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5"/>
  </p:notesMasterIdLst>
  <p:sldIdLst>
    <p:sldId id="257" r:id="rId2"/>
    <p:sldId id="1492" r:id="rId3"/>
    <p:sldId id="1762" r:id="rId4"/>
    <p:sldId id="1493" r:id="rId5"/>
    <p:sldId id="1683" r:id="rId6"/>
    <p:sldId id="1800" r:id="rId7"/>
    <p:sldId id="1802" r:id="rId8"/>
    <p:sldId id="1803" r:id="rId9"/>
    <p:sldId id="1763" r:id="rId10"/>
    <p:sldId id="1804" r:id="rId11"/>
    <p:sldId id="1805" r:id="rId12"/>
    <p:sldId id="1806" r:id="rId13"/>
    <p:sldId id="1764" r:id="rId14"/>
    <p:sldId id="1807" r:id="rId15"/>
    <p:sldId id="1808" r:id="rId16"/>
    <p:sldId id="1809" r:id="rId17"/>
    <p:sldId id="1765" r:id="rId18"/>
    <p:sldId id="1667" r:id="rId19"/>
    <p:sldId id="1665" r:id="rId20"/>
    <p:sldId id="1718" r:id="rId21"/>
    <p:sldId id="1712" r:id="rId22"/>
    <p:sldId id="1717" r:id="rId23"/>
    <p:sldId id="1719" r:id="rId24"/>
    <p:sldId id="1720" r:id="rId25"/>
    <p:sldId id="1810" r:id="rId26"/>
    <p:sldId id="1714" r:id="rId27"/>
    <p:sldId id="1671" r:id="rId28"/>
    <p:sldId id="1713" r:id="rId29"/>
    <p:sldId id="1672" r:id="rId30"/>
    <p:sldId id="1716" r:id="rId31"/>
    <p:sldId id="1689" r:id="rId32"/>
    <p:sldId id="1811" r:id="rId33"/>
    <p:sldId id="1721" r:id="rId34"/>
    <p:sldId id="1723" r:id="rId35"/>
    <p:sldId id="1724" r:id="rId36"/>
    <p:sldId id="1726" r:id="rId37"/>
    <p:sldId id="1727" r:id="rId38"/>
    <p:sldId id="1728" r:id="rId39"/>
    <p:sldId id="1729" r:id="rId40"/>
    <p:sldId id="1730" r:id="rId41"/>
    <p:sldId id="1738" r:id="rId42"/>
    <p:sldId id="1740" r:id="rId43"/>
    <p:sldId id="1748" r:id="rId44"/>
    <p:sldId id="1750" r:id="rId45"/>
    <p:sldId id="1751" r:id="rId46"/>
    <p:sldId id="1752" r:id="rId47"/>
    <p:sldId id="1753" r:id="rId48"/>
    <p:sldId id="1754" r:id="rId49"/>
    <p:sldId id="1757" r:id="rId50"/>
    <p:sldId id="1755" r:id="rId51"/>
    <p:sldId id="1756" r:id="rId52"/>
    <p:sldId id="1758" r:id="rId53"/>
    <p:sldId id="1813" r:id="rId54"/>
    <p:sldId id="1812" r:id="rId55"/>
    <p:sldId id="1814" r:id="rId56"/>
    <p:sldId id="1815" r:id="rId57"/>
    <p:sldId id="1816" r:id="rId58"/>
    <p:sldId id="1817" r:id="rId59"/>
    <p:sldId id="1759" r:id="rId60"/>
    <p:sldId id="1766" r:id="rId61"/>
    <p:sldId id="1761" r:id="rId62"/>
    <p:sldId id="1767" r:id="rId63"/>
    <p:sldId id="1768" r:id="rId64"/>
    <p:sldId id="1769" r:id="rId65"/>
    <p:sldId id="1770" r:id="rId66"/>
    <p:sldId id="1771" r:id="rId67"/>
    <p:sldId id="1772" r:id="rId68"/>
    <p:sldId id="1773" r:id="rId69"/>
    <p:sldId id="1774" r:id="rId70"/>
    <p:sldId id="1775" r:id="rId71"/>
    <p:sldId id="1776" r:id="rId72"/>
    <p:sldId id="1777" r:id="rId73"/>
    <p:sldId id="1779" r:id="rId74"/>
    <p:sldId id="1780" r:id="rId75"/>
    <p:sldId id="1781" r:id="rId76"/>
    <p:sldId id="1783" r:id="rId77"/>
    <p:sldId id="1784" r:id="rId78"/>
    <p:sldId id="1785" r:id="rId79"/>
    <p:sldId id="1786" r:id="rId80"/>
    <p:sldId id="1818" r:id="rId81"/>
    <p:sldId id="1787" r:id="rId82"/>
    <p:sldId id="1788" r:id="rId83"/>
    <p:sldId id="1789" r:id="rId84"/>
    <p:sldId id="1793" r:id="rId85"/>
    <p:sldId id="1791" r:id="rId86"/>
    <p:sldId id="1819" r:id="rId87"/>
    <p:sldId id="1820" r:id="rId88"/>
    <p:sldId id="1821" r:id="rId89"/>
    <p:sldId id="1822" r:id="rId90"/>
    <p:sldId id="1823" r:id="rId91"/>
    <p:sldId id="1824" r:id="rId92"/>
    <p:sldId id="1825" r:id="rId93"/>
    <p:sldId id="1826" r:id="rId94"/>
    <p:sldId id="1827" r:id="rId95"/>
    <p:sldId id="1828" r:id="rId96"/>
    <p:sldId id="1829" r:id="rId97"/>
    <p:sldId id="1830" r:id="rId98"/>
    <p:sldId id="1831" r:id="rId99"/>
    <p:sldId id="1832" r:id="rId100"/>
    <p:sldId id="1797" r:id="rId101"/>
    <p:sldId id="1798" r:id="rId102"/>
    <p:sldId id="1799" r:id="rId103"/>
    <p:sldId id="1395" r:id="rId10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3"/>
    <p:restoredTop sz="96405"/>
  </p:normalViewPr>
  <p:slideViewPr>
    <p:cSldViewPr snapToGrid="0" snapToObjects="1">
      <p:cViewPr>
        <p:scale>
          <a:sx n="150" d="100"/>
          <a:sy n="150" d="100"/>
        </p:scale>
        <p:origin x="10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9,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converting statements to 3 address code</a:t>
            </a:r>
          </a:p>
          <a:p>
            <a:r>
              <a:rPr lang="en-US" i="1" dirty="0"/>
              <a:t>homework review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4A00A8-7C32-8A41-A145-D3AC19E9E50A}"/>
              </a:ext>
            </a:extLst>
          </p:cNvPr>
          <p:cNvSpPr/>
          <p:nvPr/>
        </p:nvSpPr>
        <p:spPr>
          <a:xfrm>
            <a:off x="3342198" y="951595"/>
            <a:ext cx="33448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int x, y;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if (x==0){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} else if (y&gt;1) {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} else {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50EB5-32F0-3648-B96E-A2BB6F4562CE}"/>
              </a:ext>
            </a:extLst>
          </p:cNvPr>
          <p:cNvSpPr txBox="1"/>
          <p:nvPr/>
        </p:nvSpPr>
        <p:spPr>
          <a:xfrm>
            <a:off x="7903597" y="2178657"/>
            <a:ext cx="300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do we need the labels?</a:t>
            </a:r>
          </a:p>
        </p:txBody>
      </p:sp>
    </p:spTree>
    <p:extLst>
      <p:ext uri="{BB962C8B-B14F-4D97-AF65-F5344CB8AC3E}">
        <p14:creationId xmlns:p14="http://schemas.microsoft.com/office/powerpoint/2010/main" val="12273746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B40FC-2098-104B-A309-290F86173275}"/>
              </a:ext>
            </a:extLst>
          </p:cNvPr>
          <p:cNvSpPr/>
          <p:nvPr/>
        </p:nvSpPr>
        <p:spPr>
          <a:xfrm>
            <a:off x="1004515" y="2551837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x +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1004515" y="2067338"/>
            <a:ext cx="401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Remind ourselves what we are compiling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BEF97-BF11-7B49-923B-06D789EE7EDB}"/>
              </a:ext>
            </a:extLst>
          </p:cNvPr>
          <p:cNvSpPr txBox="1"/>
          <p:nvPr/>
        </p:nvSpPr>
        <p:spPr>
          <a:xfrm>
            <a:off x="7172077" y="2719346"/>
            <a:ext cx="37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only need new names for program</a:t>
            </a:r>
          </a:p>
          <a:p>
            <a:r>
              <a:rPr lang="en-US" dirty="0"/>
              <a:t>variables, not for IO variables</a:t>
            </a:r>
          </a:p>
        </p:txBody>
      </p:sp>
    </p:spTree>
    <p:extLst>
      <p:ext uri="{BB962C8B-B14F-4D97-AF65-F5344CB8AC3E}">
        <p14:creationId xmlns:p14="http://schemas.microsoft.com/office/powerpoint/2010/main" val="36519325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96608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# get </a:t>
            </a:r>
            <a:r>
              <a:rPr lang="en-US" dirty="0" err="1">
                <a:latin typeface="Courier" pitchFamily="2" charset="0"/>
              </a:rPr>
              <a:t>id_data</a:t>
            </a:r>
            <a:r>
              <a:rPr lang="en-US" dirty="0">
                <a:latin typeface="Courier" pitchFamily="2" charset="0"/>
              </a:rPr>
              <a:t> from the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id_data.id_type</a:t>
            </a:r>
            <a:r>
              <a:rPr lang="en-US" dirty="0">
                <a:latin typeface="Courier" pitchFamily="2" charset="0"/>
              </a:rPr>
              <a:t> == IO)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ASTIOIDNode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id_data.data_type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else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ASTVarIDNode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id_data.new_name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id_data.data_type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E5C40-B1AA-D541-BA6F-ADB97C7F5C41}"/>
              </a:ext>
            </a:extLst>
          </p:cNvPr>
          <p:cNvSpPr txBox="1"/>
          <p:nvPr/>
        </p:nvSpPr>
        <p:spPr>
          <a:xfrm>
            <a:off x="1248355" y="4603805"/>
            <a:ext cx="3006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id_data</a:t>
            </a:r>
            <a:r>
              <a:rPr lang="en-US" i="1" dirty="0"/>
              <a:t> should contain:</a:t>
            </a:r>
          </a:p>
          <a:p>
            <a:r>
              <a:rPr lang="en-US" b="1" i="1" dirty="0" err="1">
                <a:latin typeface="Courier" pitchFamily="2" charset="0"/>
              </a:rPr>
              <a:t>id_type</a:t>
            </a:r>
            <a:r>
              <a:rPr lang="en-US" i="1" dirty="0"/>
              <a:t>: IO or Var</a:t>
            </a:r>
          </a:p>
          <a:p>
            <a:r>
              <a:rPr lang="en-US" b="1" i="1" dirty="0" err="1">
                <a:latin typeface="Courier" pitchFamily="2" charset="0"/>
              </a:rPr>
              <a:t>data_type</a:t>
            </a:r>
            <a:r>
              <a:rPr lang="en-US" i="1" dirty="0"/>
              <a:t>: int or float</a:t>
            </a:r>
          </a:p>
          <a:p>
            <a:r>
              <a:rPr lang="en-US" b="1" i="1" dirty="0" err="1"/>
              <a:t>new_name</a:t>
            </a:r>
            <a:r>
              <a:rPr lang="en-US" i="1" dirty="0"/>
              <a:t>: new unique name</a:t>
            </a:r>
          </a:p>
        </p:txBody>
      </p:sp>
    </p:spTree>
    <p:extLst>
      <p:ext uri="{BB962C8B-B14F-4D97-AF65-F5344CB8AC3E}">
        <p14:creationId xmlns:p14="http://schemas.microsoft.com/office/powerpoint/2010/main" val="12593066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3E32-F093-464A-823E-42534145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homework</a:t>
            </a:r>
          </a:p>
        </p:txBody>
      </p:sp>
    </p:spTree>
    <p:extLst>
      <p:ext uri="{BB962C8B-B14F-4D97-AF65-F5344CB8AC3E}">
        <p14:creationId xmlns:p14="http://schemas.microsoft.com/office/powerpoint/2010/main" val="259966682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Hopefully starting Module 4!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4A00A8-7C32-8A41-A145-D3AC19E9E50A}"/>
              </a:ext>
            </a:extLst>
          </p:cNvPr>
          <p:cNvSpPr/>
          <p:nvPr/>
        </p:nvSpPr>
        <p:spPr>
          <a:xfrm>
            <a:off x="3342198" y="951595"/>
            <a:ext cx="37344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int x, y;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if !(x == 0) </a:t>
            </a:r>
            <a:r>
              <a:rPr lang="en-US" dirty="0" err="1">
                <a:solidFill>
                  <a:srgbClr val="2D3B45"/>
                </a:solidFill>
                <a:latin typeface="Courier" pitchFamily="2" charset="0"/>
              </a:rPr>
              <a:t>goto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2D3B45"/>
                </a:solidFill>
                <a:highlight>
                  <a:srgbClr val="00FF00"/>
                </a:highlight>
                <a:latin typeface="Courier" pitchFamily="2" charset="0"/>
              </a:rPr>
              <a:t>elseif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;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 err="1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goto</a:t>
            </a:r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 end;</a:t>
            </a:r>
          </a:p>
          <a:p>
            <a:r>
              <a:rPr lang="en-US" dirty="0">
                <a:solidFill>
                  <a:srgbClr val="2D3B45"/>
                </a:solidFill>
                <a:highlight>
                  <a:srgbClr val="00FF00"/>
                </a:highlight>
                <a:latin typeface="Courier" pitchFamily="2" charset="0"/>
              </a:rPr>
              <a:t>elseif: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if !(y&gt;1) </a:t>
            </a:r>
            <a:r>
              <a:rPr lang="en-US" dirty="0" err="1">
                <a:solidFill>
                  <a:srgbClr val="2D3B45"/>
                </a:solidFill>
                <a:latin typeface="Courier" pitchFamily="2" charset="0"/>
              </a:rPr>
              <a:t>goto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2D3B45"/>
                </a:solidFill>
                <a:highlight>
                  <a:srgbClr val="00FFFF"/>
                </a:highlight>
                <a:latin typeface="Courier" pitchFamily="2" charset="0"/>
              </a:rPr>
              <a:t>else</a:t>
            </a:r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: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 err="1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goto</a:t>
            </a:r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 end;</a:t>
            </a:r>
          </a:p>
          <a:p>
            <a:r>
              <a:rPr lang="en-US" dirty="0">
                <a:solidFill>
                  <a:srgbClr val="2D3B45"/>
                </a:solidFill>
                <a:highlight>
                  <a:srgbClr val="00FFFF"/>
                </a:highlight>
                <a:latin typeface="Courier" pitchFamily="2" charset="0"/>
              </a:rPr>
              <a:t>else: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...</a:t>
            </a:r>
          </a:p>
          <a:p>
            <a:r>
              <a:rPr lang="en-US" dirty="0">
                <a:solidFill>
                  <a:srgbClr val="2D3B45"/>
                </a:solidFill>
                <a:latin typeface="Courier" pitchFamily="2" charset="0"/>
              </a:rPr>
              <a:t>}</a:t>
            </a:r>
          </a:p>
          <a:p>
            <a:r>
              <a:rPr lang="en-US" dirty="0">
                <a:solidFill>
                  <a:srgbClr val="2D3B45"/>
                </a:solidFill>
                <a:highlight>
                  <a:srgbClr val="FFFF00"/>
                </a:highlight>
                <a:latin typeface="Courier" pitchFamily="2" charset="0"/>
              </a:rPr>
              <a:t>end: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50EB5-32F0-3648-B96E-A2BB6F4562CE}"/>
              </a:ext>
            </a:extLst>
          </p:cNvPr>
          <p:cNvSpPr txBox="1"/>
          <p:nvPr/>
        </p:nvSpPr>
        <p:spPr>
          <a:xfrm>
            <a:off x="7903597" y="2178657"/>
            <a:ext cx="300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do we need the labels?</a:t>
            </a:r>
          </a:p>
        </p:txBody>
      </p:sp>
    </p:spTree>
    <p:extLst>
      <p:ext uri="{BB962C8B-B14F-4D97-AF65-F5344CB8AC3E}">
        <p14:creationId xmlns:p14="http://schemas.microsoft.com/office/powerpoint/2010/main" val="163964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8160DF-BE51-DF47-8339-7411120C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What about Godbolt?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F6ECF9-89D4-D34C-A48C-EF92A493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Quiz discussion</a:t>
            </a:r>
          </a:p>
        </p:txBody>
      </p:sp>
    </p:spTree>
    <p:extLst>
      <p:ext uri="{BB962C8B-B14F-4D97-AF65-F5344CB8AC3E}">
        <p14:creationId xmlns:p14="http://schemas.microsoft.com/office/powerpoint/2010/main" val="176356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6E991-D629-5E4C-9A56-1D6FAAF0B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2368550"/>
            <a:ext cx="9169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56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FF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FF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FF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FF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FF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FF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33806" y="3457303"/>
            <a:ext cx="33313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start by adding a new</a:t>
            </a:r>
          </a:p>
          <a:p>
            <a:r>
              <a:rPr lang="en-US" dirty="0"/>
              <a:t>member to each AST node: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A virtual register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Each node needs a distinct virtual</a:t>
            </a:r>
            <a:br>
              <a:rPr lang="en-US" dirty="0"/>
            </a:br>
            <a:r>
              <a:rPr lang="en-US" dirty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308200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E0F4-13B8-0343-A06A-31E58D38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2E17B-9851-8840-BD0E-6597C78D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(and most common way) is to allocate a virtual register for each node</a:t>
            </a:r>
          </a:p>
          <a:p>
            <a:endParaRPr lang="en-US" dirty="0"/>
          </a:p>
          <a:p>
            <a:r>
              <a:rPr lang="en-US" dirty="0"/>
              <a:t>You might not need nodes for some variables or literal</a:t>
            </a:r>
          </a:p>
          <a:p>
            <a:pPr lvl="1"/>
            <a:r>
              <a:rPr lang="en-US" dirty="0"/>
              <a:t>depends on the IR and type system</a:t>
            </a:r>
          </a:p>
          <a:p>
            <a:pPr lvl="1"/>
            <a:endParaRPr lang="en-US" dirty="0"/>
          </a:p>
          <a:p>
            <a:r>
              <a:rPr lang="en-US" dirty="0"/>
              <a:t>You could potentially re-use virtual registers, but typically this isn’t done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1458449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FF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00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00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FF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6653321" y="3677740"/>
            <a:ext cx="4236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potentially registers could be reused if they</a:t>
            </a:r>
          </a:p>
          <a:p>
            <a:r>
              <a:rPr lang="en-US" dirty="0"/>
              <a:t>are not used again</a:t>
            </a:r>
          </a:p>
        </p:txBody>
      </p:sp>
    </p:spTree>
    <p:extLst>
      <p:ext uri="{BB962C8B-B14F-4D97-AF65-F5344CB8AC3E}">
        <p14:creationId xmlns:p14="http://schemas.microsoft.com/office/powerpoint/2010/main" val="298458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F8F9-C1AD-2A45-81E5-60745BF1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CF750-D43D-414B-8C9B-2D86699D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IR:</a:t>
            </a:r>
          </a:p>
          <a:p>
            <a:pPr lvl="1"/>
            <a:r>
              <a:rPr lang="en-US" dirty="0"/>
              <a:t>or </a:t>
            </a:r>
            <a:r>
              <a:rPr lang="en-US" dirty="0" err="1"/>
              <a:t>ClassIeR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Converting an AST into </a:t>
            </a:r>
            <a:r>
              <a:rPr lang="en-US" dirty="0" err="1"/>
              <a:t>ClassIeR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Inputs/outputs (IO): </a:t>
            </a:r>
            <a:r>
              <a:rPr lang="en-US" dirty="0"/>
              <a:t>32-bit typed inputs</a:t>
            </a:r>
          </a:p>
          <a:p>
            <a:pPr marL="0" indent="0">
              <a:buNone/>
            </a:pPr>
            <a:r>
              <a:rPr lang="en-US" dirty="0"/>
              <a:t>e.g.: </a:t>
            </a:r>
            <a:r>
              <a:rPr lang="en-US" dirty="0">
                <a:latin typeface="Courier" pitchFamily="2" charset="0"/>
              </a:rPr>
              <a:t>int x, int y, float 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Program Variables (Variables): </a:t>
            </a:r>
            <a:r>
              <a:rPr lang="en-US" dirty="0"/>
              <a:t>32-bit untyped virtual register</a:t>
            </a:r>
          </a:p>
          <a:p>
            <a:pPr marL="0" indent="0">
              <a:buNone/>
            </a:pPr>
            <a:r>
              <a:rPr lang="en-US" dirty="0"/>
              <a:t>given as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/>
              <a:t> where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is an integer:</a:t>
            </a:r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latin typeface="Courier" pitchFamily="2" charset="0"/>
              </a:rPr>
              <a:t>vr0, vr1, vr2, vr3 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assume input/output names are disjoint from virtual register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5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or f, which specifies how the bits in the registers are interpreted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Hope everyone had a nice weekend without HW or exams in this class</a:t>
            </a:r>
          </a:p>
          <a:p>
            <a:endParaRPr lang="en-US" dirty="0"/>
          </a:p>
          <a:p>
            <a:r>
              <a:rPr lang="en-US" dirty="0"/>
              <a:t>Midterm is submitted, thanks for your hard work!</a:t>
            </a:r>
          </a:p>
          <a:p>
            <a:pPr lvl="1"/>
            <a:r>
              <a:rPr lang="en-US" dirty="0"/>
              <a:t>We plan to have it graded in 2 weeks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HW 2 is in</a:t>
            </a:r>
          </a:p>
          <a:p>
            <a:pPr lvl="1"/>
            <a:r>
              <a:rPr lang="en-US" dirty="0"/>
              <a:t>We plan to have it graded in 1 week</a:t>
            </a:r>
          </a:p>
          <a:p>
            <a:pPr lvl="1"/>
            <a:endParaRPr lang="en-US" dirty="0"/>
          </a:p>
          <a:p>
            <a:r>
              <a:rPr lang="en-US" dirty="0"/>
              <a:t>HW 3 will be released by midnight tonight</a:t>
            </a:r>
          </a:p>
          <a:p>
            <a:pPr lvl="1"/>
            <a:r>
              <a:rPr lang="en-US" dirty="0"/>
              <a:t>It is a big assignment! Please get started earlier</a:t>
            </a:r>
          </a:p>
          <a:p>
            <a:pPr lvl="1"/>
            <a:r>
              <a:rPr lang="en-US" dirty="0"/>
              <a:t>Early office hours are much less busy!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i="1" dirty="0">
                <a:latin typeface="Courier" pitchFamily="2" charset="0"/>
              </a:rPr>
              <a:t>all of </a:t>
            </a:r>
            <a:r>
              <a:rPr lang="en-US" i="1" dirty="0" err="1">
                <a:latin typeface="Courier" pitchFamily="2" charset="0"/>
              </a:rPr>
              <a:t>dst</a:t>
            </a:r>
            <a:r>
              <a:rPr lang="en-US" i="1" dirty="0">
                <a:latin typeface="Courier" pitchFamily="2" charset="0"/>
              </a:rPr>
              <a:t>, op0, and op1 must be untyped virtual registers.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70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(vr1, vr2);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vr3 = </a:t>
            </a:r>
            <a:r>
              <a:rPr lang="en-US" dirty="0" err="1">
                <a:latin typeface="Courier" pitchFamily="2" charset="0"/>
              </a:rPr>
              <a:t>subf</a:t>
            </a:r>
            <a:r>
              <a:rPr lang="en-US" dirty="0">
                <a:latin typeface="Courier" pitchFamily="2" charset="0"/>
              </a:rPr>
              <a:t>(vr4, vr5);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multf</a:t>
            </a:r>
            <a:r>
              <a:rPr lang="en-US" dirty="0">
                <a:latin typeface="Courier" pitchFamily="2" charset="0"/>
              </a:rPr>
              <a:t>(vr0, vr1); not allowed!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(vr1,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);  not allowed!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18070-5144-274D-923F-C9E799286AC2}"/>
              </a:ext>
            </a:extLst>
          </p:cNvPr>
          <p:cNvSpPr txBox="1"/>
          <p:nvPr/>
        </p:nvSpPr>
        <p:spPr>
          <a:xfrm>
            <a:off x="8508274" y="4955177"/>
            <a:ext cx="24240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We’ll talk about how to </a:t>
            </a:r>
            <a:br>
              <a:rPr lang="en-US" i="1" dirty="0"/>
            </a:br>
            <a:r>
              <a:rPr lang="en-US" i="1" dirty="0"/>
              <a:t>do this using other </a:t>
            </a:r>
            <a:br>
              <a:rPr lang="en-US" i="1" dirty="0"/>
            </a:br>
            <a:r>
              <a:rPr lang="en-US" i="1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331598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Control flow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branch(label);</a:t>
            </a:r>
          </a:p>
          <a:p>
            <a:r>
              <a:rPr lang="en-US" dirty="0">
                <a:latin typeface="Courier" pitchFamily="2" charset="0"/>
              </a:rPr>
              <a:t>branches unconditionally to the label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(op0, op1, label)</a:t>
            </a:r>
          </a:p>
          <a:p>
            <a:r>
              <a:rPr lang="en-US" dirty="0">
                <a:latin typeface="Courier" pitchFamily="2" charset="0"/>
              </a:rPr>
              <a:t>if op0 is not equal to op1 then branch to label</a:t>
            </a:r>
          </a:p>
          <a:p>
            <a:r>
              <a:rPr lang="en-US" dirty="0">
                <a:latin typeface="Courier" pitchFamily="2" charset="0"/>
              </a:rPr>
              <a:t>operands must be virtual registers!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(op0, op1, label)</a:t>
            </a:r>
          </a:p>
          <a:p>
            <a:r>
              <a:rPr lang="en-US" dirty="0">
                <a:latin typeface="Courier" pitchFamily="2" charset="0"/>
              </a:rPr>
              <a:t>Same as </a:t>
            </a: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except it is for equal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40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Assignment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vr1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one virtual register can be assigned to another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97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Assignment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vr1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one virtual register can be assigned to another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; not allowed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vr1 =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; not allowed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28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unary get untyped register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are: [int2vr, float2vr]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vr1 = int2vr(x);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vr2 = float2vr(2.0);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5F72E-EDFE-F44B-80E1-2798B353B648}"/>
              </a:ext>
            </a:extLst>
          </p:cNvPr>
          <p:cNvSpPr txBox="1"/>
          <p:nvPr/>
        </p:nvSpPr>
        <p:spPr>
          <a:xfrm>
            <a:off x="838200" y="4243348"/>
            <a:ext cx="332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Given IO: int x and float y</a:t>
            </a:r>
          </a:p>
        </p:txBody>
      </p:sp>
    </p:spTree>
    <p:extLst>
      <p:ext uri="{BB962C8B-B14F-4D97-AF65-F5344CB8AC3E}">
        <p14:creationId xmlns:p14="http://schemas.microsoft.com/office/powerpoint/2010/main" val="3991221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unary get typed data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are: [vr2int, vr2float]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x = vr2int(vr1);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y = vr2float(vr3);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5F72E-EDFE-F44B-80E1-2798B353B648}"/>
              </a:ext>
            </a:extLst>
          </p:cNvPr>
          <p:cNvSpPr txBox="1"/>
          <p:nvPr/>
        </p:nvSpPr>
        <p:spPr>
          <a:xfrm>
            <a:off x="838200" y="4243348"/>
            <a:ext cx="332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Given IO: int x and float y</a:t>
            </a:r>
          </a:p>
        </p:txBody>
      </p:sp>
    </p:spTree>
    <p:extLst>
      <p:ext uri="{BB962C8B-B14F-4D97-AF65-F5344CB8AC3E}">
        <p14:creationId xmlns:p14="http://schemas.microsoft.com/office/powerpoint/2010/main" val="3801041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unary conversion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[vr_int2float, vr_float2int]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converts the bits in a virtual register from one type to another. </a:t>
            </a:r>
            <a:r>
              <a:rPr lang="en-US" i="1" dirty="0">
                <a:latin typeface="Courier" pitchFamily="2" charset="0"/>
              </a:rPr>
              <a:t>op0 and </a:t>
            </a:r>
            <a:r>
              <a:rPr lang="en-US" i="1" dirty="0" err="1">
                <a:latin typeface="Courier" pitchFamily="2" charset="0"/>
              </a:rPr>
              <a:t>dst</a:t>
            </a:r>
            <a:r>
              <a:rPr lang="en-US" i="1" dirty="0">
                <a:latin typeface="Courier" pitchFamily="2" charset="0"/>
              </a:rPr>
              <a:t> must be a virtual register!</a:t>
            </a:r>
          </a:p>
        </p:txBody>
      </p:sp>
    </p:spTree>
    <p:extLst>
      <p:ext uri="{BB962C8B-B14F-4D97-AF65-F5344CB8AC3E}">
        <p14:creationId xmlns:p14="http://schemas.microsoft.com/office/powerpoint/2010/main" val="3916148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unary conversion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vr_int2float(vr1);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vr2 = vr_float2int(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1.0</a:t>
            </a:r>
            <a:r>
              <a:rPr lang="en-US" dirty="0">
                <a:latin typeface="Courier" pitchFamily="2" charset="0"/>
              </a:rPr>
              <a:t>); not allowed!</a:t>
            </a:r>
          </a:p>
        </p:txBody>
      </p:sp>
    </p:spTree>
    <p:extLst>
      <p:ext uri="{BB962C8B-B14F-4D97-AF65-F5344CB8AC3E}">
        <p14:creationId xmlns:p14="http://schemas.microsoft.com/office/powerpoint/2010/main" val="3359769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AB6E2F-1E98-8045-99BB-9F0F400B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adding the values 1 - 9 in to an input/output variable: int x</a:t>
            </a:r>
          </a:p>
        </p:txBody>
      </p:sp>
    </p:spTree>
    <p:extLst>
      <p:ext uri="{BB962C8B-B14F-4D97-AF65-F5344CB8AC3E}">
        <p14:creationId xmlns:p14="http://schemas.microsoft.com/office/powerpoint/2010/main" val="218072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Schedule:</a:t>
            </a:r>
          </a:p>
          <a:p>
            <a:r>
              <a:rPr lang="en-US" dirty="0"/>
              <a:t>Hopefully we will finish module 3 today</a:t>
            </a:r>
          </a:p>
          <a:p>
            <a:endParaRPr lang="en-US" dirty="0"/>
          </a:p>
          <a:p>
            <a:r>
              <a:rPr lang="en-US" dirty="0"/>
              <a:t>Plan to move to module 4: optimizations on Wednesday</a:t>
            </a:r>
          </a:p>
        </p:txBody>
      </p:sp>
    </p:spTree>
    <p:extLst>
      <p:ext uri="{BB962C8B-B14F-4D97-AF65-F5344CB8AC3E}">
        <p14:creationId xmlns:p14="http://schemas.microsoft.com/office/powerpoint/2010/main" val="984576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AB6E2F-1E98-8045-99BB-9F0F400B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adding the values 1 - 9 in to an input/output variable: int x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vr0 = int2vr(1);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vr1 = int2vr(1);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vr2 = int2vr(10);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</a:rPr>
              <a:t>loop_start</a:t>
            </a:r>
            <a:r>
              <a:rPr lang="en-US" sz="2000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vr3 = </a:t>
            </a:r>
            <a:r>
              <a:rPr lang="en-US" sz="2000" dirty="0" err="1">
                <a:latin typeface="Courier" pitchFamily="2" charset="0"/>
              </a:rPr>
              <a:t>lti</a:t>
            </a:r>
            <a:r>
              <a:rPr lang="en-US" sz="2000" dirty="0">
                <a:latin typeface="Courier" pitchFamily="2" charset="0"/>
              </a:rPr>
              <a:t>(vr0, vr2);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bne</a:t>
            </a:r>
            <a:r>
              <a:rPr lang="en-US" sz="2000" dirty="0">
                <a:latin typeface="Courier" pitchFamily="2" charset="0"/>
              </a:rPr>
              <a:t>(vr3, vr1, </a:t>
            </a:r>
            <a:r>
              <a:rPr lang="en-US" sz="2000" dirty="0" err="1">
                <a:latin typeface="Courier" pitchFamily="2" charset="0"/>
              </a:rPr>
              <a:t>end_label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vr4 = int2vr(x);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vr5 = </a:t>
            </a:r>
            <a:r>
              <a:rPr lang="en-US" sz="2000" dirty="0" err="1">
                <a:latin typeface="Courier" pitchFamily="2" charset="0"/>
              </a:rPr>
              <a:t>addi</a:t>
            </a:r>
            <a:r>
              <a:rPr lang="en-US" sz="2000" dirty="0">
                <a:latin typeface="Courier" pitchFamily="2" charset="0"/>
              </a:rPr>
              <a:t>(vr4,vr0);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x = vr2int(vr5);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vr0 = </a:t>
            </a:r>
            <a:r>
              <a:rPr lang="en-US" sz="2000" dirty="0" err="1">
                <a:latin typeface="Courier" pitchFamily="2" charset="0"/>
              </a:rPr>
              <a:t>addi</a:t>
            </a:r>
            <a:r>
              <a:rPr lang="en-US" sz="2000" dirty="0">
                <a:latin typeface="Courier" pitchFamily="2" charset="0"/>
              </a:rPr>
              <a:t>(vr0, vr1);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branch(</a:t>
            </a:r>
            <a:r>
              <a:rPr lang="en-US" sz="2000" dirty="0" err="1">
                <a:latin typeface="Courier" pitchFamily="2" charset="0"/>
              </a:rPr>
              <a:t>loop_start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</a:rPr>
              <a:t>end_label</a:t>
            </a:r>
            <a:r>
              <a:rPr lang="en-US" sz="2000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94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</p:spTree>
    <p:extLst>
      <p:ext uri="{BB962C8B-B14F-4D97-AF65-F5344CB8AC3E}">
        <p14:creationId xmlns:p14="http://schemas.microsoft.com/office/powerpoint/2010/main" val="1064060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73593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39875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42692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09709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09709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39875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69789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076032" y="4583592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095802" y="4039121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54548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14260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472577" y="4039121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77195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</p:spTree>
    <p:extLst>
      <p:ext uri="{BB962C8B-B14F-4D97-AF65-F5344CB8AC3E}">
        <p14:creationId xmlns:p14="http://schemas.microsoft.com/office/powerpoint/2010/main" val="1993199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FF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FF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FF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FF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FF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FF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33806" y="3457303"/>
            <a:ext cx="33313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start by adding a new</a:t>
            </a:r>
          </a:p>
          <a:p>
            <a:r>
              <a:rPr lang="en-US" dirty="0"/>
              <a:t>member to each AST node: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A virtual register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Each node needs a distinct virtual</a:t>
            </a:r>
            <a:br>
              <a:rPr lang="en-US" dirty="0"/>
            </a:br>
            <a:r>
              <a:rPr lang="en-US" dirty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3429649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86058" y="2222549"/>
            <a:ext cx="267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each AST node needs</a:t>
            </a:r>
          </a:p>
          <a:p>
            <a:r>
              <a:rPr lang="en-US" dirty="0"/>
              <a:t>to know how to print a </a:t>
            </a:r>
          </a:p>
          <a:p>
            <a:r>
              <a:rPr lang="en-US" dirty="0"/>
              <a:t>3 address instruction</a:t>
            </a:r>
          </a:p>
        </p:txBody>
      </p:sp>
    </p:spTree>
    <p:extLst>
      <p:ext uri="{BB962C8B-B14F-4D97-AF65-F5344CB8AC3E}">
        <p14:creationId xmlns:p14="http://schemas.microsoft.com/office/powerpoint/2010/main" val="3419692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86058" y="2222549"/>
            <a:ext cx="2674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each AST node needs</a:t>
            </a:r>
          </a:p>
          <a:p>
            <a:r>
              <a:rPr lang="en-US" dirty="0"/>
              <a:t>to know how to print a </a:t>
            </a:r>
          </a:p>
          <a:p>
            <a:r>
              <a:rPr lang="en-US" dirty="0"/>
              <a:t>3 address instruction</a:t>
            </a:r>
          </a:p>
          <a:p>
            <a:endParaRPr lang="en-US" dirty="0"/>
          </a:p>
          <a:p>
            <a:r>
              <a:rPr lang="en-US" dirty="0"/>
              <a:t>Let’s look at add</a:t>
            </a:r>
          </a:p>
        </p:txBody>
      </p:sp>
    </p:spTree>
    <p:extLst>
      <p:ext uri="{BB962C8B-B14F-4D97-AF65-F5344CB8AC3E}">
        <p14:creationId xmlns:p14="http://schemas.microsoft.com/office/powerpoint/2010/main" val="2693608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DD508B-B8CC-EE41-806D-8B7A83146CD7}"/>
              </a:ext>
            </a:extLst>
          </p:cNvPr>
          <p:cNvSpPr/>
          <p:nvPr/>
        </p:nvSpPr>
        <p:spPr>
          <a:xfrm>
            <a:off x="966652" y="583700"/>
            <a:ext cx="8081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46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DD508B-B8CC-EE41-806D-8B7A83146CD7}"/>
              </a:ext>
            </a:extLst>
          </p:cNvPr>
          <p:cNvSpPr/>
          <p:nvPr/>
        </p:nvSpPr>
        <p:spPr>
          <a:xfrm>
            <a:off x="966652" y="583700"/>
            <a:ext cx="8081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90DF8-4452-E34A-994D-E7888572F2EE}"/>
              </a:ext>
            </a:extLst>
          </p:cNvPr>
          <p:cNvSpPr txBox="1"/>
          <p:nvPr/>
        </p:nvSpPr>
        <p:spPr>
          <a:xfrm>
            <a:off x="4423954" y="505968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this one?</a:t>
            </a:r>
          </a:p>
        </p:txBody>
      </p:sp>
    </p:spTree>
    <p:extLst>
      <p:ext uri="{BB962C8B-B14F-4D97-AF65-F5344CB8AC3E}">
        <p14:creationId xmlns:p14="http://schemas.microsoft.com/office/powerpoint/2010/main" val="1784196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90DF8-4452-E34A-994D-E7888572F2EE}"/>
              </a:ext>
            </a:extLst>
          </p:cNvPr>
          <p:cNvSpPr txBox="1"/>
          <p:nvPr/>
        </p:nvSpPr>
        <p:spPr>
          <a:xfrm>
            <a:off x="4423954" y="505968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this one?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E85944-88E6-A64C-A86A-AA657788CEA4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024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2DB693-845C-984B-BA40-CBC93F87D6C7}"/>
              </a:ext>
            </a:extLst>
          </p:cNvPr>
          <p:cNvSpPr txBox="1"/>
          <p:nvPr/>
        </p:nvSpPr>
        <p:spPr>
          <a:xfrm>
            <a:off x="200710" y="2669197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14B92B-C138-3342-8106-810E8B0772D1}"/>
              </a:ext>
            </a:extLst>
          </p:cNvPr>
          <p:cNvSpPr txBox="1"/>
          <p:nvPr/>
        </p:nvSpPr>
        <p:spPr>
          <a:xfrm>
            <a:off x="1342873" y="187201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DCE4F0-FA0D-E04C-A3F8-3DE66DB63CE1}"/>
              </a:ext>
            </a:extLst>
          </p:cNvPr>
          <p:cNvCxnSpPr>
            <a:cxnSpLocks/>
          </p:cNvCxnSpPr>
          <p:nvPr/>
        </p:nvCxnSpPr>
        <p:spPr>
          <a:xfrm flipH="1">
            <a:off x="405015" y="223903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3412C9-4B85-714D-95A5-ABD88E48A7A2}"/>
              </a:ext>
            </a:extLst>
          </p:cNvPr>
          <p:cNvCxnSpPr>
            <a:cxnSpLocks/>
          </p:cNvCxnSpPr>
          <p:nvPr/>
        </p:nvCxnSpPr>
        <p:spPr>
          <a:xfrm>
            <a:off x="1629388" y="223903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94C48C1-57E1-6C48-8C7C-F399C73EADB8}"/>
              </a:ext>
            </a:extLst>
          </p:cNvPr>
          <p:cNvSpPr txBox="1"/>
          <p:nvPr/>
        </p:nvSpPr>
        <p:spPr>
          <a:xfrm>
            <a:off x="2573555" y="266919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5F9687-8F51-6B41-ACEB-26376CEA5980}"/>
              </a:ext>
            </a:extLst>
          </p:cNvPr>
          <p:cNvSpPr txBox="1"/>
          <p:nvPr/>
        </p:nvSpPr>
        <p:spPr>
          <a:xfrm>
            <a:off x="3272073" y="49911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C54C87-2795-2F46-B9D1-0BB1E13725DD}"/>
              </a:ext>
            </a:extLst>
          </p:cNvPr>
          <p:cNvCxnSpPr>
            <a:cxnSpLocks/>
            <a:stCxn id="14" idx="2"/>
            <a:endCxn id="6" idx="0"/>
          </p:cNvCxnSpPr>
          <p:nvPr/>
        </p:nvCxnSpPr>
        <p:spPr>
          <a:xfrm flipH="1">
            <a:off x="2142676" y="141291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299EE3-73F2-164B-8926-6ABD3AFDC6A7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4162445" y="86844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B8048C-5D3B-2047-A146-CAF128D3F624}"/>
              </a:ext>
            </a:extLst>
          </p:cNvPr>
          <p:cNvSpPr txBox="1"/>
          <p:nvPr/>
        </p:nvSpPr>
        <p:spPr>
          <a:xfrm>
            <a:off x="4504005" y="188387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03FE26-A580-8347-B125-C18CABD5EADA}"/>
              </a:ext>
            </a:extLst>
          </p:cNvPr>
          <p:cNvSpPr txBox="1"/>
          <p:nvPr/>
        </p:nvSpPr>
        <p:spPr>
          <a:xfrm>
            <a:off x="1281472" y="104358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45F56F-24A1-9C44-98A6-437A7B3BB50F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2539221" y="86844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B546D8A-3A8C-6C4B-AF74-85E616012F79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1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5697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A090C-876D-0444-BD4F-0FEA8AC6EBBF}"/>
              </a:ext>
            </a:extLst>
          </p:cNvPr>
          <p:cNvSpPr txBox="1"/>
          <p:nvPr/>
        </p:nvSpPr>
        <p:spPr>
          <a:xfrm>
            <a:off x="3048000" y="5522030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vr2 = </a:t>
            </a:r>
            <a:r>
              <a:rPr lang="en-US" sz="3200" dirty="0" err="1">
                <a:latin typeface="Courier" pitchFamily="2" charset="0"/>
              </a:rPr>
              <a:t>addi</a:t>
            </a:r>
            <a:r>
              <a:rPr lang="en-US" sz="3200" dirty="0">
                <a:latin typeface="Courier" pitchFamily="2" charset="0"/>
              </a:rPr>
              <a:t>(vr0,vr1);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30230B-A916-9E42-A1FB-3322AB498036}"/>
              </a:ext>
            </a:extLst>
          </p:cNvPr>
          <p:cNvSpPr txBox="1"/>
          <p:nvPr/>
        </p:nvSpPr>
        <p:spPr>
          <a:xfrm>
            <a:off x="200710" y="2669197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66EA51-5069-A64C-A8CE-8383B41430C9}"/>
              </a:ext>
            </a:extLst>
          </p:cNvPr>
          <p:cNvSpPr txBox="1"/>
          <p:nvPr/>
        </p:nvSpPr>
        <p:spPr>
          <a:xfrm>
            <a:off x="1342873" y="187201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428183-BD78-7D47-8460-42C4833CE270}"/>
              </a:ext>
            </a:extLst>
          </p:cNvPr>
          <p:cNvCxnSpPr>
            <a:cxnSpLocks/>
          </p:cNvCxnSpPr>
          <p:nvPr/>
        </p:nvCxnSpPr>
        <p:spPr>
          <a:xfrm flipH="1">
            <a:off x="405015" y="223903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368141-8515-CE4F-8018-618F5177ACB2}"/>
              </a:ext>
            </a:extLst>
          </p:cNvPr>
          <p:cNvCxnSpPr>
            <a:cxnSpLocks/>
          </p:cNvCxnSpPr>
          <p:nvPr/>
        </p:nvCxnSpPr>
        <p:spPr>
          <a:xfrm>
            <a:off x="1629388" y="223903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F47F24B-EBAB-2E4C-A3DE-025D42254DA4}"/>
              </a:ext>
            </a:extLst>
          </p:cNvPr>
          <p:cNvSpPr txBox="1"/>
          <p:nvPr/>
        </p:nvSpPr>
        <p:spPr>
          <a:xfrm>
            <a:off x="2573555" y="266919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7870F-DC73-2C44-93E6-F8A14E7377B6}"/>
              </a:ext>
            </a:extLst>
          </p:cNvPr>
          <p:cNvSpPr txBox="1"/>
          <p:nvPr/>
        </p:nvSpPr>
        <p:spPr>
          <a:xfrm>
            <a:off x="3272073" y="49911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4A9D15-98C6-D04C-A638-E50892103FA5}"/>
              </a:ext>
            </a:extLst>
          </p:cNvPr>
          <p:cNvCxnSpPr>
            <a:cxnSpLocks/>
            <a:stCxn id="25" idx="2"/>
            <a:endCxn id="17" idx="0"/>
          </p:cNvCxnSpPr>
          <p:nvPr/>
        </p:nvCxnSpPr>
        <p:spPr>
          <a:xfrm flipH="1">
            <a:off x="2142676" y="141291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DE76B-AB82-0B40-94D4-77F07299DAAE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>
            <a:off x="4162445" y="86844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9E004F7-6335-F547-8042-EBEA50FCEE7A}"/>
              </a:ext>
            </a:extLst>
          </p:cNvPr>
          <p:cNvSpPr txBox="1"/>
          <p:nvPr/>
        </p:nvSpPr>
        <p:spPr>
          <a:xfrm>
            <a:off x="4504005" y="188387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04287E-936B-6049-9C08-BE26FB6B8633}"/>
              </a:ext>
            </a:extLst>
          </p:cNvPr>
          <p:cNvSpPr txBox="1"/>
          <p:nvPr/>
        </p:nvSpPr>
        <p:spPr>
          <a:xfrm>
            <a:off x="1281472" y="104358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02F5BD-8EAE-C140-9709-D426B63B84F0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flipH="1">
            <a:off x="2539221" y="86844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9AE258A-C897-6741-B490-4DF54C27337C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34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2094C3-A2F8-AA48-B311-27DE1635C3C5}"/>
              </a:ext>
            </a:extLst>
          </p:cNvPr>
          <p:cNvSpPr txBox="1"/>
          <p:nvPr/>
        </p:nvSpPr>
        <p:spPr>
          <a:xfrm>
            <a:off x="7944068" y="3184084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0FC01-0A9A-3E43-9A96-29DAF658B35E}"/>
              </a:ext>
            </a:extLst>
          </p:cNvPr>
          <p:cNvSpPr txBox="1"/>
          <p:nvPr/>
        </p:nvSpPr>
        <p:spPr>
          <a:xfrm>
            <a:off x="5762965" y="3969411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31A20E-727A-9E47-9B99-96E36EAB4DE8}"/>
              </a:ext>
            </a:extLst>
          </p:cNvPr>
          <p:cNvSpPr txBox="1"/>
          <p:nvPr/>
        </p:nvSpPr>
        <p:spPr>
          <a:xfrm>
            <a:off x="2909652" y="3917907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E866E-E7D8-274B-B66A-0ED824E49A54}"/>
              </a:ext>
            </a:extLst>
          </p:cNvPr>
          <p:cNvSpPr txBox="1"/>
          <p:nvPr/>
        </p:nvSpPr>
        <p:spPr>
          <a:xfrm>
            <a:off x="1410054" y="2708112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4D80B6-6F52-E241-AAAB-593D0918AEE8}"/>
              </a:ext>
            </a:extLst>
          </p:cNvPr>
          <p:cNvSpPr txBox="1"/>
          <p:nvPr/>
        </p:nvSpPr>
        <p:spPr>
          <a:xfrm>
            <a:off x="848945" y="1904295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AB29E7-8FDB-F146-994D-4A25E796886F}"/>
              </a:ext>
            </a:extLst>
          </p:cNvPr>
          <p:cNvSpPr txBox="1"/>
          <p:nvPr/>
        </p:nvSpPr>
        <p:spPr>
          <a:xfrm>
            <a:off x="5073679" y="824748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</p:spTree>
    <p:extLst>
      <p:ext uri="{BB962C8B-B14F-4D97-AF65-F5344CB8AC3E}">
        <p14:creationId xmlns:p14="http://schemas.microsoft.com/office/powerpoint/2010/main" val="2828185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2094C3-A2F8-AA48-B311-27DE1635C3C5}"/>
              </a:ext>
            </a:extLst>
          </p:cNvPr>
          <p:cNvSpPr txBox="1"/>
          <p:nvPr/>
        </p:nvSpPr>
        <p:spPr>
          <a:xfrm>
            <a:off x="8800450" y="5849446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0FC01-0A9A-3E43-9A96-29DAF658B35E}"/>
              </a:ext>
            </a:extLst>
          </p:cNvPr>
          <p:cNvSpPr txBox="1"/>
          <p:nvPr/>
        </p:nvSpPr>
        <p:spPr>
          <a:xfrm>
            <a:off x="8800450" y="4613845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31A20E-727A-9E47-9B99-96E36EAB4DE8}"/>
              </a:ext>
            </a:extLst>
          </p:cNvPr>
          <p:cNvSpPr txBox="1"/>
          <p:nvPr/>
        </p:nvSpPr>
        <p:spPr>
          <a:xfrm>
            <a:off x="8800450" y="420529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E866E-E7D8-274B-B66A-0ED824E49A54}"/>
              </a:ext>
            </a:extLst>
          </p:cNvPr>
          <p:cNvSpPr txBox="1"/>
          <p:nvPr/>
        </p:nvSpPr>
        <p:spPr>
          <a:xfrm>
            <a:off x="8800450" y="5022400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4D80B6-6F52-E241-AAAB-593D0918AEE8}"/>
              </a:ext>
            </a:extLst>
          </p:cNvPr>
          <p:cNvSpPr txBox="1"/>
          <p:nvPr/>
        </p:nvSpPr>
        <p:spPr>
          <a:xfrm>
            <a:off x="8800450" y="5430955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AB29E7-8FDB-F146-994D-4A25E796886F}"/>
              </a:ext>
            </a:extLst>
          </p:cNvPr>
          <p:cNvSpPr txBox="1"/>
          <p:nvPr/>
        </p:nvSpPr>
        <p:spPr>
          <a:xfrm>
            <a:off x="8800450" y="62679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0FB16-E9D3-224E-B25A-C8E81B63792E}"/>
              </a:ext>
            </a:extLst>
          </p:cNvPr>
          <p:cNvSpPr txBox="1"/>
          <p:nvPr/>
        </p:nvSpPr>
        <p:spPr>
          <a:xfrm>
            <a:off x="335914" y="5127702"/>
            <a:ext cx="417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 create a 3 address program doing a post-order traversal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374D7-18F4-394E-8C84-A0449C22BF84}"/>
              </a:ext>
            </a:extLst>
          </p:cNvPr>
          <p:cNvSpPr txBox="1"/>
          <p:nvPr/>
        </p:nvSpPr>
        <p:spPr>
          <a:xfrm>
            <a:off x="8800450" y="3677404"/>
            <a:ext cx="148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 program</a:t>
            </a:r>
          </a:p>
        </p:txBody>
      </p:sp>
    </p:spTree>
    <p:extLst>
      <p:ext uri="{BB962C8B-B14F-4D97-AF65-F5344CB8AC3E}">
        <p14:creationId xmlns:p14="http://schemas.microsoft.com/office/powerpoint/2010/main" val="7166457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04EE-3AEE-E045-B494-213DB31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up to an even higher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75B2C-C4B0-3846-806B-FAD1E9AD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parse an expression: </a:t>
            </a:r>
            <a:r>
              <a:rPr lang="en-US" dirty="0" err="1">
                <a:latin typeface="Courier" pitchFamily="2" charset="0"/>
              </a:rPr>
              <a:t>parse_expr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/>
              <a:t>We know how to create an AST during parsing</a:t>
            </a:r>
          </a:p>
          <a:p>
            <a:endParaRPr lang="en-US" dirty="0"/>
          </a:p>
          <a:p>
            <a:r>
              <a:rPr lang="en-US" dirty="0"/>
              <a:t>We know how to do type inference on an AST</a:t>
            </a:r>
          </a:p>
          <a:p>
            <a:endParaRPr lang="en-US" dirty="0"/>
          </a:p>
          <a:p>
            <a:r>
              <a:rPr lang="en-US" dirty="0"/>
              <a:t>We know how to convert a type-safe AST into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7652574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04EE-3AEE-E045-B494-213DB31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up to an even higher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75B2C-C4B0-3846-806B-FAD1E9AD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define what our parser will return: </a:t>
            </a:r>
            <a:r>
              <a:rPr lang="en-US" dirty="0">
                <a:highlight>
                  <a:srgbClr val="FFFF00"/>
                </a:highlight>
              </a:rPr>
              <a:t>A list of 3 address code</a:t>
            </a:r>
          </a:p>
          <a:p>
            <a:endParaRPr lang="en-US" dirty="0"/>
          </a:p>
          <a:p>
            <a:r>
              <a:rPr lang="en-US" dirty="0"/>
              <a:t>We can get 3 address code from parsing expressions, now we just need to get it from statements</a:t>
            </a:r>
          </a:p>
        </p:txBody>
      </p:sp>
    </p:spTree>
    <p:extLst>
      <p:ext uri="{BB962C8B-B14F-4D97-AF65-F5344CB8AC3E}">
        <p14:creationId xmlns:p14="http://schemas.microsoft.com/office/powerpoint/2010/main" val="42678429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3909-A4AF-DE4A-8A18-D30E6034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our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56410" y="2291418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14B4-7643-4E41-93E8-945A43ADD474}"/>
              </a:ext>
            </a:extLst>
          </p:cNvPr>
          <p:cNvSpPr txBox="1"/>
          <p:nvPr/>
        </p:nvSpPr>
        <p:spPr>
          <a:xfrm>
            <a:off x="1205701" y="4763588"/>
            <a:ext cx="10298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top down parser should have a function called </a:t>
            </a:r>
            <a:r>
              <a:rPr lang="en-US" sz="2400" dirty="0" err="1">
                <a:latin typeface="Courier" pitchFamily="2" charset="0"/>
              </a:rPr>
              <a:t>parse_statement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/>
              <a:t>This should return a list of 3 address code instructions that encode the statement</a:t>
            </a:r>
          </a:p>
        </p:txBody>
      </p:sp>
    </p:spTree>
    <p:extLst>
      <p:ext uri="{BB962C8B-B14F-4D97-AF65-F5344CB8AC3E}">
        <p14:creationId xmlns:p14="http://schemas.microsoft.com/office/powerpoint/2010/main" val="699652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3909-A4AF-DE4A-8A18-D30E6034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our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56410" y="2291418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14B4-7643-4E41-93E8-945A43ADD474}"/>
              </a:ext>
            </a:extLst>
          </p:cNvPr>
          <p:cNvSpPr txBox="1"/>
          <p:nvPr/>
        </p:nvSpPr>
        <p:spPr>
          <a:xfrm>
            <a:off x="1205701" y="4763588"/>
            <a:ext cx="10298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top down parser should have a function called </a:t>
            </a:r>
            <a:r>
              <a:rPr lang="en-US" sz="2400" dirty="0" err="1">
                <a:latin typeface="Courier" pitchFamily="2" charset="0"/>
              </a:rPr>
              <a:t>parse_statement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/>
              <a:t>This should return a list of 3 address code instructions that encode the statement</a:t>
            </a:r>
          </a:p>
        </p:txBody>
      </p:sp>
    </p:spTree>
    <p:extLst>
      <p:ext uri="{BB962C8B-B14F-4D97-AF65-F5344CB8AC3E}">
        <p14:creationId xmlns:p14="http://schemas.microsoft.com/office/powerpoint/2010/main" val="18023504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DE84F26-C82B-0447-AF3D-16031FD25107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03A95-F819-2047-A155-1E9F3F5D5871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737B73-4B0D-554A-A629-7055A2D6E7C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?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80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BF493-2B1A-0146-9AFA-F4A7281E0D54}"/>
              </a:ext>
            </a:extLst>
          </p:cNvPr>
          <p:cNvSpPr txBox="1"/>
          <p:nvPr/>
        </p:nvSpPr>
        <p:spPr>
          <a:xfrm>
            <a:off x="5564305" y="4534401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51229-D79F-8B4D-AE14-BA8A503744F0}"/>
              </a:ext>
            </a:extLst>
          </p:cNvPr>
          <p:cNvSpPr txBox="1"/>
          <p:nvPr/>
        </p:nvSpPr>
        <p:spPr>
          <a:xfrm>
            <a:off x="6706468" y="3737218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EFD07-3A6C-E34A-85D3-618A63A30AD9}"/>
              </a:ext>
            </a:extLst>
          </p:cNvPr>
          <p:cNvCxnSpPr>
            <a:cxnSpLocks/>
          </p:cNvCxnSpPr>
          <p:nvPr/>
        </p:nvCxnSpPr>
        <p:spPr>
          <a:xfrm flipH="1">
            <a:off x="5768610" y="4104235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D63225-0764-2340-8F28-AA7ED393DEB6}"/>
              </a:ext>
            </a:extLst>
          </p:cNvPr>
          <p:cNvCxnSpPr>
            <a:cxnSpLocks/>
          </p:cNvCxnSpPr>
          <p:nvPr/>
        </p:nvCxnSpPr>
        <p:spPr>
          <a:xfrm>
            <a:off x="6992983" y="4104235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F361F85-89C1-BA44-8473-6877A0D94C49}"/>
              </a:ext>
            </a:extLst>
          </p:cNvPr>
          <p:cNvSpPr txBox="1"/>
          <p:nvPr/>
        </p:nvSpPr>
        <p:spPr>
          <a:xfrm>
            <a:off x="7937150" y="4534401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3E889-1544-1842-B315-92DDDE119596}"/>
              </a:ext>
            </a:extLst>
          </p:cNvPr>
          <p:cNvSpPr txBox="1"/>
          <p:nvPr/>
        </p:nvSpPr>
        <p:spPr>
          <a:xfrm>
            <a:off x="8635668" y="2364315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F09F12-E284-A347-8BF5-533CB8AC8D36}"/>
              </a:ext>
            </a:extLst>
          </p:cNvPr>
          <p:cNvCxnSpPr>
            <a:cxnSpLocks/>
            <a:stCxn id="26" idx="2"/>
            <a:endCxn id="18" idx="0"/>
          </p:cNvCxnSpPr>
          <p:nvPr/>
        </p:nvCxnSpPr>
        <p:spPr>
          <a:xfrm flipH="1">
            <a:off x="7506271" y="3278118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33F270-484C-5E4A-890E-E645E6424FCF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9526040" y="2733647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2242D62-98F0-6042-A2E6-99A92B6F9039}"/>
              </a:ext>
            </a:extLst>
          </p:cNvPr>
          <p:cNvSpPr txBox="1"/>
          <p:nvPr/>
        </p:nvSpPr>
        <p:spPr>
          <a:xfrm>
            <a:off x="9867600" y="3749074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535A3A-C2E9-704E-B3B3-1D4A5155DB0F}"/>
              </a:ext>
            </a:extLst>
          </p:cNvPr>
          <p:cNvSpPr txBox="1"/>
          <p:nvPr/>
        </p:nvSpPr>
        <p:spPr>
          <a:xfrm>
            <a:off x="6645067" y="2908786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3A1F53-2949-4347-89AF-1010E704E6B5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 flipH="1">
            <a:off x="7902816" y="2733647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6A8E5B6-1ABB-4D47-8D9E-16892E36A3AB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A90BF2-DACB-A641-A2A3-6A8A23FB128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?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458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BF493-2B1A-0146-9AFA-F4A7281E0D54}"/>
              </a:ext>
            </a:extLst>
          </p:cNvPr>
          <p:cNvSpPr txBox="1"/>
          <p:nvPr/>
        </p:nvSpPr>
        <p:spPr>
          <a:xfrm>
            <a:off x="5564305" y="4534401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51229-D79F-8B4D-AE14-BA8A503744F0}"/>
              </a:ext>
            </a:extLst>
          </p:cNvPr>
          <p:cNvSpPr txBox="1"/>
          <p:nvPr/>
        </p:nvSpPr>
        <p:spPr>
          <a:xfrm>
            <a:off x="6706468" y="3737218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EFD07-3A6C-E34A-85D3-618A63A30AD9}"/>
              </a:ext>
            </a:extLst>
          </p:cNvPr>
          <p:cNvCxnSpPr>
            <a:cxnSpLocks/>
          </p:cNvCxnSpPr>
          <p:nvPr/>
        </p:nvCxnSpPr>
        <p:spPr>
          <a:xfrm flipH="1">
            <a:off x="5768610" y="4104235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D63225-0764-2340-8F28-AA7ED393DEB6}"/>
              </a:ext>
            </a:extLst>
          </p:cNvPr>
          <p:cNvCxnSpPr>
            <a:cxnSpLocks/>
          </p:cNvCxnSpPr>
          <p:nvPr/>
        </p:nvCxnSpPr>
        <p:spPr>
          <a:xfrm>
            <a:off x="6992983" y="4104235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F361F85-89C1-BA44-8473-6877A0D94C49}"/>
              </a:ext>
            </a:extLst>
          </p:cNvPr>
          <p:cNvSpPr txBox="1"/>
          <p:nvPr/>
        </p:nvSpPr>
        <p:spPr>
          <a:xfrm>
            <a:off x="7937150" y="4534401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3E889-1544-1842-B315-92DDDE119596}"/>
              </a:ext>
            </a:extLst>
          </p:cNvPr>
          <p:cNvSpPr txBox="1"/>
          <p:nvPr/>
        </p:nvSpPr>
        <p:spPr>
          <a:xfrm>
            <a:off x="8635668" y="2364315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F09F12-E284-A347-8BF5-533CB8AC8D36}"/>
              </a:ext>
            </a:extLst>
          </p:cNvPr>
          <p:cNvCxnSpPr>
            <a:cxnSpLocks/>
            <a:stCxn id="26" idx="2"/>
            <a:endCxn id="18" idx="0"/>
          </p:cNvCxnSpPr>
          <p:nvPr/>
        </p:nvCxnSpPr>
        <p:spPr>
          <a:xfrm flipH="1">
            <a:off x="7506271" y="3278118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33F270-484C-5E4A-890E-E645E6424FCF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9526040" y="2733647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2242D62-98F0-6042-A2E6-99A92B6F9039}"/>
              </a:ext>
            </a:extLst>
          </p:cNvPr>
          <p:cNvSpPr txBox="1"/>
          <p:nvPr/>
        </p:nvSpPr>
        <p:spPr>
          <a:xfrm>
            <a:off x="9867600" y="3749074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535A3A-C2E9-704E-B3B3-1D4A5155DB0F}"/>
              </a:ext>
            </a:extLst>
          </p:cNvPr>
          <p:cNvSpPr txBox="1"/>
          <p:nvPr/>
        </p:nvSpPr>
        <p:spPr>
          <a:xfrm>
            <a:off x="6645067" y="2908786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3A1F53-2949-4347-89AF-1010E704E6B5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 flipH="1">
            <a:off x="7902816" y="2733647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6A8E5B6-1ABB-4D47-8D9E-16892E36A3AB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A90BF2-DACB-A641-A2A3-6A8A23FB128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id_name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ast.vr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21D3C-AB9D-DD4E-8E03-99D844527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0" y="2368550"/>
            <a:ext cx="6756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415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id_name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ast.vr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DF3A71-1594-0840-B5DA-1BE23E4052B3}"/>
              </a:ext>
            </a:extLst>
          </p:cNvPr>
          <p:cNvSpPr txBox="1"/>
          <p:nvPr/>
        </p:nvSpPr>
        <p:spPr>
          <a:xfrm>
            <a:off x="8660087" y="4379965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D599-DB2D-2947-9AFD-E789AF827947}"/>
              </a:ext>
            </a:extLst>
          </p:cNvPr>
          <p:cNvSpPr txBox="1"/>
          <p:nvPr/>
        </p:nvSpPr>
        <p:spPr>
          <a:xfrm>
            <a:off x="8660087" y="3144364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09568E-CBAC-764E-B530-DF410E9F6BC2}"/>
              </a:ext>
            </a:extLst>
          </p:cNvPr>
          <p:cNvSpPr txBox="1"/>
          <p:nvPr/>
        </p:nvSpPr>
        <p:spPr>
          <a:xfrm>
            <a:off x="8660087" y="2735809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4DFD83-3277-B341-BA1B-3A376C8C45FB}"/>
              </a:ext>
            </a:extLst>
          </p:cNvPr>
          <p:cNvSpPr txBox="1"/>
          <p:nvPr/>
        </p:nvSpPr>
        <p:spPr>
          <a:xfrm>
            <a:off x="8660087" y="3552919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9DD0FA-CBEF-8A4A-AE7C-4439490DEDAA}"/>
              </a:ext>
            </a:extLst>
          </p:cNvPr>
          <p:cNvSpPr txBox="1"/>
          <p:nvPr/>
        </p:nvSpPr>
        <p:spPr>
          <a:xfrm>
            <a:off x="8660087" y="396147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166F8C-2773-8940-9761-5819895F2A68}"/>
              </a:ext>
            </a:extLst>
          </p:cNvPr>
          <p:cNvSpPr txBox="1"/>
          <p:nvPr/>
        </p:nvSpPr>
        <p:spPr>
          <a:xfrm>
            <a:off x="8660087" y="4798456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25853C-65C7-A74B-9A7C-9994241A70F5}"/>
              </a:ext>
            </a:extLst>
          </p:cNvPr>
          <p:cNvSpPr txBox="1"/>
          <p:nvPr/>
        </p:nvSpPr>
        <p:spPr>
          <a:xfrm>
            <a:off x="8586652" y="2284286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AEBA86-3D59-E546-B7AC-AB2885363B4F}"/>
              </a:ext>
            </a:extLst>
          </p:cNvPr>
          <p:cNvSpPr txBox="1"/>
          <p:nvPr/>
        </p:nvSpPr>
        <p:spPr>
          <a:xfrm>
            <a:off x="8660087" y="5577875"/>
            <a:ext cx="104868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w = vr5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371A7C-BF26-4F44-8396-6119A8BBF4C3}"/>
              </a:ext>
            </a:extLst>
          </p:cNvPr>
          <p:cNvSpPr txBox="1"/>
          <p:nvPr/>
        </p:nvSpPr>
        <p:spPr>
          <a:xfrm>
            <a:off x="8593128" y="5164998"/>
            <a:ext cx="9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</a:t>
            </a:r>
            <a:r>
              <a:rPr lang="en-US" dirty="0" err="1"/>
              <a:t>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599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ECA89-F17E-2A4B-B526-0A589ABD8D20}"/>
              </a:ext>
            </a:extLst>
          </p:cNvPr>
          <p:cNvSpPr txBox="1"/>
          <p:nvPr/>
        </p:nvSpPr>
        <p:spPr>
          <a:xfrm>
            <a:off x="8307977" y="2185851"/>
            <a:ext cx="34991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are we missing here?</a:t>
            </a:r>
          </a:p>
          <a:p>
            <a:endParaRPr lang="en-US" dirty="0"/>
          </a:p>
          <a:p>
            <a:r>
              <a:rPr lang="en-US" dirty="0"/>
              <a:t>1. If the type of ID doesn’t match</a:t>
            </a:r>
            <a:br>
              <a:rPr lang="en-US" dirty="0"/>
            </a:br>
            <a:r>
              <a:rPr lang="en-US" dirty="0"/>
              <a:t>the type of the </a:t>
            </a:r>
            <a:r>
              <a:rPr lang="en-US" dirty="0" err="1"/>
              <a:t>ast</a:t>
            </a:r>
            <a:r>
              <a:rPr lang="en-US" dirty="0"/>
              <a:t>, then the </a:t>
            </a:r>
            <a:r>
              <a:rPr lang="en-US" dirty="0" err="1"/>
              <a:t>ast</a:t>
            </a:r>
            <a:br>
              <a:rPr lang="en-US" dirty="0"/>
            </a:br>
            <a:r>
              <a:rPr lang="en-US" dirty="0"/>
              <a:t>needs to be converted.</a:t>
            </a:r>
          </a:p>
          <a:p>
            <a:endParaRPr lang="en-US" dirty="0"/>
          </a:p>
          <a:p>
            <a:r>
              <a:rPr lang="en-US" dirty="0"/>
              <a:t>2. ID should be checked if it is</a:t>
            </a:r>
            <a:br>
              <a:rPr lang="en-US" dirty="0"/>
            </a:br>
            <a:r>
              <a:rPr lang="en-US" dirty="0"/>
              <a:t>an input/output variable. which</a:t>
            </a:r>
            <a:br>
              <a:rPr lang="en-US" dirty="0"/>
            </a:br>
            <a:r>
              <a:rPr lang="en-US" dirty="0"/>
              <a:t>means it will need to be handled</a:t>
            </a:r>
            <a:br>
              <a:rPr lang="en-US" dirty="0"/>
            </a:br>
            <a:r>
              <a:rPr lang="en-US" dirty="0"/>
              <a:t>differently.</a:t>
            </a:r>
          </a:p>
          <a:p>
            <a:endParaRPr lang="en-US" dirty="0"/>
          </a:p>
          <a:p>
            <a:r>
              <a:rPr lang="en-US" dirty="0"/>
              <a:t>3. You need to check the ID in the symbol table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B76CB7-3E31-D54E-BC30-BADE10782E8C}"/>
              </a:ext>
            </a:extLst>
          </p:cNvPr>
          <p:cNvSpPr txBox="1"/>
          <p:nvPr/>
        </p:nvSpPr>
        <p:spPr>
          <a:xfrm>
            <a:off x="7696200" y="6358467"/>
            <a:ext cx="23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 can get a little messy</a:t>
            </a:r>
          </a:p>
        </p:txBody>
      </p:sp>
    </p:spTree>
    <p:extLst>
      <p:ext uri="{BB962C8B-B14F-4D97-AF65-F5344CB8AC3E}">
        <p14:creationId xmlns:p14="http://schemas.microsoft.com/office/powerpoint/2010/main" val="30651986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</p:spTree>
    <p:extLst>
      <p:ext uri="{BB962C8B-B14F-4D97-AF65-F5344CB8AC3E}">
        <p14:creationId xmlns:p14="http://schemas.microsoft.com/office/powerpoint/2010/main" val="970378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</p:spTree>
    <p:extLst>
      <p:ext uri="{BB962C8B-B14F-4D97-AF65-F5344CB8AC3E}">
        <p14:creationId xmlns:p14="http://schemas.microsoft.com/office/powerpoint/2010/main" val="39908707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 from symbol table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</p:spTree>
    <p:extLst>
      <p:ext uri="{BB962C8B-B14F-4D97-AF65-F5344CB8AC3E}">
        <p14:creationId xmlns:p14="http://schemas.microsoft.com/office/powerpoint/2010/main" val="5041744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C8050-BBC0-1146-BD6D-5E91DFF3A300}"/>
              </a:ext>
            </a:extLst>
          </p:cNvPr>
          <p:cNvSpPr txBox="1"/>
          <p:nvPr/>
        </p:nvSpPr>
        <p:spPr>
          <a:xfrm>
            <a:off x="5853331" y="4237986"/>
            <a:ext cx="14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?&gt;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FA13-B1DA-4E41-9EF2-CCC716099B58}"/>
              </a:ext>
            </a:extLst>
          </p:cNvPr>
          <p:cNvSpPr txBox="1"/>
          <p:nvPr/>
        </p:nvSpPr>
        <p:spPr>
          <a:xfrm>
            <a:off x="6995494" y="3440803"/>
            <a:ext cx="140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?&gt;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B2233F-295B-9546-A001-3388112156CD}"/>
              </a:ext>
            </a:extLst>
          </p:cNvPr>
          <p:cNvCxnSpPr>
            <a:cxnSpLocks/>
          </p:cNvCxnSpPr>
          <p:nvPr/>
        </p:nvCxnSpPr>
        <p:spPr>
          <a:xfrm flipH="1">
            <a:off x="6057636" y="380782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A64D6D-DCA4-C348-9ADC-BE4CC3E7BE91}"/>
              </a:ext>
            </a:extLst>
          </p:cNvPr>
          <p:cNvCxnSpPr>
            <a:cxnSpLocks/>
          </p:cNvCxnSpPr>
          <p:nvPr/>
        </p:nvCxnSpPr>
        <p:spPr>
          <a:xfrm>
            <a:off x="7282009" y="380782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5EC3E6E-E55A-B848-B620-E8E8001E40EE}"/>
              </a:ext>
            </a:extLst>
          </p:cNvPr>
          <p:cNvSpPr txBox="1"/>
          <p:nvPr/>
        </p:nvSpPr>
        <p:spPr>
          <a:xfrm>
            <a:off x="8226176" y="4237986"/>
            <a:ext cx="143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?&gt;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DEF56-9C43-8144-A94D-54DF62D3DD36}"/>
              </a:ext>
            </a:extLst>
          </p:cNvPr>
          <p:cNvSpPr txBox="1"/>
          <p:nvPr/>
        </p:nvSpPr>
        <p:spPr>
          <a:xfrm>
            <a:off x="8924694" y="2067900"/>
            <a:ext cx="15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?&gt;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A74D3D-E52C-9D46-AC0A-4898E2C33266}"/>
              </a:ext>
            </a:extLst>
          </p:cNvPr>
          <p:cNvCxnSpPr>
            <a:cxnSpLocks/>
            <a:stCxn id="16" idx="2"/>
            <a:endCxn id="8" idx="0"/>
          </p:cNvCxnSpPr>
          <p:nvPr/>
        </p:nvCxnSpPr>
        <p:spPr>
          <a:xfrm flipH="1">
            <a:off x="7698315" y="298170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5652F6-7714-C842-8131-C052815E81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9718085" y="243723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9680CA-73A6-2041-A51C-D36F632A5FB5}"/>
              </a:ext>
            </a:extLst>
          </p:cNvPr>
          <p:cNvSpPr txBox="1"/>
          <p:nvPr/>
        </p:nvSpPr>
        <p:spPr>
          <a:xfrm>
            <a:off x="10156626" y="3452659"/>
            <a:ext cx="181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?&gt;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E0F0D7-B793-EB40-AFEB-149CC42DCC18}"/>
              </a:ext>
            </a:extLst>
          </p:cNvPr>
          <p:cNvSpPr txBox="1"/>
          <p:nvPr/>
        </p:nvSpPr>
        <p:spPr>
          <a:xfrm>
            <a:off x="6934093" y="2612371"/>
            <a:ext cx="232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?&gt;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84BB30-B68C-064B-9F6B-DCADA30A4B8C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flipH="1">
            <a:off x="8094860" y="243723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0FDCE5-9B16-7740-9BD0-6BC7ED3D372F}"/>
              </a:ext>
            </a:extLst>
          </p:cNvPr>
          <p:cNvSpPr txBox="1"/>
          <p:nvPr/>
        </p:nvSpPr>
        <p:spPr>
          <a:xfrm>
            <a:off x="8924694" y="1152988"/>
            <a:ext cx="208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AST&lt;float2int,int, ?&gt;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A0B9D0-340D-FB4E-9B65-417231110881}"/>
              </a:ext>
            </a:extLst>
          </p:cNvPr>
          <p:cNvCxnSpPr>
            <a:cxnSpLocks/>
            <a:stCxn id="19" idx="2"/>
            <a:endCxn id="12" idx="0"/>
          </p:cNvCxnSpPr>
          <p:nvPr/>
        </p:nvCxnSpPr>
        <p:spPr>
          <a:xfrm flipH="1">
            <a:off x="9718085" y="1522320"/>
            <a:ext cx="250357" cy="545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7244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assign_registers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C8050-BBC0-1146-BD6D-5E91DFF3A300}"/>
              </a:ext>
            </a:extLst>
          </p:cNvPr>
          <p:cNvSpPr txBox="1"/>
          <p:nvPr/>
        </p:nvSpPr>
        <p:spPr>
          <a:xfrm>
            <a:off x="5853331" y="423798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00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FA13-B1DA-4E41-9EF2-CCC716099B58}"/>
              </a:ext>
            </a:extLst>
          </p:cNvPr>
          <p:cNvSpPr txBox="1"/>
          <p:nvPr/>
        </p:nvSpPr>
        <p:spPr>
          <a:xfrm>
            <a:off x="6995494" y="344080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00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B2233F-295B-9546-A001-3388112156CD}"/>
              </a:ext>
            </a:extLst>
          </p:cNvPr>
          <p:cNvCxnSpPr>
            <a:cxnSpLocks/>
          </p:cNvCxnSpPr>
          <p:nvPr/>
        </p:nvCxnSpPr>
        <p:spPr>
          <a:xfrm flipH="1">
            <a:off x="6057636" y="380782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A64D6D-DCA4-C348-9ADC-BE4CC3E7BE91}"/>
              </a:ext>
            </a:extLst>
          </p:cNvPr>
          <p:cNvCxnSpPr>
            <a:cxnSpLocks/>
          </p:cNvCxnSpPr>
          <p:nvPr/>
        </p:nvCxnSpPr>
        <p:spPr>
          <a:xfrm>
            <a:off x="7282009" y="380782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5EC3E6E-E55A-B848-B620-E8E8001E40EE}"/>
              </a:ext>
            </a:extLst>
          </p:cNvPr>
          <p:cNvSpPr txBox="1"/>
          <p:nvPr/>
        </p:nvSpPr>
        <p:spPr>
          <a:xfrm>
            <a:off x="8226176" y="423798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00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DEF56-9C43-8144-A94D-54DF62D3DD36}"/>
              </a:ext>
            </a:extLst>
          </p:cNvPr>
          <p:cNvSpPr txBox="1"/>
          <p:nvPr/>
        </p:nvSpPr>
        <p:spPr>
          <a:xfrm>
            <a:off x="8924694" y="206790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00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A74D3D-E52C-9D46-AC0A-4898E2C33266}"/>
              </a:ext>
            </a:extLst>
          </p:cNvPr>
          <p:cNvCxnSpPr>
            <a:cxnSpLocks/>
            <a:stCxn id="16" idx="2"/>
            <a:endCxn id="8" idx="0"/>
          </p:cNvCxnSpPr>
          <p:nvPr/>
        </p:nvCxnSpPr>
        <p:spPr>
          <a:xfrm flipH="1">
            <a:off x="7795297" y="298170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5652F6-7714-C842-8131-C052815E81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9815066" y="243723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9680CA-73A6-2041-A51C-D36F632A5FB5}"/>
              </a:ext>
            </a:extLst>
          </p:cNvPr>
          <p:cNvSpPr txBox="1"/>
          <p:nvPr/>
        </p:nvSpPr>
        <p:spPr>
          <a:xfrm>
            <a:off x="10156626" y="345265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00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E0F0D7-B793-EB40-AFEB-149CC42DCC18}"/>
              </a:ext>
            </a:extLst>
          </p:cNvPr>
          <p:cNvSpPr txBox="1"/>
          <p:nvPr/>
        </p:nvSpPr>
        <p:spPr>
          <a:xfrm>
            <a:off x="6934093" y="261237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00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84BB30-B68C-064B-9F6B-DCADA30A4B8C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flipH="1">
            <a:off x="8191842" y="243723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0FDCE5-9B16-7740-9BD0-6BC7ED3D372F}"/>
              </a:ext>
            </a:extLst>
          </p:cNvPr>
          <p:cNvSpPr txBox="1"/>
          <p:nvPr/>
        </p:nvSpPr>
        <p:spPr>
          <a:xfrm>
            <a:off x="8924694" y="1152988"/>
            <a:ext cx="228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AST&lt;float2int,int, </a:t>
            </a:r>
            <a:r>
              <a:rPr lang="en-US" dirty="0">
                <a:highlight>
                  <a:srgbClr val="00FF00"/>
                </a:highlight>
              </a:rPr>
              <a:t>vr6</a:t>
            </a:r>
            <a:r>
              <a:rPr lang="en-US" dirty="0">
                <a:highlight>
                  <a:srgbClr val="FFFF00"/>
                </a:highlight>
              </a:rPr>
              <a:t>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A0B9D0-340D-FB4E-9B65-417231110881}"/>
              </a:ext>
            </a:extLst>
          </p:cNvPr>
          <p:cNvCxnSpPr>
            <a:cxnSpLocks/>
            <a:stCxn id="19" idx="2"/>
            <a:endCxn id="12" idx="0"/>
          </p:cNvCxnSpPr>
          <p:nvPr/>
        </p:nvCxnSpPr>
        <p:spPr>
          <a:xfrm flipH="1">
            <a:off x="9815066" y="1522320"/>
            <a:ext cx="250357" cy="545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746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assign_registers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(IO: int w) </a:t>
            </a:r>
          </a:p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C8050-BBC0-1146-BD6D-5E91DFF3A300}"/>
              </a:ext>
            </a:extLst>
          </p:cNvPr>
          <p:cNvSpPr txBox="1"/>
          <p:nvPr/>
        </p:nvSpPr>
        <p:spPr>
          <a:xfrm>
            <a:off x="5853331" y="423798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00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FA13-B1DA-4E41-9EF2-CCC716099B58}"/>
              </a:ext>
            </a:extLst>
          </p:cNvPr>
          <p:cNvSpPr txBox="1"/>
          <p:nvPr/>
        </p:nvSpPr>
        <p:spPr>
          <a:xfrm>
            <a:off x="6995494" y="344080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00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B2233F-295B-9546-A001-3388112156CD}"/>
              </a:ext>
            </a:extLst>
          </p:cNvPr>
          <p:cNvCxnSpPr>
            <a:cxnSpLocks/>
          </p:cNvCxnSpPr>
          <p:nvPr/>
        </p:nvCxnSpPr>
        <p:spPr>
          <a:xfrm flipH="1">
            <a:off x="6057636" y="380782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A64D6D-DCA4-C348-9ADC-BE4CC3E7BE91}"/>
              </a:ext>
            </a:extLst>
          </p:cNvPr>
          <p:cNvCxnSpPr>
            <a:cxnSpLocks/>
          </p:cNvCxnSpPr>
          <p:nvPr/>
        </p:nvCxnSpPr>
        <p:spPr>
          <a:xfrm>
            <a:off x="7282009" y="380782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5EC3E6E-E55A-B848-B620-E8E8001E40EE}"/>
              </a:ext>
            </a:extLst>
          </p:cNvPr>
          <p:cNvSpPr txBox="1"/>
          <p:nvPr/>
        </p:nvSpPr>
        <p:spPr>
          <a:xfrm>
            <a:off x="8226176" y="423798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00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DEF56-9C43-8144-A94D-54DF62D3DD36}"/>
              </a:ext>
            </a:extLst>
          </p:cNvPr>
          <p:cNvSpPr txBox="1"/>
          <p:nvPr/>
        </p:nvSpPr>
        <p:spPr>
          <a:xfrm>
            <a:off x="8924694" y="206790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00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A74D3D-E52C-9D46-AC0A-4898E2C33266}"/>
              </a:ext>
            </a:extLst>
          </p:cNvPr>
          <p:cNvCxnSpPr>
            <a:cxnSpLocks/>
            <a:stCxn id="16" idx="2"/>
            <a:endCxn id="8" idx="0"/>
          </p:cNvCxnSpPr>
          <p:nvPr/>
        </p:nvCxnSpPr>
        <p:spPr>
          <a:xfrm flipH="1">
            <a:off x="7795297" y="298170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5652F6-7714-C842-8131-C052815E81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9815066" y="243723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9680CA-73A6-2041-A51C-D36F632A5FB5}"/>
              </a:ext>
            </a:extLst>
          </p:cNvPr>
          <p:cNvSpPr txBox="1"/>
          <p:nvPr/>
        </p:nvSpPr>
        <p:spPr>
          <a:xfrm>
            <a:off x="10156626" y="345265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00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E0F0D7-B793-EB40-AFEB-149CC42DCC18}"/>
              </a:ext>
            </a:extLst>
          </p:cNvPr>
          <p:cNvSpPr txBox="1"/>
          <p:nvPr/>
        </p:nvSpPr>
        <p:spPr>
          <a:xfrm>
            <a:off x="6934093" y="261237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00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84BB30-B68C-064B-9F6B-DCADA30A4B8C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flipH="1">
            <a:off x="8191842" y="243723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0FDCE5-9B16-7740-9BD0-6BC7ED3D372F}"/>
              </a:ext>
            </a:extLst>
          </p:cNvPr>
          <p:cNvSpPr txBox="1"/>
          <p:nvPr/>
        </p:nvSpPr>
        <p:spPr>
          <a:xfrm>
            <a:off x="8924694" y="1152988"/>
            <a:ext cx="228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AST&lt;float2int,int, </a:t>
            </a:r>
            <a:r>
              <a:rPr lang="en-US" dirty="0">
                <a:highlight>
                  <a:srgbClr val="00FF00"/>
                </a:highlight>
              </a:rPr>
              <a:t>vr6</a:t>
            </a:r>
            <a:r>
              <a:rPr lang="en-US" dirty="0">
                <a:highlight>
                  <a:srgbClr val="FFFF00"/>
                </a:highlight>
              </a:rPr>
              <a:t>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A0B9D0-340D-FB4E-9B65-417231110881}"/>
              </a:ext>
            </a:extLst>
          </p:cNvPr>
          <p:cNvCxnSpPr>
            <a:cxnSpLocks/>
            <a:stCxn id="19" idx="2"/>
            <a:endCxn id="12" idx="0"/>
          </p:cNvCxnSpPr>
          <p:nvPr/>
        </p:nvCxnSpPr>
        <p:spPr>
          <a:xfrm flipH="1">
            <a:off x="9815066" y="1522320"/>
            <a:ext cx="250357" cy="545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3B7A614-852B-FF44-8E16-65C7CF93C64A}"/>
              </a:ext>
            </a:extLst>
          </p:cNvPr>
          <p:cNvSpPr txBox="1"/>
          <p:nvPr/>
        </p:nvSpPr>
        <p:spPr>
          <a:xfrm>
            <a:off x="3098800" y="101600"/>
            <a:ext cx="442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would we deal with w as an IO variable?</a:t>
            </a:r>
          </a:p>
        </p:txBody>
      </p:sp>
    </p:spTree>
    <p:extLst>
      <p:ext uri="{BB962C8B-B14F-4D97-AF65-F5344CB8AC3E}">
        <p14:creationId xmlns:p14="http://schemas.microsoft.com/office/powerpoint/2010/main" val="24897664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3784" y="1698568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45789" y="2201595"/>
            <a:ext cx="8738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# get ID data type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INT and 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  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ast.node_type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== FLOAT: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ASTFloatToInt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assign_registers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ast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vr2int(%s)” </a:t>
            </a:r>
            <a:r>
              <a:rPr lang="en-US" dirty="0">
                <a:latin typeface="Courier" pitchFamily="2" charset="0"/>
              </a:rPr>
              <a:t>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(IO: int w) </a:t>
            </a:r>
          </a:p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C8050-BBC0-1146-BD6D-5E91DFF3A300}"/>
              </a:ext>
            </a:extLst>
          </p:cNvPr>
          <p:cNvSpPr txBox="1"/>
          <p:nvPr/>
        </p:nvSpPr>
        <p:spPr>
          <a:xfrm>
            <a:off x="5853331" y="423798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00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FA13-B1DA-4E41-9EF2-CCC716099B58}"/>
              </a:ext>
            </a:extLst>
          </p:cNvPr>
          <p:cNvSpPr txBox="1"/>
          <p:nvPr/>
        </p:nvSpPr>
        <p:spPr>
          <a:xfrm>
            <a:off x="6995494" y="344080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00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B2233F-295B-9546-A001-3388112156CD}"/>
              </a:ext>
            </a:extLst>
          </p:cNvPr>
          <p:cNvCxnSpPr>
            <a:cxnSpLocks/>
          </p:cNvCxnSpPr>
          <p:nvPr/>
        </p:nvCxnSpPr>
        <p:spPr>
          <a:xfrm flipH="1">
            <a:off x="6057636" y="380782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A64D6D-DCA4-C348-9ADC-BE4CC3E7BE91}"/>
              </a:ext>
            </a:extLst>
          </p:cNvPr>
          <p:cNvCxnSpPr>
            <a:cxnSpLocks/>
          </p:cNvCxnSpPr>
          <p:nvPr/>
        </p:nvCxnSpPr>
        <p:spPr>
          <a:xfrm>
            <a:off x="7282009" y="380782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5EC3E6E-E55A-B848-B620-E8E8001E40EE}"/>
              </a:ext>
            </a:extLst>
          </p:cNvPr>
          <p:cNvSpPr txBox="1"/>
          <p:nvPr/>
        </p:nvSpPr>
        <p:spPr>
          <a:xfrm>
            <a:off x="8226176" y="423798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00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DEF56-9C43-8144-A94D-54DF62D3DD36}"/>
              </a:ext>
            </a:extLst>
          </p:cNvPr>
          <p:cNvSpPr txBox="1"/>
          <p:nvPr/>
        </p:nvSpPr>
        <p:spPr>
          <a:xfrm>
            <a:off x="8924694" y="206790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00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A74D3D-E52C-9D46-AC0A-4898E2C33266}"/>
              </a:ext>
            </a:extLst>
          </p:cNvPr>
          <p:cNvCxnSpPr>
            <a:cxnSpLocks/>
            <a:stCxn id="16" idx="2"/>
            <a:endCxn id="8" idx="0"/>
          </p:cNvCxnSpPr>
          <p:nvPr/>
        </p:nvCxnSpPr>
        <p:spPr>
          <a:xfrm flipH="1">
            <a:off x="7795297" y="298170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5652F6-7714-C842-8131-C052815E81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9815066" y="243723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9680CA-73A6-2041-A51C-D36F632A5FB5}"/>
              </a:ext>
            </a:extLst>
          </p:cNvPr>
          <p:cNvSpPr txBox="1"/>
          <p:nvPr/>
        </p:nvSpPr>
        <p:spPr>
          <a:xfrm>
            <a:off x="10156626" y="345265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00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E0F0D7-B793-EB40-AFEB-149CC42DCC18}"/>
              </a:ext>
            </a:extLst>
          </p:cNvPr>
          <p:cNvSpPr txBox="1"/>
          <p:nvPr/>
        </p:nvSpPr>
        <p:spPr>
          <a:xfrm>
            <a:off x="6934093" y="261237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00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84BB30-B68C-064B-9F6B-DCADA30A4B8C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flipH="1">
            <a:off x="8191842" y="243723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0FDCE5-9B16-7740-9BD0-6BC7ED3D372F}"/>
              </a:ext>
            </a:extLst>
          </p:cNvPr>
          <p:cNvSpPr txBox="1"/>
          <p:nvPr/>
        </p:nvSpPr>
        <p:spPr>
          <a:xfrm>
            <a:off x="8924694" y="1152988"/>
            <a:ext cx="228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AST&lt;float2int,int, </a:t>
            </a:r>
            <a:r>
              <a:rPr lang="en-US" dirty="0">
                <a:highlight>
                  <a:srgbClr val="00FF00"/>
                </a:highlight>
              </a:rPr>
              <a:t>vr6</a:t>
            </a:r>
            <a:r>
              <a:rPr lang="en-US" dirty="0">
                <a:highlight>
                  <a:srgbClr val="FFFF00"/>
                </a:highlight>
              </a:rPr>
              <a:t>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A0B9D0-340D-FB4E-9B65-417231110881}"/>
              </a:ext>
            </a:extLst>
          </p:cNvPr>
          <p:cNvCxnSpPr>
            <a:cxnSpLocks/>
            <a:stCxn id="19" idx="2"/>
            <a:endCxn id="12" idx="0"/>
          </p:cNvCxnSpPr>
          <p:nvPr/>
        </p:nvCxnSpPr>
        <p:spPr>
          <a:xfrm flipH="1">
            <a:off x="9815066" y="1522320"/>
            <a:ext cx="250357" cy="545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3B7A614-852B-FF44-8E16-65C7CF93C64A}"/>
              </a:ext>
            </a:extLst>
          </p:cNvPr>
          <p:cNvSpPr txBox="1"/>
          <p:nvPr/>
        </p:nvSpPr>
        <p:spPr>
          <a:xfrm>
            <a:off x="3098800" y="101600"/>
            <a:ext cx="442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would we deal with w as an IO variable?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B6748D-3661-9E41-A666-BE870AF6471B}"/>
              </a:ext>
            </a:extLst>
          </p:cNvPr>
          <p:cNvSpPr txBox="1"/>
          <p:nvPr/>
        </p:nvSpPr>
        <p:spPr>
          <a:xfrm>
            <a:off x="5203112" y="6006523"/>
            <a:ext cx="259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Only if it is an IO variable!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7094F-E85E-F543-A0D9-4CE315EA7E79}"/>
              </a:ext>
            </a:extLst>
          </p:cNvPr>
          <p:cNvSpPr txBox="1"/>
          <p:nvPr/>
        </p:nvSpPr>
        <p:spPr>
          <a:xfrm>
            <a:off x="8957733" y="5969000"/>
            <a:ext cx="207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It gets a little messy</a:t>
            </a:r>
          </a:p>
        </p:txBody>
      </p:sp>
    </p:spTree>
    <p:extLst>
      <p:ext uri="{BB962C8B-B14F-4D97-AF65-F5344CB8AC3E}">
        <p14:creationId xmlns:p14="http://schemas.microsoft.com/office/powerpoint/2010/main" val="3135579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725782" y="1433140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A7A2FD-8733-5343-A139-CBC1784C1CFD}"/>
              </a:ext>
            </a:extLst>
          </p:cNvPr>
          <p:cNvSpPr txBox="1"/>
          <p:nvPr/>
        </p:nvSpPr>
        <p:spPr>
          <a:xfrm>
            <a:off x="660400" y="431800"/>
            <a:ext cx="276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do another one</a:t>
            </a:r>
          </a:p>
        </p:txBody>
      </p:sp>
    </p:spTree>
    <p:extLst>
      <p:ext uri="{BB962C8B-B14F-4D97-AF65-F5344CB8AC3E}">
        <p14:creationId xmlns:p14="http://schemas.microsoft.com/office/powerpoint/2010/main" val="100105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DCA4A2-C132-8841-9794-A9B860EC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5912"/>
          </a:xfrm>
        </p:spPr>
        <p:txBody>
          <a:bodyPr/>
          <a:lstStyle/>
          <a:p>
            <a:r>
              <a:rPr lang="en-US" dirty="0"/>
              <a:t>two ways to do this: First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CF11E-83EA-DA45-9E72-DC2CF91DA935}"/>
              </a:ext>
            </a:extLst>
          </p:cNvPr>
          <p:cNvSpPr/>
          <p:nvPr/>
        </p:nvSpPr>
        <p:spPr>
          <a:xfrm>
            <a:off x="4492263" y="3021260"/>
            <a:ext cx="3857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((x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* y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2.0f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749D0-B940-8049-838F-B6AA86DFC09A}"/>
              </a:ext>
            </a:extLst>
          </p:cNvPr>
          <p:cNvSpPr txBox="1"/>
          <p:nvPr/>
        </p:nvSpPr>
        <p:spPr>
          <a:xfrm>
            <a:off x="4524292" y="3665551"/>
            <a:ext cx="29418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x   + 1</a:t>
            </a:r>
          </a:p>
          <a:p>
            <a:r>
              <a:rPr lang="en-US" dirty="0">
                <a:latin typeface="Courier" pitchFamily="2" charset="0"/>
              </a:rPr>
              <a:t>vr1 = vr0 * y</a:t>
            </a:r>
          </a:p>
          <a:p>
            <a:r>
              <a:rPr lang="en-US" dirty="0">
                <a:latin typeface="Courier" pitchFamily="2" charset="0"/>
              </a:rPr>
              <a:t>vr2 = vr1 - 1</a:t>
            </a:r>
          </a:p>
          <a:p>
            <a:r>
              <a:rPr lang="en-US" dirty="0">
                <a:latin typeface="Courier" pitchFamily="2" charset="0"/>
              </a:rPr>
              <a:t>vr3 = int2float(vr2)</a:t>
            </a:r>
          </a:p>
          <a:p>
            <a:r>
              <a:rPr lang="en-US" dirty="0">
                <a:latin typeface="Courier" pitchFamily="2" charset="0"/>
              </a:rPr>
              <a:t>vr4 = vr3 / 2.0f</a:t>
            </a:r>
          </a:p>
          <a:p>
            <a:r>
              <a:rPr lang="en-US" dirty="0">
                <a:latin typeface="Courier" pitchFamily="2" charset="0"/>
              </a:rPr>
              <a:t>vr5 = float2int(vr4)</a:t>
            </a:r>
          </a:p>
          <a:p>
            <a:r>
              <a:rPr lang="en-US" dirty="0">
                <a:latin typeface="Courier" pitchFamily="2" charset="0"/>
              </a:rPr>
              <a:t>a = vr5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00A1E8-9959-F94F-83E0-D2480D72EDDF}"/>
              </a:ext>
            </a:extLst>
          </p:cNvPr>
          <p:cNvSpPr txBox="1"/>
          <p:nvPr/>
        </p:nvSpPr>
        <p:spPr>
          <a:xfrm>
            <a:off x="8094428" y="4842345"/>
            <a:ext cx="268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Are all of these necessary?</a:t>
            </a:r>
          </a:p>
        </p:txBody>
      </p:sp>
    </p:spTree>
    <p:extLst>
      <p:ext uri="{BB962C8B-B14F-4D97-AF65-F5344CB8AC3E}">
        <p14:creationId xmlns:p14="http://schemas.microsoft.com/office/powerpoint/2010/main" val="1212927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339633" y="1859339"/>
            <a:ext cx="7396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...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program0 = </a:t>
            </a:r>
            <a:r>
              <a:rPr lang="en-US" dirty="0">
                <a:latin typeface="Courier" pitchFamily="2" charset="0"/>
              </a:rPr>
              <a:t># type safe and linearized </a:t>
            </a:r>
            <a:r>
              <a:rPr lang="en-US" dirty="0" err="1">
                <a:latin typeface="Courier" pitchFamily="2" charset="0"/>
              </a:rPr>
              <a:t>ast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1950144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8AA79-486E-3B45-96F4-BC323830C51C}"/>
              </a:ext>
            </a:extLst>
          </p:cNvPr>
          <p:cNvSpPr txBox="1"/>
          <p:nvPr/>
        </p:nvSpPr>
        <p:spPr>
          <a:xfrm>
            <a:off x="9676369" y="4609851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BC9AC0-6A65-C74F-82BE-625A68845704}"/>
              </a:ext>
            </a:extLst>
          </p:cNvPr>
          <p:cNvSpPr/>
          <p:nvPr/>
        </p:nvSpPr>
        <p:spPr>
          <a:xfrm>
            <a:off x="339633" y="1859339"/>
            <a:ext cx="7396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...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program0 = </a:t>
            </a:r>
            <a:r>
              <a:rPr lang="en-US" dirty="0">
                <a:latin typeface="Courier" pitchFamily="2" charset="0"/>
              </a:rPr>
              <a:t># type safe and linearized </a:t>
            </a:r>
            <a:r>
              <a:rPr lang="en-US" dirty="0" err="1">
                <a:latin typeface="Courier" pitchFamily="2" charset="0"/>
              </a:rPr>
              <a:t>ast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11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8AA79-486E-3B45-96F4-BC323830C51C}"/>
              </a:ext>
            </a:extLst>
          </p:cNvPr>
          <p:cNvSpPr txBox="1"/>
          <p:nvPr/>
        </p:nvSpPr>
        <p:spPr>
          <a:xfrm>
            <a:off x="6662824" y="4212285"/>
            <a:ext cx="5147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= int2vr(0)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  branch(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  <a:br>
              <a:rPr lang="en-US" dirty="0">
                <a:highlight>
                  <a:srgbClr val="00FFFF"/>
                </a:highlight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867D15-4671-C846-A139-5B7636F03274}"/>
              </a:ext>
            </a:extLst>
          </p:cNvPr>
          <p:cNvSpPr/>
          <p:nvPr/>
        </p:nvSpPr>
        <p:spPr>
          <a:xfrm>
            <a:off x="339633" y="1859339"/>
            <a:ext cx="7396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...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program0 = </a:t>
            </a:r>
            <a:r>
              <a:rPr lang="en-US" dirty="0">
                <a:latin typeface="Courier" pitchFamily="2" charset="0"/>
              </a:rPr>
              <a:t># type safe and linearized </a:t>
            </a:r>
            <a:r>
              <a:rPr lang="en-US" dirty="0" err="1">
                <a:latin typeface="Courier" pitchFamily="2" charset="0"/>
              </a:rPr>
              <a:t>ast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parse_statement</a:t>
            </a:r>
            <a:r>
              <a:rPr lang="en-US" dirty="0">
                <a:latin typeface="Courier" pitchFamily="2" charset="0"/>
              </a:rPr>
              <a:t>()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026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8AA79-486E-3B45-96F4-BC323830C51C}"/>
              </a:ext>
            </a:extLst>
          </p:cNvPr>
          <p:cNvSpPr txBox="1"/>
          <p:nvPr/>
        </p:nvSpPr>
        <p:spPr>
          <a:xfrm>
            <a:off x="6988229" y="4236139"/>
            <a:ext cx="5147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= int2vr(0)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  branch(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  <a:br>
              <a:rPr lang="en-US" dirty="0">
                <a:highlight>
                  <a:srgbClr val="00FFFF"/>
                </a:highlight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64383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mk_new_vr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EF6C79-BAD0-ED4A-B303-C52E2AB144B0}"/>
              </a:ext>
            </a:extLst>
          </p:cNvPr>
          <p:cNvSpPr/>
          <p:nvPr/>
        </p:nvSpPr>
        <p:spPr>
          <a:xfrm>
            <a:off x="6377360" y="2073445"/>
            <a:ext cx="5358765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493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mk_new_label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EF6C79-BAD0-ED4A-B303-C52E2AB144B0}"/>
              </a:ext>
            </a:extLst>
          </p:cNvPr>
          <p:cNvSpPr/>
          <p:nvPr/>
        </p:nvSpPr>
        <p:spPr>
          <a:xfrm>
            <a:off x="6377360" y="2073445"/>
            <a:ext cx="5517791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LabelAllocator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lb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”label"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lb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968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label_code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else_label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)</a:t>
            </a:r>
            <a:r>
              <a:rPr lang="en-US" dirty="0">
                <a:latin typeface="Courier" pitchFamily="2" charset="0"/>
              </a:rPr>
              <a:t>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EE3C23-82FE-A145-BAF8-EB4E7320D94C}"/>
              </a:ext>
            </a:extLst>
          </p:cNvPr>
          <p:cNvSpPr txBox="1"/>
          <p:nvPr/>
        </p:nvSpPr>
        <p:spPr>
          <a:xfrm>
            <a:off x="6845435" y="2550463"/>
            <a:ext cx="5147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program0;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= int2vr(0)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  branch(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program2</a:t>
            </a:r>
            <a:br>
              <a:rPr lang="en-US" dirty="0">
                <a:highlight>
                  <a:srgbClr val="00FFFF"/>
                </a:highlight>
                <a:latin typeface="Courier" pitchFamily="2" charset="0"/>
              </a:rPr>
            </a:b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end_label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62EC2-4E10-3C4F-9519-A970344ECDFB}"/>
              </a:ext>
            </a:extLst>
          </p:cNvPr>
          <p:cNvSpPr txBox="1"/>
          <p:nvPr/>
        </p:nvSpPr>
        <p:spPr>
          <a:xfrm>
            <a:off x="8134184" y="545459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Need a :</a:t>
            </a:r>
          </a:p>
        </p:txBody>
      </p:sp>
    </p:spTree>
    <p:extLst>
      <p:ext uri="{BB962C8B-B14F-4D97-AF65-F5344CB8AC3E}">
        <p14:creationId xmlns:p14="http://schemas.microsoft.com/office/powerpoint/2010/main" val="6012656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199002" y="1743149"/>
            <a:ext cx="69929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   # get resources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 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mk_new_label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        = </a:t>
            </a:r>
            <a:r>
              <a:rPr lang="en-US" dirty="0" err="1">
                <a:latin typeface="Courier" pitchFamily="2" charset="0"/>
              </a:rPr>
              <a:t>mk_new_vr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make instructions</a:t>
            </a:r>
          </a:p>
          <a:p>
            <a:r>
              <a:rPr lang="en-US" dirty="0">
                <a:latin typeface="Courier" pitchFamily="2" charset="0"/>
              </a:rPr>
              <a:t>   ins0 = “%s = int2vr(0)” % </a:t>
            </a:r>
            <a:r>
              <a:rPr lang="en-US" dirty="0" err="1">
                <a:latin typeface="Courier" pitchFamily="2" charset="0"/>
              </a:rPr>
              <a:t>vrX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ins1 = “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(%s, %s, %s);” % </a:t>
            </a:r>
          </a:p>
          <a:p>
            <a:r>
              <a:rPr lang="en-US" dirty="0">
                <a:latin typeface="Courier" pitchFamily="2" charset="0"/>
              </a:rPr>
              <a:t>          (</a:t>
            </a:r>
            <a:r>
              <a:rPr lang="en-US" dirty="0" err="1">
                <a:latin typeface="Courier" pitchFamily="2" charset="0"/>
              </a:rPr>
              <a:t>expr_ast.vr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ins2 = “branch(%s)” % </a:t>
            </a:r>
            <a:r>
              <a:rPr lang="en-US" dirty="0" err="1">
                <a:latin typeface="Courier" pitchFamily="2" charset="0"/>
              </a:rPr>
              <a:t>end_label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# concatenate all programs</a:t>
            </a:r>
          </a:p>
          <a:p>
            <a:r>
              <a:rPr lang="en-US" dirty="0">
                <a:latin typeface="Courier" pitchFamily="2" charset="0"/>
              </a:rPr>
              <a:t>   return program0 + [ins0, ins1] + program1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[ins2, 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label_code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00FF"/>
                </a:highlight>
                <a:latin typeface="Courier" pitchFamily="2" charset="0"/>
              </a:rPr>
              <a:t>else_label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)</a:t>
            </a:r>
            <a:r>
              <a:rPr lang="en-US" dirty="0">
                <a:latin typeface="Courier" pitchFamily="2" charset="0"/>
              </a:rPr>
              <a:t>]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+ program2 + [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)]  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EE3C23-82FE-A145-BAF8-EB4E7320D94C}"/>
              </a:ext>
            </a:extLst>
          </p:cNvPr>
          <p:cNvSpPr txBox="1"/>
          <p:nvPr/>
        </p:nvSpPr>
        <p:spPr>
          <a:xfrm>
            <a:off x="6877240" y="3429000"/>
            <a:ext cx="473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label_code</a:t>
            </a:r>
            <a:r>
              <a:rPr lang="en-US" dirty="0">
                <a:latin typeface="Courier" pitchFamily="2" charset="0"/>
              </a:rPr>
              <a:t>(l):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l + “:”</a:t>
            </a:r>
          </a:p>
        </p:txBody>
      </p:sp>
    </p:spTree>
    <p:extLst>
      <p:ext uri="{BB962C8B-B14F-4D97-AF65-F5344CB8AC3E}">
        <p14:creationId xmlns:p14="http://schemas.microsoft.com/office/powerpoint/2010/main" val="33463020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725782" y="959007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9FBA69-4247-8041-BBEC-529DFAB1D02D}"/>
              </a:ext>
            </a:extLst>
          </p:cNvPr>
          <p:cNvSpPr txBox="1"/>
          <p:nvPr/>
        </p:nvSpPr>
        <p:spPr>
          <a:xfrm>
            <a:off x="7776375" y="1399429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did these 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45B02-0560-CF4E-A34C-F0D7F1A55623}"/>
              </a:ext>
            </a:extLst>
          </p:cNvPr>
          <p:cNvSpPr txBox="1"/>
          <p:nvPr/>
        </p:nvSpPr>
        <p:spPr>
          <a:xfrm>
            <a:off x="7776375" y="1917882"/>
            <a:ext cx="366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do these two for your 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73566-2486-EA4E-9E28-34F75BD0A93F}"/>
              </a:ext>
            </a:extLst>
          </p:cNvPr>
          <p:cNvSpPr txBox="1"/>
          <p:nvPr/>
        </p:nvSpPr>
        <p:spPr>
          <a:xfrm>
            <a:off x="4190720" y="2949934"/>
            <a:ext cx="602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Draw out for loops just like how we did with the if statements!</a:t>
            </a:r>
          </a:p>
        </p:txBody>
      </p:sp>
    </p:spTree>
    <p:extLst>
      <p:ext uri="{BB962C8B-B14F-4D97-AF65-F5344CB8AC3E}">
        <p14:creationId xmlns:p14="http://schemas.microsoft.com/office/powerpoint/2010/main" val="32236111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725782" y="959007"/>
            <a:ext cx="5169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DDCAF-D5B0-DE44-944D-8E2795313BA1}"/>
              </a:ext>
            </a:extLst>
          </p:cNvPr>
          <p:cNvSpPr txBox="1"/>
          <p:nvPr/>
        </p:nvSpPr>
        <p:spPr>
          <a:xfrm>
            <a:off x="8555603" y="1081377"/>
            <a:ext cx="3049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we handle declaration</a:t>
            </a:r>
            <a:br>
              <a:rPr lang="en-US" dirty="0"/>
            </a:br>
            <a:r>
              <a:rPr lang="en-US" dirty="0"/>
              <a:t>statements in Class IR?</a:t>
            </a:r>
          </a:p>
          <a:p>
            <a:endParaRPr lang="en-US" dirty="0"/>
          </a:p>
          <a:p>
            <a:r>
              <a:rPr lang="en-US" dirty="0"/>
              <a:t>How do we handle variables</a:t>
            </a:r>
          </a:p>
        </p:txBody>
      </p:sp>
    </p:spTree>
    <p:extLst>
      <p:ext uri="{BB962C8B-B14F-4D97-AF65-F5344CB8AC3E}">
        <p14:creationId xmlns:p14="http://schemas.microsoft.com/office/powerpoint/2010/main" val="139032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DCA4A2-C132-8841-9794-A9B860EC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5912"/>
          </a:xfrm>
        </p:spPr>
        <p:txBody>
          <a:bodyPr/>
          <a:lstStyle/>
          <a:p>
            <a:r>
              <a:rPr lang="en-US" dirty="0"/>
              <a:t>two ways to do this: Second way: use Godbolt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F6794-133F-8C49-A405-E5A61071536A}"/>
              </a:ext>
            </a:extLst>
          </p:cNvPr>
          <p:cNvSpPr/>
          <p:nvPr/>
        </p:nvSpPr>
        <p:spPr>
          <a:xfrm>
            <a:off x="5544710" y="3429000"/>
            <a:ext cx="60960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sub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24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sitofp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2.000000e+00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26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fptosi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50C65D-C7AF-F445-A87F-FB9938DDC261}"/>
              </a:ext>
            </a:extLst>
          </p:cNvPr>
          <p:cNvSpPr/>
          <p:nvPr/>
        </p:nvSpPr>
        <p:spPr>
          <a:xfrm>
            <a:off x="302149" y="3826077"/>
            <a:ext cx="465151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foo_int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((x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* y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2.0f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3C7FE-5528-F547-B4F0-39188D2D23E6}"/>
              </a:ext>
            </a:extLst>
          </p:cNvPr>
          <p:cNvSpPr txBox="1"/>
          <p:nvPr/>
        </p:nvSpPr>
        <p:spPr>
          <a:xfrm>
            <a:off x="6178163" y="291812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clang with flag: </a:t>
            </a:r>
            <a:r>
              <a:rPr lang="en-US" dirty="0">
                <a:latin typeface="Courier" pitchFamily="2" charset="0"/>
              </a:rPr>
              <a:t>-emit-</a:t>
            </a:r>
            <a:r>
              <a:rPr lang="en-US" dirty="0" err="1">
                <a:latin typeface="Courier" pitchFamily="2" charset="0"/>
              </a:rPr>
              <a:t>llvm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256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Inputs/outputs (IO): </a:t>
            </a:r>
            <a:r>
              <a:rPr lang="en-US" dirty="0"/>
              <a:t>32-bit typed inputs</a:t>
            </a:r>
          </a:p>
          <a:p>
            <a:pPr marL="0" indent="0">
              <a:buNone/>
            </a:pPr>
            <a:r>
              <a:rPr lang="en-US" dirty="0"/>
              <a:t>e.g.: </a:t>
            </a:r>
            <a:r>
              <a:rPr lang="en-US" dirty="0">
                <a:latin typeface="Courier" pitchFamily="2" charset="0"/>
              </a:rPr>
              <a:t>int x, int y, float 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Program Variables (Variables): </a:t>
            </a:r>
            <a:r>
              <a:rPr lang="en-US" dirty="0"/>
              <a:t>32-bit untyped virtual register</a:t>
            </a:r>
          </a:p>
          <a:p>
            <a:pPr marL="0" indent="0">
              <a:buNone/>
            </a:pPr>
            <a:r>
              <a:rPr lang="en-US" dirty="0"/>
              <a:t>given as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/>
              <a:t> where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is an integer:</a:t>
            </a:r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latin typeface="Courier" pitchFamily="2" charset="0"/>
              </a:rPr>
              <a:t>vr0, vr1, vr2, vr3 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assume input/output names are disjoint from virtual register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894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different ID nodes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8F063-264E-F34A-AB74-AFC2D1512433}"/>
              </a:ext>
            </a:extLst>
          </p:cNvPr>
          <p:cNvSpPr/>
          <p:nvPr/>
        </p:nvSpPr>
        <p:spPr>
          <a:xfrm>
            <a:off x="2737899" y="25343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ASTVarIDNode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A4735-8CA2-6F4C-A646-445D500027E9}"/>
              </a:ext>
            </a:extLst>
          </p:cNvPr>
          <p:cNvSpPr/>
          <p:nvPr/>
        </p:nvSpPr>
        <p:spPr>
          <a:xfrm>
            <a:off x="2737899" y="4960012"/>
            <a:ext cx="8378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ASTIOIDNode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        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97CAF-CEB3-3A4A-B842-A3CE048341F2}"/>
              </a:ext>
            </a:extLst>
          </p:cNvPr>
          <p:cNvSpPr txBox="1"/>
          <p:nvPr/>
        </p:nvSpPr>
        <p:spPr>
          <a:xfrm>
            <a:off x="2737899" y="2164987"/>
            <a:ext cx="449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Gets compiled into an untyped virtual register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A501A5-CC23-E747-9FD0-CBB4CBE4592E}"/>
              </a:ext>
            </a:extLst>
          </p:cNvPr>
          <p:cNvSpPr txBox="1"/>
          <p:nvPr/>
        </p:nvSpPr>
        <p:spPr>
          <a:xfrm>
            <a:off x="2737899" y="4578279"/>
            <a:ext cx="37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Gets compiled into a typed IO variable</a:t>
            </a:r>
          </a:p>
        </p:txBody>
      </p:sp>
    </p:spTree>
    <p:extLst>
      <p:ext uri="{BB962C8B-B14F-4D97-AF65-F5344CB8AC3E}">
        <p14:creationId xmlns:p14="http://schemas.microsoft.com/office/powerpoint/2010/main" val="20141276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different ID nodes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B40FC-2098-104B-A309-290F86173275}"/>
              </a:ext>
            </a:extLst>
          </p:cNvPr>
          <p:cNvSpPr/>
          <p:nvPr/>
        </p:nvSpPr>
        <p:spPr>
          <a:xfrm>
            <a:off x="1004515" y="2551837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1004515" y="2067338"/>
            <a:ext cx="24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we are compiling</a:t>
            </a:r>
          </a:p>
        </p:txBody>
      </p:sp>
    </p:spTree>
    <p:extLst>
      <p:ext uri="{BB962C8B-B14F-4D97-AF65-F5344CB8AC3E}">
        <p14:creationId xmlns:p14="http://schemas.microsoft.com/office/powerpoint/2010/main" val="2006700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B40FC-2098-104B-A309-290F86173275}"/>
              </a:ext>
            </a:extLst>
          </p:cNvPr>
          <p:cNvSpPr/>
          <p:nvPr/>
        </p:nvSpPr>
        <p:spPr>
          <a:xfrm>
            <a:off x="1004515" y="2551837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1004515" y="2067338"/>
            <a:ext cx="24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we are compiling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18D816-5809-9548-81E2-95C014140F5F}"/>
              </a:ext>
            </a:extLst>
          </p:cNvPr>
          <p:cNvSpPr txBox="1"/>
          <p:nvPr/>
        </p:nvSpPr>
        <p:spPr>
          <a:xfrm>
            <a:off x="6607534" y="2551837"/>
            <a:ext cx="128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IO variables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6C31D-BC91-884F-A2F3-5FA507D7AB16}"/>
              </a:ext>
            </a:extLst>
          </p:cNvPr>
          <p:cNvSpPr txBox="1"/>
          <p:nvPr/>
        </p:nvSpPr>
        <p:spPr>
          <a:xfrm>
            <a:off x="6607534" y="3124863"/>
            <a:ext cx="187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program variables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FC6E7E-07E7-DB48-9CCB-6D24A7377F29}"/>
              </a:ext>
            </a:extLst>
          </p:cNvPr>
          <p:cNvSpPr/>
          <p:nvPr/>
        </p:nvSpPr>
        <p:spPr>
          <a:xfrm>
            <a:off x="1004515" y="4634637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test1(a);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a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0;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4C1B3-5538-9642-8EF6-B7F179EDF1C5}"/>
              </a:ext>
            </a:extLst>
          </p:cNvPr>
          <p:cNvSpPr txBox="1"/>
          <p:nvPr/>
        </p:nvSpPr>
        <p:spPr>
          <a:xfrm>
            <a:off x="6441013" y="5393266"/>
            <a:ext cx="220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print?</a:t>
            </a:r>
          </a:p>
        </p:txBody>
      </p:sp>
    </p:spTree>
    <p:extLst>
      <p:ext uri="{BB962C8B-B14F-4D97-AF65-F5344CB8AC3E}">
        <p14:creationId xmlns:p14="http://schemas.microsoft.com/office/powerpoint/2010/main" val="24117462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6B40FC-2098-104B-A309-290F86173275}"/>
              </a:ext>
            </a:extLst>
          </p:cNvPr>
          <p:cNvSpPr/>
          <p:nvPr/>
        </p:nvSpPr>
        <p:spPr>
          <a:xfrm>
            <a:off x="331305" y="872773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331305" y="404114"/>
            <a:ext cx="24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we are compiling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18D816-5809-9548-81E2-95C014140F5F}"/>
              </a:ext>
            </a:extLst>
          </p:cNvPr>
          <p:cNvSpPr txBox="1"/>
          <p:nvPr/>
        </p:nvSpPr>
        <p:spPr>
          <a:xfrm>
            <a:off x="2973788" y="443339"/>
            <a:ext cx="128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IO variables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6C31D-BC91-884F-A2F3-5FA507D7AB16}"/>
              </a:ext>
            </a:extLst>
          </p:cNvPr>
          <p:cNvSpPr txBox="1"/>
          <p:nvPr/>
        </p:nvSpPr>
        <p:spPr>
          <a:xfrm>
            <a:off x="597178" y="2714499"/>
            <a:ext cx="187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program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54E5F-12F1-6746-8419-D5239958587F}"/>
              </a:ext>
            </a:extLst>
          </p:cNvPr>
          <p:cNvSpPr txBox="1"/>
          <p:nvPr/>
        </p:nvSpPr>
        <p:spPr>
          <a:xfrm>
            <a:off x="254441" y="3290501"/>
            <a:ext cx="3697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Every time you access an IO variable, you need to convert it to a </a:t>
            </a:r>
            <a:r>
              <a:rPr lang="en-US" i="1" dirty="0" err="1"/>
              <a:t>vr</a:t>
            </a:r>
            <a:r>
              <a:rPr lang="en-US" i="1" dirty="0"/>
              <a:t> first using float2vr or int2vr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E5A053-6139-7A43-BA4B-F528ABC58486}"/>
              </a:ext>
            </a:extLst>
          </p:cNvPr>
          <p:cNvSpPr/>
          <p:nvPr/>
        </p:nvSpPr>
        <p:spPr>
          <a:xfrm>
            <a:off x="3819276" y="4451656"/>
            <a:ext cx="8481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2FB41D"/>
                </a:solidFill>
                <a:latin typeface="Menlo" panose="020B0609030804020204" pitchFamily="49" charset="0"/>
              </a:rPr>
              <a:t>ASTIOIDNode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...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6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        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2FB41D"/>
                </a:solidFill>
                <a:latin typeface="Menlo" panose="020B0609030804020204" pitchFamily="49" charset="0"/>
              </a:rPr>
              <a:t>"%s = int2vr(%s);"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% (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Types.FLOAT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2FB41D"/>
                </a:solidFill>
                <a:latin typeface="Menlo" panose="020B0609030804020204" pitchFamily="49" charset="0"/>
              </a:rPr>
              <a:t>"%s = float2vr(%s);"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% (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851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681E96-79B3-084D-8892-3B5D54BF3CD0}"/>
              </a:ext>
            </a:extLst>
          </p:cNvPr>
          <p:cNvSpPr txBox="1"/>
          <p:nvPr/>
        </p:nvSpPr>
        <p:spPr>
          <a:xfrm>
            <a:off x="331305" y="404114"/>
            <a:ext cx="24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we are compiling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18D816-5809-9548-81E2-95C014140F5F}"/>
              </a:ext>
            </a:extLst>
          </p:cNvPr>
          <p:cNvSpPr txBox="1"/>
          <p:nvPr/>
        </p:nvSpPr>
        <p:spPr>
          <a:xfrm>
            <a:off x="2973788" y="443339"/>
            <a:ext cx="128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IO variables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6C31D-BC91-884F-A2F3-5FA507D7AB16}"/>
              </a:ext>
            </a:extLst>
          </p:cNvPr>
          <p:cNvSpPr txBox="1"/>
          <p:nvPr/>
        </p:nvSpPr>
        <p:spPr>
          <a:xfrm>
            <a:off x="597178" y="2714499"/>
            <a:ext cx="187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program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54E5F-12F1-6746-8419-D5239958587F}"/>
              </a:ext>
            </a:extLst>
          </p:cNvPr>
          <p:cNvSpPr txBox="1"/>
          <p:nvPr/>
        </p:nvSpPr>
        <p:spPr>
          <a:xfrm>
            <a:off x="254441" y="3290501"/>
            <a:ext cx="36973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Every time you access a program variable, it does not need to be converted. </a:t>
            </a:r>
          </a:p>
          <a:p>
            <a:endParaRPr lang="en-US" i="1" dirty="0"/>
          </a:p>
          <a:p>
            <a:r>
              <a:rPr lang="en-US" i="1" dirty="0"/>
              <a:t>Because its value is a virtual register, you can even just use its value as its</a:t>
            </a:r>
          </a:p>
          <a:p>
            <a:r>
              <a:rPr lang="en-US" i="1" dirty="0"/>
              <a:t>virtual register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E994C6-32B0-A247-91A4-E3D4746E44FF}"/>
              </a:ext>
            </a:extLst>
          </p:cNvPr>
          <p:cNvSpPr/>
          <p:nvPr/>
        </p:nvSpPr>
        <p:spPr>
          <a:xfrm>
            <a:off x="5186899" y="3585548"/>
            <a:ext cx="66207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2FB41D"/>
                </a:solidFill>
                <a:latin typeface="Menlo" panose="020B0609030804020204" pitchFamily="49" charset="0"/>
              </a:rPr>
              <a:t>ASTVarIDNode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...</a:t>
            </a:r>
            <a:b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6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sz="1600" b="1" dirty="0">
                <a:solidFill>
                  <a:srgbClr val="2EAEBB"/>
                </a:solidFill>
                <a:latin typeface="Menlo" panose="020B0609030804020204" pitchFamily="49" charset="0"/>
              </a:rPr>
              <a:t>        return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2FB41D"/>
                </a:solidFill>
                <a:latin typeface="Menlo" panose="020B0609030804020204" pitchFamily="49" charset="0"/>
              </a:rPr>
              <a:t>"%s = %s;"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% (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AC6B39-1EB9-164D-BBCF-5B962A3B61FD}"/>
              </a:ext>
            </a:extLst>
          </p:cNvPr>
          <p:cNvSpPr/>
          <p:nvPr/>
        </p:nvSpPr>
        <p:spPr>
          <a:xfrm>
            <a:off x="331305" y="872773"/>
            <a:ext cx="528496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test4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&amp;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x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122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6877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data_type</a:t>
            </a:r>
            <a:r>
              <a:rPr lang="en-US" dirty="0">
                <a:latin typeface="Courier" pitchFamily="2" charset="0"/>
              </a:rPr>
              <a:t> = # get type from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A1280-0727-5B43-84F1-2CD10AAEAD39}"/>
              </a:ext>
            </a:extLst>
          </p:cNvPr>
          <p:cNvSpPr txBox="1"/>
          <p:nvPr/>
        </p:nvSpPr>
        <p:spPr>
          <a:xfrm>
            <a:off x="3005177" y="3793067"/>
            <a:ext cx="3473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Previously we had just one ID node</a:t>
            </a:r>
          </a:p>
        </p:txBody>
      </p:sp>
    </p:spTree>
    <p:extLst>
      <p:ext uri="{BB962C8B-B14F-4D97-AF65-F5344CB8AC3E}">
        <p14:creationId xmlns:p14="http://schemas.microsoft.com/office/powerpoint/2010/main" val="39140116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6877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data_type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# get type from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</p:spTree>
    <p:extLst>
      <p:ext uri="{BB962C8B-B14F-4D97-AF65-F5344CB8AC3E}">
        <p14:creationId xmlns:p14="http://schemas.microsoft.com/office/powerpoint/2010/main" val="3627687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85078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# get </a:t>
            </a:r>
            <a:r>
              <a:rPr lang="en-US" dirty="0" err="1">
                <a:latin typeface="Courier" pitchFamily="2" charset="0"/>
              </a:rPr>
              <a:t>id_data</a:t>
            </a:r>
            <a:r>
              <a:rPr lang="en-US" dirty="0">
                <a:latin typeface="Courier" pitchFamily="2" charset="0"/>
              </a:rPr>
              <a:t> from the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...)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1145A-E7AD-AD44-A4EF-72FEA6B387EC}"/>
              </a:ext>
            </a:extLst>
          </p:cNvPr>
          <p:cNvSpPr txBox="1"/>
          <p:nvPr/>
        </p:nvSpPr>
        <p:spPr>
          <a:xfrm>
            <a:off x="1248355" y="4603805"/>
            <a:ext cx="2527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id_data</a:t>
            </a:r>
            <a:r>
              <a:rPr lang="en-US" i="1" dirty="0"/>
              <a:t> should contain:</a:t>
            </a:r>
          </a:p>
          <a:p>
            <a:r>
              <a:rPr lang="en-US" b="1" i="1" dirty="0" err="1">
                <a:latin typeface="Courier" pitchFamily="2" charset="0"/>
              </a:rPr>
              <a:t>id_type</a:t>
            </a:r>
            <a:r>
              <a:rPr lang="en-US" i="1" dirty="0"/>
              <a:t>: IO or Var</a:t>
            </a:r>
          </a:p>
          <a:p>
            <a:r>
              <a:rPr lang="en-US" b="1" i="1" dirty="0" err="1">
                <a:latin typeface="Courier" pitchFamily="2" charset="0"/>
              </a:rPr>
              <a:t>data_type</a:t>
            </a:r>
            <a:r>
              <a:rPr lang="en-US" i="1" dirty="0"/>
              <a:t>: int or float</a:t>
            </a:r>
          </a:p>
        </p:txBody>
      </p:sp>
    </p:spTree>
    <p:extLst>
      <p:ext uri="{BB962C8B-B14F-4D97-AF65-F5344CB8AC3E}">
        <p14:creationId xmlns:p14="http://schemas.microsoft.com/office/powerpoint/2010/main" val="42344035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E0790-AAE7-E442-BF58-E06983DA75E7}"/>
              </a:ext>
            </a:extLst>
          </p:cNvPr>
          <p:cNvSpPr/>
          <p:nvPr/>
        </p:nvSpPr>
        <p:spPr>
          <a:xfrm>
            <a:off x="612249" y="1095453"/>
            <a:ext cx="272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 := ID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|  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09FF41-5AA1-5F4B-95F9-EB6737D7F1A2}"/>
              </a:ext>
            </a:extLst>
          </p:cNvPr>
          <p:cNvSpPr txBox="1"/>
          <p:nvPr/>
        </p:nvSpPr>
        <p:spPr>
          <a:xfrm>
            <a:off x="3336896" y="1372452"/>
            <a:ext cx="596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know whether to make an IO node or a Var node?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240A9-0892-A747-B13D-5625B33D333F}"/>
              </a:ext>
            </a:extLst>
          </p:cNvPr>
          <p:cNvSpPr txBox="1"/>
          <p:nvPr/>
        </p:nvSpPr>
        <p:spPr>
          <a:xfrm>
            <a:off x="612249" y="1948070"/>
            <a:ext cx="85078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# get </a:t>
            </a:r>
            <a:r>
              <a:rPr lang="en-US" dirty="0" err="1">
                <a:latin typeface="Courier" pitchFamily="2" charset="0"/>
              </a:rPr>
              <a:t>id_data</a:t>
            </a:r>
            <a:r>
              <a:rPr lang="en-US" dirty="0">
                <a:latin typeface="Courier" pitchFamily="2" charset="0"/>
              </a:rPr>
              <a:t> from the symbol table</a:t>
            </a:r>
          </a:p>
          <a:p>
            <a:r>
              <a:rPr lang="en-US" dirty="0">
                <a:latin typeface="Courier" pitchFamily="2" charset="0"/>
              </a:rPr>
              <a:t>   eat(“ID”)</a:t>
            </a:r>
          </a:p>
          <a:p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 err="1">
                <a:latin typeface="Courier" pitchFamily="2" charset="0"/>
              </a:rPr>
              <a:t>.id_type</a:t>
            </a:r>
            <a:r>
              <a:rPr lang="en-US" dirty="0">
                <a:latin typeface="Courier" pitchFamily="2" charset="0"/>
              </a:rPr>
              <a:t> == IO)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ASTIOIDNode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 err="1">
                <a:latin typeface="Courier" pitchFamily="2" charset="0"/>
              </a:rPr>
              <a:t>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else</a:t>
            </a:r>
          </a:p>
          <a:p>
            <a:r>
              <a:rPr lang="en-US" dirty="0">
                <a:latin typeface="Courier" pitchFamily="2" charset="0"/>
              </a:rPr>
              <a:t>       </a:t>
            </a:r>
            <a:r>
              <a:rPr lang="en-US" b="1" dirty="0">
                <a:latin typeface="Courier" pitchFamily="2" charset="0"/>
              </a:rPr>
              <a:t>return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ASTVarIDNode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id_data</a:t>
            </a:r>
            <a:r>
              <a:rPr lang="en-US" dirty="0" err="1">
                <a:latin typeface="Courier" pitchFamily="2" charset="0"/>
              </a:rPr>
              <a:t>.data_type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42D58-0189-9B40-9E88-37D087A42EAC}"/>
              </a:ext>
            </a:extLst>
          </p:cNvPr>
          <p:cNvSpPr txBox="1"/>
          <p:nvPr/>
        </p:nvSpPr>
        <p:spPr>
          <a:xfrm>
            <a:off x="355157" y="438312"/>
            <a:ext cx="530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an expression AST, we parse a unit at the base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E5C40-B1AA-D541-BA6F-ADB97C7F5C41}"/>
              </a:ext>
            </a:extLst>
          </p:cNvPr>
          <p:cNvSpPr txBox="1"/>
          <p:nvPr/>
        </p:nvSpPr>
        <p:spPr>
          <a:xfrm>
            <a:off x="1248355" y="4603805"/>
            <a:ext cx="2527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id_data</a:t>
            </a:r>
            <a:r>
              <a:rPr lang="en-US" i="1" dirty="0"/>
              <a:t> should contain:</a:t>
            </a:r>
          </a:p>
          <a:p>
            <a:r>
              <a:rPr lang="en-US" b="1" i="1" dirty="0" err="1">
                <a:latin typeface="Courier" pitchFamily="2" charset="0"/>
              </a:rPr>
              <a:t>id_type</a:t>
            </a:r>
            <a:r>
              <a:rPr lang="en-US" i="1" dirty="0"/>
              <a:t>: IO or Var</a:t>
            </a:r>
          </a:p>
          <a:p>
            <a:r>
              <a:rPr lang="en-US" b="1" i="1" dirty="0" err="1">
                <a:latin typeface="Courier" pitchFamily="2" charset="0"/>
              </a:rPr>
              <a:t>data_type</a:t>
            </a:r>
            <a:r>
              <a:rPr lang="en-US" i="1" dirty="0"/>
              <a:t>: int or float</a:t>
            </a:r>
          </a:p>
        </p:txBody>
      </p:sp>
    </p:spTree>
    <p:extLst>
      <p:ext uri="{BB962C8B-B14F-4D97-AF65-F5344CB8AC3E}">
        <p14:creationId xmlns:p14="http://schemas.microsoft.com/office/powerpoint/2010/main" val="312638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DCA4A2-C132-8841-9794-A9B860EC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5912"/>
          </a:xfrm>
        </p:spPr>
        <p:txBody>
          <a:bodyPr/>
          <a:lstStyle/>
          <a:p>
            <a:r>
              <a:rPr lang="en-US" dirty="0"/>
              <a:t>two ways to do this: Second way: use Godbolt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F6794-133F-8C49-A405-E5A61071536A}"/>
              </a:ext>
            </a:extLst>
          </p:cNvPr>
          <p:cNvSpPr/>
          <p:nvPr/>
        </p:nvSpPr>
        <p:spPr>
          <a:xfrm>
            <a:off x="5544710" y="3429000"/>
            <a:ext cx="60960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trike="sngStrike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trike="sngStrike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trike="sngStrike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endParaRPr lang="en-US" strike="sngStrike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%7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trike="sngStrike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trike="sngStrike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trike="sngStrike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trike="sngStrike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trike="sngStrike" dirty="0">
                <a:solidFill>
                  <a:srgbClr val="098658"/>
                </a:solidFill>
                <a:latin typeface="Consolas" panose="020B0609020204030204" pitchFamily="49" charset="0"/>
              </a:rPr>
              <a:t>22</a:t>
            </a:r>
            <a:endParaRPr lang="en-US" strike="sngStrike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sub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24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sitofp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2.000000e+00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26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fptosi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50C65D-C7AF-F445-A87F-FB9938DDC261}"/>
              </a:ext>
            </a:extLst>
          </p:cNvPr>
          <p:cNvSpPr/>
          <p:nvPr/>
        </p:nvSpPr>
        <p:spPr>
          <a:xfrm>
            <a:off x="302149" y="3826077"/>
            <a:ext cx="465151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foo_int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((x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* y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/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2.0f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3C7FE-5528-F547-B4F0-39188D2D23E6}"/>
              </a:ext>
            </a:extLst>
          </p:cNvPr>
          <p:cNvSpPr txBox="1"/>
          <p:nvPr/>
        </p:nvSpPr>
        <p:spPr>
          <a:xfrm>
            <a:off x="6178163" y="291812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clang with flag: </a:t>
            </a:r>
            <a:r>
              <a:rPr lang="en-US" dirty="0">
                <a:latin typeface="Courier" pitchFamily="2" charset="0"/>
              </a:rPr>
              <a:t>-emit-</a:t>
            </a:r>
            <a:r>
              <a:rPr lang="en-US" dirty="0" err="1">
                <a:latin typeface="Courier" pitchFamily="2" charset="0"/>
              </a:rPr>
              <a:t>llvm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A75CC5-197B-844F-A7FC-4F4C7EA50A12}"/>
              </a:ext>
            </a:extLst>
          </p:cNvPr>
          <p:cNvSpPr txBox="1"/>
          <p:nvPr/>
        </p:nvSpPr>
        <p:spPr>
          <a:xfrm>
            <a:off x="6178163" y="5995283"/>
            <a:ext cx="498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probably wouldn’t count loads for our purposes</a:t>
            </a:r>
          </a:p>
        </p:txBody>
      </p:sp>
    </p:spTree>
    <p:extLst>
      <p:ext uri="{BB962C8B-B14F-4D97-AF65-F5344CB8AC3E}">
        <p14:creationId xmlns:p14="http://schemas.microsoft.com/office/powerpoint/2010/main" val="11269553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670123" y="1937017"/>
            <a:ext cx="5169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3B950-0F56-DA4A-9330-2602CDE198A2}"/>
              </a:ext>
            </a:extLst>
          </p:cNvPr>
          <p:cNvSpPr txBox="1"/>
          <p:nvPr/>
        </p:nvSpPr>
        <p:spPr>
          <a:xfrm>
            <a:off x="3395207" y="923462"/>
            <a:ext cx="315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Getting back to our statements: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3A200-734D-AF49-8751-0C249C017E35}"/>
              </a:ext>
            </a:extLst>
          </p:cNvPr>
          <p:cNvSpPr txBox="1"/>
          <p:nvPr/>
        </p:nvSpPr>
        <p:spPr>
          <a:xfrm>
            <a:off x="7526867" y="4114800"/>
            <a:ext cx="37023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we declare a variable, we need</a:t>
            </a:r>
          </a:p>
          <a:p>
            <a:r>
              <a:rPr lang="en-US" dirty="0"/>
              <a:t>to mark it as a program variable in</a:t>
            </a:r>
          </a:p>
          <a:p>
            <a:r>
              <a:rPr lang="en-US" dirty="0"/>
              <a:t>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10604167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670123" y="1937017"/>
            <a:ext cx="5169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1C8A81-DD4B-3F48-80F4-D5AB81132494}"/>
              </a:ext>
            </a:extLst>
          </p:cNvPr>
          <p:cNvSpPr txBox="1"/>
          <p:nvPr/>
        </p:nvSpPr>
        <p:spPr>
          <a:xfrm>
            <a:off x="3753016" y="4333459"/>
            <a:ext cx="3693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use symbol table data for</a:t>
            </a:r>
          </a:p>
          <a:p>
            <a:r>
              <a:rPr lang="en-US" i="1" dirty="0"/>
              <a:t>something else. What?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3B950-0F56-DA4A-9330-2602CDE198A2}"/>
              </a:ext>
            </a:extLst>
          </p:cNvPr>
          <p:cNvSpPr txBox="1"/>
          <p:nvPr/>
        </p:nvSpPr>
        <p:spPr>
          <a:xfrm>
            <a:off x="3395207" y="923462"/>
            <a:ext cx="315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Getting back to our statements:</a:t>
            </a:r>
          </a:p>
        </p:txBody>
      </p:sp>
    </p:spTree>
    <p:extLst>
      <p:ext uri="{BB962C8B-B14F-4D97-AF65-F5344CB8AC3E}">
        <p14:creationId xmlns:p14="http://schemas.microsoft.com/office/powerpoint/2010/main" val="35005417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670123" y="1937017"/>
            <a:ext cx="5169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1C8A81-DD4B-3F48-80F4-D5AB81132494}"/>
              </a:ext>
            </a:extLst>
          </p:cNvPr>
          <p:cNvSpPr txBox="1"/>
          <p:nvPr/>
        </p:nvSpPr>
        <p:spPr>
          <a:xfrm>
            <a:off x="3753016" y="4333459"/>
            <a:ext cx="55127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use symbol table data for</a:t>
            </a:r>
          </a:p>
          <a:p>
            <a:r>
              <a:rPr lang="en-US" i="1" dirty="0"/>
              <a:t>something else. What? </a:t>
            </a:r>
          </a:p>
          <a:p>
            <a:endParaRPr lang="en-US" i="1" dirty="0"/>
          </a:p>
          <a:p>
            <a:r>
              <a:rPr lang="en-US" i="1" dirty="0"/>
              <a:t>Scopes! Class IR has no {}s, so we need to manage scopes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3B950-0F56-DA4A-9330-2602CDE198A2}"/>
              </a:ext>
            </a:extLst>
          </p:cNvPr>
          <p:cNvSpPr txBox="1"/>
          <p:nvPr/>
        </p:nvSpPr>
        <p:spPr>
          <a:xfrm>
            <a:off x="3395207" y="923462"/>
            <a:ext cx="315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Getting back to our statements:</a:t>
            </a:r>
          </a:p>
        </p:txBody>
      </p:sp>
    </p:spTree>
    <p:extLst>
      <p:ext uri="{BB962C8B-B14F-4D97-AF65-F5344CB8AC3E}">
        <p14:creationId xmlns:p14="http://schemas.microsoft.com/office/powerpoint/2010/main" val="29530974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936266" y="230664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C5988-5228-6145-A8D0-E8F457FD5FDE}"/>
              </a:ext>
            </a:extLst>
          </p:cNvPr>
          <p:cNvSpPr txBox="1"/>
          <p:nvPr/>
        </p:nvSpPr>
        <p:spPr>
          <a:xfrm>
            <a:off x="838200" y="5199118"/>
            <a:ext cx="193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y hold?</a:t>
            </a:r>
          </a:p>
        </p:txBody>
      </p:sp>
    </p:spTree>
    <p:extLst>
      <p:ext uri="{BB962C8B-B14F-4D97-AF65-F5344CB8AC3E}">
        <p14:creationId xmlns:p14="http://schemas.microsoft.com/office/powerpoint/2010/main" val="2096383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936266" y="230664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C5988-5228-6145-A8D0-E8F457FD5FDE}"/>
              </a:ext>
            </a:extLst>
          </p:cNvPr>
          <p:cNvSpPr txBox="1"/>
          <p:nvPr/>
        </p:nvSpPr>
        <p:spPr>
          <a:xfrm>
            <a:off x="838200" y="5199118"/>
            <a:ext cx="193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y hold?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7D644-6ABF-4B4A-81D0-0AED4BDD1675}"/>
              </a:ext>
            </a:extLst>
          </p:cNvPr>
          <p:cNvSpPr txBox="1"/>
          <p:nvPr/>
        </p:nvSpPr>
        <p:spPr>
          <a:xfrm>
            <a:off x="2772832" y="3117316"/>
            <a:ext cx="3036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can we get rid of the {}’s?</a:t>
            </a:r>
          </a:p>
        </p:txBody>
      </p:sp>
    </p:spTree>
    <p:extLst>
      <p:ext uri="{BB962C8B-B14F-4D97-AF65-F5344CB8AC3E}">
        <p14:creationId xmlns:p14="http://schemas.microsoft.com/office/powerpoint/2010/main" val="17924416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</p:spTree>
    <p:extLst>
      <p:ext uri="{BB962C8B-B14F-4D97-AF65-F5344CB8AC3E}">
        <p14:creationId xmlns:p14="http://schemas.microsoft.com/office/powerpoint/2010/main" val="33583668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</p:spTree>
    <p:extLst>
      <p:ext uri="{BB962C8B-B14F-4D97-AF65-F5344CB8AC3E}">
        <p14:creationId xmlns:p14="http://schemas.microsoft.com/office/powerpoint/2010/main" val="2111077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56179-EF85-014A-A151-7B74CAFFC1AA}"/>
              </a:ext>
            </a:extLst>
          </p:cNvPr>
          <p:cNvSpPr txBox="1"/>
          <p:nvPr/>
        </p:nvSpPr>
        <p:spPr>
          <a:xfrm>
            <a:off x="1781681" y="1837267"/>
            <a:ext cx="90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9AF37-615B-1C41-857C-23184566DE33}"/>
              </a:ext>
            </a:extLst>
          </p:cNvPr>
          <p:cNvSpPr txBox="1"/>
          <p:nvPr/>
        </p:nvSpPr>
        <p:spPr>
          <a:xfrm>
            <a:off x="8211463" y="4398496"/>
            <a:ext cx="30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new unique name for x</a:t>
            </a:r>
          </a:p>
        </p:txBody>
      </p:sp>
    </p:spTree>
    <p:extLst>
      <p:ext uri="{BB962C8B-B14F-4D97-AF65-F5344CB8AC3E}">
        <p14:creationId xmlns:p14="http://schemas.microsoft.com/office/powerpoint/2010/main" val="8661287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</p:spTree>
    <p:extLst>
      <p:ext uri="{BB962C8B-B14F-4D97-AF65-F5344CB8AC3E}">
        <p14:creationId xmlns:p14="http://schemas.microsoft.com/office/powerpoint/2010/main" val="38818542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56179-EF85-014A-A151-7B74CAFFC1AA}"/>
              </a:ext>
            </a:extLst>
          </p:cNvPr>
          <p:cNvSpPr txBox="1"/>
          <p:nvPr/>
        </p:nvSpPr>
        <p:spPr>
          <a:xfrm>
            <a:off x="1781681" y="1837267"/>
            <a:ext cx="90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2F6F0A-CEC8-B247-908E-3AE85BC8EF87}"/>
              </a:ext>
            </a:extLst>
          </p:cNvPr>
          <p:cNvSpPr txBox="1"/>
          <p:nvPr/>
        </p:nvSpPr>
        <p:spPr>
          <a:xfrm>
            <a:off x="8211463" y="4398496"/>
            <a:ext cx="30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new unique name for y</a:t>
            </a:r>
          </a:p>
        </p:txBody>
      </p:sp>
    </p:spTree>
    <p:extLst>
      <p:ext uri="{BB962C8B-B14F-4D97-AF65-F5344CB8AC3E}">
        <p14:creationId xmlns:p14="http://schemas.microsoft.com/office/powerpoint/2010/main" val="7363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4EB465-BDE9-BB44-9E7B-9F88838E4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337" y="933994"/>
            <a:ext cx="7213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0746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138C0-BB90-2D4E-AC55-1D91C8DB0A51}"/>
              </a:ext>
            </a:extLst>
          </p:cNvPr>
          <p:cNvSpPr txBox="1"/>
          <p:nvPr/>
        </p:nvSpPr>
        <p:spPr>
          <a:xfrm>
            <a:off x="2183446" y="1794934"/>
            <a:ext cx="79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0746803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138C0-BB90-2D4E-AC55-1D91C8DB0A51}"/>
              </a:ext>
            </a:extLst>
          </p:cNvPr>
          <p:cNvSpPr txBox="1"/>
          <p:nvPr/>
        </p:nvSpPr>
        <p:spPr>
          <a:xfrm>
            <a:off x="2183446" y="1794934"/>
            <a:ext cx="1170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replace</a:t>
            </a:r>
            <a:br>
              <a:rPr lang="en-US" dirty="0"/>
            </a:b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new name</a:t>
            </a:r>
          </a:p>
        </p:txBody>
      </p:sp>
    </p:spTree>
    <p:extLst>
      <p:ext uri="{BB962C8B-B14F-4D97-AF65-F5344CB8AC3E}">
        <p14:creationId xmlns:p14="http://schemas.microsoft.com/office/powerpoint/2010/main" val="72162805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</p:spTree>
    <p:extLst>
      <p:ext uri="{BB962C8B-B14F-4D97-AF65-F5344CB8AC3E}">
        <p14:creationId xmlns:p14="http://schemas.microsoft.com/office/powerpoint/2010/main" val="229879593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</p:spTree>
    <p:extLst>
      <p:ext uri="{BB962C8B-B14F-4D97-AF65-F5344CB8AC3E}">
        <p14:creationId xmlns:p14="http://schemas.microsoft.com/office/powerpoint/2010/main" val="29115755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3328072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82093899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 = x;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301014991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y_0 = x_1;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ABD0B-8BBE-F24D-9944-749F1B0379FE}"/>
              </a:ext>
            </a:extLst>
          </p:cNvPr>
          <p:cNvSpPr txBox="1"/>
          <p:nvPr/>
        </p:nvSpPr>
        <p:spPr>
          <a:xfrm>
            <a:off x="3208867" y="3708400"/>
            <a:ext cx="82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4856901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y_0 = x_1;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24B41-36F0-F449-92C1-ACBBEC235B74}"/>
              </a:ext>
            </a:extLst>
          </p:cNvPr>
          <p:cNvSpPr txBox="1"/>
          <p:nvPr/>
        </p:nvSpPr>
        <p:spPr>
          <a:xfrm>
            <a:off x="2328333" y="5249333"/>
            <a:ext cx="205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more need for {}</a:t>
            </a:r>
          </a:p>
        </p:txBody>
      </p:sp>
    </p:spTree>
    <p:extLst>
      <p:ext uri="{BB962C8B-B14F-4D97-AF65-F5344CB8AC3E}">
        <p14:creationId xmlns:p14="http://schemas.microsoft.com/office/powerpoint/2010/main" val="33488720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79BB-2980-7F44-8375-A2C2CA4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E935A-3EA5-6B48-A06C-554DB36E69C9}"/>
              </a:ext>
            </a:extLst>
          </p:cNvPr>
          <p:cNvSpPr/>
          <p:nvPr/>
        </p:nvSpPr>
        <p:spPr>
          <a:xfrm>
            <a:off x="583095" y="2274838"/>
            <a:ext cx="23971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y_0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x_0 = 5;</a:t>
            </a:r>
          </a:p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x_1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x_1 = 6;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y_0 = x_1;</a:t>
            </a: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05AA7-267D-8547-A0AD-D54A869F4626}"/>
              </a:ext>
            </a:extLst>
          </p:cNvPr>
          <p:cNvSpPr txBox="1"/>
          <p:nvPr/>
        </p:nvSpPr>
        <p:spPr>
          <a:xfrm>
            <a:off x="3733800" y="1837267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walk through it with a symbol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91E01-3926-EC42-AAF2-2AD64847DE70}"/>
              </a:ext>
            </a:extLst>
          </p:cNvPr>
          <p:cNvSpPr/>
          <p:nvPr/>
        </p:nvSpPr>
        <p:spPr>
          <a:xfrm>
            <a:off x="8102379" y="5160396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C2A4C-52EA-BA41-9783-B9C1E79FCF74}"/>
              </a:ext>
            </a:extLst>
          </p:cNvPr>
          <p:cNvSpPr txBox="1"/>
          <p:nvPr/>
        </p:nvSpPr>
        <p:spPr>
          <a:xfrm>
            <a:off x="8285650" y="5947576"/>
            <a:ext cx="2934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 hash table stack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AE57B7-33F9-C841-A5E7-561FA291058C}"/>
              </a:ext>
            </a:extLst>
          </p:cNvPr>
          <p:cNvSpPr txBox="1"/>
          <p:nvPr/>
        </p:nvSpPr>
        <p:spPr>
          <a:xfrm>
            <a:off x="8278469" y="518918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DC9C72-0DAA-3B44-B379-09962618C374}"/>
              </a:ext>
            </a:extLst>
          </p:cNvPr>
          <p:cNvSpPr txBox="1"/>
          <p:nvPr/>
        </p:nvSpPr>
        <p:spPr>
          <a:xfrm>
            <a:off x="7245300" y="530351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6A71B-873B-DE49-A476-84A162A53285}"/>
              </a:ext>
            </a:extLst>
          </p:cNvPr>
          <p:cNvSpPr txBox="1"/>
          <p:nvPr/>
        </p:nvSpPr>
        <p:spPr>
          <a:xfrm>
            <a:off x="8278469" y="54692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y: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y_0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96CB4-D0E3-A24E-8289-C8A20EF1D94C}"/>
              </a:ext>
            </a:extLst>
          </p:cNvPr>
          <p:cNvSpPr/>
          <p:nvPr/>
        </p:nvSpPr>
        <p:spPr>
          <a:xfrm>
            <a:off x="8102379" y="4328591"/>
            <a:ext cx="3132814" cy="69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F2E6E-76A6-7A40-B86A-B3BDF8A013C9}"/>
              </a:ext>
            </a:extLst>
          </p:cNvPr>
          <p:cNvSpPr txBox="1"/>
          <p:nvPr/>
        </p:nvSpPr>
        <p:spPr>
          <a:xfrm>
            <a:off x="8278469" y="435737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x: (INT, VAR, “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x_1</a:t>
            </a:r>
            <a:r>
              <a:rPr lang="en-US" dirty="0">
                <a:latin typeface="Courier" pitchFamily="2" charset="0"/>
              </a:rPr>
              <a:t>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E6826-1076-6947-8DC2-4C3E510B92A6}"/>
              </a:ext>
            </a:extLst>
          </p:cNvPr>
          <p:cNvSpPr txBox="1"/>
          <p:nvPr/>
        </p:nvSpPr>
        <p:spPr>
          <a:xfrm>
            <a:off x="7245300" y="44717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01CF1-2467-C54C-B34A-5C33C08FAA64}"/>
              </a:ext>
            </a:extLst>
          </p:cNvPr>
          <p:cNvSpPr txBox="1"/>
          <p:nvPr/>
        </p:nvSpPr>
        <p:spPr>
          <a:xfrm>
            <a:off x="8102379" y="3240876"/>
            <a:ext cx="349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scope. Add x with a new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24B41-36F0-F449-92C1-ACBBEC235B74}"/>
              </a:ext>
            </a:extLst>
          </p:cNvPr>
          <p:cNvSpPr txBox="1"/>
          <p:nvPr/>
        </p:nvSpPr>
        <p:spPr>
          <a:xfrm>
            <a:off x="2328333" y="5249333"/>
            <a:ext cx="205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more need for {}</a:t>
            </a:r>
          </a:p>
        </p:txBody>
      </p:sp>
    </p:spTree>
    <p:extLst>
      <p:ext uri="{BB962C8B-B14F-4D97-AF65-F5344CB8AC3E}">
        <p14:creationId xmlns:p14="http://schemas.microsoft.com/office/powerpoint/2010/main" val="46580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61271</TotalTime>
  <Words>8790</Words>
  <Application>Microsoft Macintosh PowerPoint</Application>
  <PresentationFormat>Widescreen</PresentationFormat>
  <Paragraphs>1358</Paragraphs>
  <Slides>103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10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9, 2022</vt:lpstr>
      <vt:lpstr>Announcements</vt:lpstr>
      <vt:lpstr>Announcements</vt:lpstr>
      <vt:lpstr>Quiz</vt:lpstr>
      <vt:lpstr>Quiz</vt:lpstr>
      <vt:lpstr>Discussion</vt:lpstr>
      <vt:lpstr>Discussion</vt:lpstr>
      <vt:lpstr>Discussion</vt:lpstr>
      <vt:lpstr>Quiz</vt:lpstr>
      <vt:lpstr>PowerPoint Presentation</vt:lpstr>
      <vt:lpstr>PowerPoint Presentation</vt:lpstr>
      <vt:lpstr>Quiz discussion</vt:lpstr>
      <vt:lpstr>Quiz</vt:lpstr>
      <vt:lpstr>Converting AST into Class-IR</vt:lpstr>
      <vt:lpstr>Discussion</vt:lpstr>
      <vt:lpstr>Converting AST into Class-IR</vt:lpstr>
      <vt:lpstr>Review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Example</vt:lpstr>
      <vt:lpstr>Example</vt:lpstr>
      <vt:lpstr>Converting AST into Class-IR</vt:lpstr>
      <vt:lpstr>Converting AST into Class-IR</vt:lpstr>
      <vt:lpstr>Converting AST into Class-IR</vt:lpstr>
      <vt:lpstr>Converting AST into Class-IR</vt:lpstr>
      <vt:lpstr>Converting AST into Class-IR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Backing up to an even higher level</vt:lpstr>
      <vt:lpstr>Backing up to an even higher level</vt:lpstr>
      <vt:lpstr>From our grammar</vt:lpstr>
      <vt:lpstr>From our grammar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Class-IR</vt:lpstr>
      <vt:lpstr>Two different ID nodes</vt:lpstr>
      <vt:lpstr>Two different ID nodes</vt:lpstr>
      <vt:lpstr>Class-IR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Scopes</vt:lpstr>
      <vt:lpstr>Class-IR</vt:lpstr>
      <vt:lpstr>PowerPoint Presentation</vt:lpstr>
      <vt:lpstr>Look at homework</vt:lpstr>
      <vt:lpstr>See everyone on 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1057</cp:revision>
  <dcterms:created xsi:type="dcterms:W3CDTF">2021-03-23T23:59:42Z</dcterms:created>
  <dcterms:modified xsi:type="dcterms:W3CDTF">2022-05-09T22:20:07Z</dcterms:modified>
</cp:coreProperties>
</file>