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7"/>
  </p:notesMasterIdLst>
  <p:sldIdLst>
    <p:sldId id="257" r:id="rId2"/>
    <p:sldId id="1492" r:id="rId3"/>
    <p:sldId id="1584" r:id="rId4"/>
    <p:sldId id="1493" r:id="rId5"/>
    <p:sldId id="1532" r:id="rId6"/>
    <p:sldId id="1588" r:id="rId7"/>
    <p:sldId id="1585" r:id="rId8"/>
    <p:sldId id="1589" r:id="rId9"/>
    <p:sldId id="1675" r:id="rId10"/>
    <p:sldId id="1586" r:id="rId11"/>
    <p:sldId id="1590" r:id="rId12"/>
    <p:sldId id="1676" r:id="rId13"/>
    <p:sldId id="1587" r:id="rId14"/>
    <p:sldId id="1592" r:id="rId15"/>
    <p:sldId id="1593" r:id="rId16"/>
    <p:sldId id="1594" r:id="rId17"/>
    <p:sldId id="1390" r:id="rId18"/>
    <p:sldId id="1595" r:id="rId19"/>
    <p:sldId id="1596" r:id="rId20"/>
    <p:sldId id="1598" r:id="rId21"/>
    <p:sldId id="1599" r:id="rId22"/>
    <p:sldId id="1600" r:id="rId23"/>
    <p:sldId id="1677" r:id="rId24"/>
    <p:sldId id="1601" r:id="rId25"/>
    <p:sldId id="1602" r:id="rId26"/>
    <p:sldId id="1603" r:id="rId27"/>
    <p:sldId id="1678" r:id="rId28"/>
    <p:sldId id="1604" r:id="rId29"/>
    <p:sldId id="1605" r:id="rId30"/>
    <p:sldId id="1606" r:id="rId31"/>
    <p:sldId id="1607" r:id="rId32"/>
    <p:sldId id="1608" r:id="rId33"/>
    <p:sldId id="1609" r:id="rId34"/>
    <p:sldId id="1610" r:id="rId35"/>
    <p:sldId id="1611" r:id="rId36"/>
    <p:sldId id="1612" r:id="rId37"/>
    <p:sldId id="1613" r:id="rId38"/>
    <p:sldId id="1679" r:id="rId39"/>
    <p:sldId id="1614" r:id="rId40"/>
    <p:sldId id="1615" r:id="rId41"/>
    <p:sldId id="1616" r:id="rId42"/>
    <p:sldId id="1617" r:id="rId43"/>
    <p:sldId id="1574" r:id="rId44"/>
    <p:sldId id="1619" r:id="rId45"/>
    <p:sldId id="1620" r:id="rId46"/>
    <p:sldId id="1623" r:id="rId47"/>
    <p:sldId id="1624" r:id="rId48"/>
    <p:sldId id="1680" r:id="rId49"/>
    <p:sldId id="1625" r:id="rId50"/>
    <p:sldId id="1627" r:id="rId51"/>
    <p:sldId id="1626" r:id="rId52"/>
    <p:sldId id="1628" r:id="rId53"/>
    <p:sldId id="1632" r:id="rId54"/>
    <p:sldId id="1629" r:id="rId55"/>
    <p:sldId id="1631" r:id="rId56"/>
    <p:sldId id="1633" r:id="rId57"/>
    <p:sldId id="1634" r:id="rId58"/>
    <p:sldId id="1636" r:id="rId59"/>
    <p:sldId id="1637" r:id="rId60"/>
    <p:sldId id="1638" r:id="rId61"/>
    <p:sldId id="1639" r:id="rId62"/>
    <p:sldId id="1640" r:id="rId63"/>
    <p:sldId id="1641" r:id="rId64"/>
    <p:sldId id="1643" r:id="rId65"/>
    <p:sldId id="1644" r:id="rId66"/>
    <p:sldId id="1645" r:id="rId67"/>
    <p:sldId id="1646" r:id="rId68"/>
    <p:sldId id="1647" r:id="rId69"/>
    <p:sldId id="1648" r:id="rId70"/>
    <p:sldId id="1649" r:id="rId71"/>
    <p:sldId id="1650" r:id="rId72"/>
    <p:sldId id="1651" r:id="rId73"/>
    <p:sldId id="1657" r:id="rId74"/>
    <p:sldId id="1652" r:id="rId75"/>
    <p:sldId id="1656" r:id="rId76"/>
    <p:sldId id="1655" r:id="rId77"/>
    <p:sldId id="1654" r:id="rId78"/>
    <p:sldId id="1658" r:id="rId79"/>
    <p:sldId id="1659" r:id="rId80"/>
    <p:sldId id="1681" r:id="rId81"/>
    <p:sldId id="1660" r:id="rId82"/>
    <p:sldId id="1661" r:id="rId83"/>
    <p:sldId id="1662" r:id="rId84"/>
    <p:sldId id="1663" r:id="rId85"/>
    <p:sldId id="1664" r:id="rId86"/>
    <p:sldId id="1668" r:id="rId87"/>
    <p:sldId id="1667" r:id="rId88"/>
    <p:sldId id="1665" r:id="rId89"/>
    <p:sldId id="1669" r:id="rId90"/>
    <p:sldId id="1670" r:id="rId91"/>
    <p:sldId id="1671" r:id="rId92"/>
    <p:sldId id="1672" r:id="rId93"/>
    <p:sldId id="1673" r:id="rId94"/>
    <p:sldId id="1674" r:id="rId95"/>
    <p:sldId id="1395" r:id="rId9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87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/>
              <a:t>May 4, </a:t>
            </a:r>
            <a:r>
              <a:rPr lang="en-US" sz="3200" dirty="0"/>
              <a:t>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Finish up type checking</a:t>
            </a:r>
          </a:p>
          <a:p>
            <a:r>
              <a:rPr lang="en-US" i="1" dirty="0"/>
              <a:t>3-address code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E667CA-F5C3-2D42-B82B-141D137F4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2406650"/>
            <a:ext cx="72009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9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609D-165C-E648-B9C4-735D53FA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F9B2-E831-8843-ADF2-B63C2B35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expression: it returns a value. If it has a value, then it has a type</a:t>
            </a:r>
          </a:p>
          <a:p>
            <a:pPr lvl="1"/>
            <a:r>
              <a:rPr lang="en-US" dirty="0"/>
              <a:t>Possible exceptions?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static languages, we can determine the type of the expression at compile time</a:t>
            </a:r>
          </a:p>
          <a:p>
            <a:pPr lvl="1"/>
            <a:endParaRPr lang="en-US" dirty="0"/>
          </a:p>
          <a:p>
            <a:r>
              <a:rPr lang="en-US" dirty="0"/>
              <a:t>Using an AST we can see that any node can be an expression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609D-165C-E648-B9C4-735D53FA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647B65-F470-6F48-9DE2-4D706CC1E488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9E4C6E-C2BC-6644-978B-A32CB5A45E18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F0EF6A-606E-5D4B-BD87-79606321F933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8FF222-9FDE-0646-B504-99055260A664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355D257-A55E-144F-B0D5-1FE97F620CFB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013708-ACBF-A94C-9704-CAE35BDABFF3}"/>
              </a:ext>
            </a:extLst>
          </p:cNvPr>
          <p:cNvSpPr txBox="1"/>
          <p:nvPr/>
        </p:nvSpPr>
        <p:spPr>
          <a:xfrm>
            <a:off x="3323378" y="415652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36A6096-740A-C644-AE4B-E059301F53BF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1849354" y="452585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2B965B-1B11-C043-A20F-E0A836FC5969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4007765" y="452585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55E7162-0A45-2C45-880D-E15FE02FD9CD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5BB7DA-5DD8-754E-9C9D-886F8F06BB55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CA0D86-188A-804D-A788-5A9A75FB6F62}"/>
              </a:ext>
            </a:extLst>
          </p:cNvPr>
          <p:cNvSpPr txBox="1"/>
          <p:nvPr/>
        </p:nvSpPr>
        <p:spPr>
          <a:xfrm>
            <a:off x="6723017" y="3657599"/>
            <a:ext cx="307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All of these nodes have a type!</a:t>
            </a:r>
          </a:p>
        </p:txBody>
      </p:sp>
    </p:spTree>
    <p:extLst>
      <p:ext uri="{BB962C8B-B14F-4D97-AF65-F5344CB8AC3E}">
        <p14:creationId xmlns:p14="http://schemas.microsoft.com/office/powerpoint/2010/main" val="121497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DA511-8C90-EB48-ABBD-B66B9EFD8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2438400"/>
            <a:ext cx="7721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6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96036-ED46-6248-82E5-2DD39B72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41E3D-D70C-934E-B36F-94EA76B7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747933" cy="477837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" pitchFamily="2" charset="0"/>
              </a:rPr>
              <a:t>SymbolTable</a:t>
            </a:r>
            <a:r>
              <a:rPr lang="en-US" dirty="0">
                <a:latin typeface="Courier" pitchFamily="2" charset="0"/>
              </a:rPr>
              <a:t> ST;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/>
              <a:t>declare_statement</a:t>
            </a:r>
            <a:r>
              <a:rPr lang="en-US" dirty="0"/>
              <a:t> ::= TYPE ID SEMI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value_type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self.to_match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eat(TYPE)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self.to_match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eat(ID)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ST.insert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value_type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eat(SEMI)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35FB34-5EF6-F34B-85C3-261AB2E9072E}"/>
              </a:ext>
            </a:extLst>
          </p:cNvPr>
          <p:cNvSpPr txBox="1"/>
          <p:nvPr/>
        </p:nvSpPr>
        <p:spPr>
          <a:xfrm>
            <a:off x="6394090" y="937725"/>
            <a:ext cx="459754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Say we are matched the statement:</a:t>
            </a:r>
            <a:br>
              <a:rPr lang="en-US" sz="2400" dirty="0"/>
            </a:br>
            <a:r>
              <a:rPr lang="en-US" sz="2400" dirty="0">
                <a:latin typeface="Courier" pitchFamily="2" charset="0"/>
              </a:rPr>
              <a:t>int x;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86FF33-9643-2442-A8E3-55ADD9DA2A8D}"/>
              </a:ext>
            </a:extLst>
          </p:cNvPr>
          <p:cNvSpPr txBox="1"/>
          <p:nvPr/>
        </p:nvSpPr>
        <p:spPr>
          <a:xfrm>
            <a:off x="4465674" y="2339164"/>
            <a:ext cx="85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(ID, ‘x’)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C3BE8-FEB8-B946-9F68-1BFA3415A8C4}"/>
              </a:ext>
            </a:extLst>
          </p:cNvPr>
          <p:cNvSpPr txBox="1"/>
          <p:nvPr/>
        </p:nvSpPr>
        <p:spPr>
          <a:xfrm>
            <a:off x="3115339" y="2339164"/>
            <a:ext cx="126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(TYPE, ‘int’)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98D634-E8D9-264D-8C33-95F424A105DB}"/>
              </a:ext>
            </a:extLst>
          </p:cNvPr>
          <p:cNvSpPr txBox="1"/>
          <p:nvPr/>
        </p:nvSpPr>
        <p:spPr>
          <a:xfrm>
            <a:off x="7562102" y="4719947"/>
            <a:ext cx="342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record the type in the symbol table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92E6C-CFF6-DF48-BBB0-DD8B0EDC323C}"/>
              </a:ext>
            </a:extLst>
          </p:cNvPr>
          <p:cNvSpPr txBox="1"/>
          <p:nvPr/>
        </p:nvSpPr>
        <p:spPr>
          <a:xfrm>
            <a:off x="7252948" y="3020561"/>
            <a:ext cx="339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get the type from the TYPE lexeme</a:t>
            </a:r>
          </a:p>
        </p:txBody>
      </p:sp>
    </p:spTree>
    <p:extLst>
      <p:ext uri="{BB962C8B-B14F-4D97-AF65-F5344CB8AC3E}">
        <p14:creationId xmlns:p14="http://schemas.microsoft.com/office/powerpoint/2010/main" val="3821461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FD25-5BDF-B640-BC3F-A5671F6EE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dirty="0"/>
              <a:t>add the type at parse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6188A6-44C3-BA4F-8A51-F601DFA132CE}"/>
              </a:ext>
            </a:extLst>
          </p:cNvPr>
          <p:cNvSpPr txBox="1"/>
          <p:nvPr/>
        </p:nvSpPr>
        <p:spPr>
          <a:xfrm>
            <a:off x="169334" y="1573367"/>
            <a:ext cx="18389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Unit ::= ID</a:t>
            </a:r>
          </a:p>
          <a:p>
            <a:r>
              <a:rPr lang="en-US" dirty="0">
                <a:latin typeface="Courier" pitchFamily="2" charset="0"/>
              </a:rPr>
              <a:t>     |   NUM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DF143-55F5-3D4C-8B96-0DE78875E623}"/>
              </a:ext>
            </a:extLst>
          </p:cNvPr>
          <p:cNvSpPr/>
          <p:nvPr/>
        </p:nvSpPr>
        <p:spPr>
          <a:xfrm>
            <a:off x="2524276" y="2717455"/>
            <a:ext cx="92286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parse_unit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lhs_node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# ... for applying the first production rule (ID)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.next_word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[1] 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... Check that value is in the symbol table</a:t>
            </a: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9FA01C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(value, ST[value])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node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B4B99-4BCB-604C-82A4-8F702934F2F0}"/>
              </a:ext>
            </a:extLst>
          </p:cNvPr>
          <p:cNvSpPr txBox="1"/>
          <p:nvPr/>
        </p:nvSpPr>
        <p:spPr>
          <a:xfrm>
            <a:off x="8203474" y="4471781"/>
            <a:ext cx="2327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we create the ID</a:t>
            </a:r>
          </a:p>
          <a:p>
            <a:r>
              <a:rPr lang="en-US" dirty="0"/>
              <a:t>node, provide the type</a:t>
            </a:r>
          </a:p>
        </p:txBody>
      </p:sp>
    </p:spTree>
    <p:extLst>
      <p:ext uri="{BB962C8B-B14F-4D97-AF65-F5344CB8AC3E}">
        <p14:creationId xmlns:p14="http://schemas.microsoft.com/office/powerpoint/2010/main" val="154886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360802" y="3650887"/>
            <a:ext cx="473286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t):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t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B15FD7-5AE7-7346-9E6D-303A18979666}"/>
              </a:ext>
            </a:extLst>
          </p:cNvPr>
          <p:cNvSpPr/>
          <p:nvPr/>
        </p:nvSpPr>
        <p:spPr>
          <a:xfrm>
            <a:off x="390434" y="1555154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A854CC-93F7-7944-BD71-C9A6BD8016C3}"/>
              </a:ext>
            </a:extLst>
          </p:cNvPr>
          <p:cNvSpPr txBox="1"/>
          <p:nvPr/>
        </p:nvSpPr>
        <p:spPr>
          <a:xfrm>
            <a:off x="392635" y="1141719"/>
            <a:ext cx="16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Enum for types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360802" y="3281555"/>
            <a:ext cx="3244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type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CA71B2-17A5-B44D-90A7-CD35F64E3CAF}"/>
              </a:ext>
            </a:extLst>
          </p:cNvPr>
          <p:cNvSpPr/>
          <p:nvPr/>
        </p:nvSpPr>
        <p:spPr>
          <a:xfrm>
            <a:off x="5669399" y="2265892"/>
            <a:ext cx="6096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ASTNumNode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is_int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(value):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1F1FF1-B22F-2140-B3AE-B895B0F21B8D}"/>
              </a:ext>
            </a:extLst>
          </p:cNvPr>
          <p:cNvSpPr txBox="1"/>
          <p:nvPr/>
        </p:nvSpPr>
        <p:spPr>
          <a:xfrm>
            <a:off x="6469501" y="1370488"/>
            <a:ext cx="470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need to set the types for the leaf nodes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4476C3-CC2F-6443-B11A-7809A059315C}"/>
              </a:ext>
            </a:extLst>
          </p:cNvPr>
          <p:cNvSpPr/>
          <p:nvPr/>
        </p:nvSpPr>
        <p:spPr>
          <a:xfrm>
            <a:off x="5669399" y="5312880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highlight>
                <a:srgbClr val="FFFF00"/>
              </a:highlight>
              <a:latin typeface="Menlo" panose="020B060903080402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7C854C-CDC0-264A-87A9-CF618FEEAAD3}"/>
              </a:ext>
            </a:extLst>
          </p:cNvPr>
          <p:cNvSpPr txBox="1"/>
          <p:nvPr/>
        </p:nvSpPr>
        <p:spPr>
          <a:xfrm>
            <a:off x="3286416" y="208237"/>
            <a:ext cx="561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A reminder on where we are with our code</a:t>
            </a:r>
          </a:p>
        </p:txBody>
      </p:sp>
    </p:spTree>
    <p:extLst>
      <p:ext uri="{BB962C8B-B14F-4D97-AF65-F5344CB8AC3E}">
        <p14:creationId xmlns:p14="http://schemas.microsoft.com/office/powerpoint/2010/main" val="2801236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703D95-6885-354F-8620-F9E09A6EF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For the review, we will walk through the type inference algorithm and discuss some new additions to it.</a:t>
            </a:r>
          </a:p>
        </p:txBody>
      </p:sp>
    </p:spTree>
    <p:extLst>
      <p:ext uri="{BB962C8B-B14F-4D97-AF65-F5344CB8AC3E}">
        <p14:creationId xmlns:p14="http://schemas.microsoft.com/office/powerpoint/2010/main" val="1087103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5043941" y="487961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BA736-EE52-4345-A573-A09117D6A428}"/>
              </a:ext>
            </a:extLst>
          </p:cNvPr>
          <p:cNvSpPr txBox="1"/>
          <p:nvPr/>
        </p:nvSpPr>
        <p:spPr>
          <a:xfrm>
            <a:off x="5338354" y="5849612"/>
            <a:ext cx="386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leaf types are provided on construction</a:t>
            </a:r>
          </a:p>
        </p:txBody>
      </p:sp>
    </p:spTree>
    <p:extLst>
      <p:ext uri="{BB962C8B-B14F-4D97-AF65-F5344CB8AC3E}">
        <p14:creationId xmlns:p14="http://schemas.microsoft.com/office/powerpoint/2010/main" val="137755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740646" y="566494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</a:t>
            </a:r>
            <a:r>
              <a:rPr lang="en-US" dirty="0">
                <a:highlight>
                  <a:srgbClr val="FFFF00"/>
                </a:highlight>
              </a:rPr>
              <a:t>?</a:t>
            </a:r>
            <a:r>
              <a:rPr lang="en-US" dirty="0"/>
              <a:t>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3113491" y="566494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</a:t>
            </a:r>
            <a:r>
              <a:rPr lang="en-US" dirty="0">
                <a:highlight>
                  <a:srgbClr val="FFFF00"/>
                </a:highlight>
              </a:rPr>
              <a:t>?</a:t>
            </a:r>
            <a:r>
              <a:rPr lang="en-US" dirty="0"/>
              <a:t>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5043941" y="487961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B588BF-7CD2-AD4B-B093-AC7AE93294BB}"/>
              </a:ext>
            </a:extLst>
          </p:cNvPr>
          <p:cNvSpPr txBox="1"/>
          <p:nvPr/>
        </p:nvSpPr>
        <p:spPr>
          <a:xfrm>
            <a:off x="4615543" y="3151323"/>
            <a:ext cx="341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find these types. Why?</a:t>
            </a:r>
          </a:p>
        </p:txBody>
      </p:sp>
    </p:spTree>
    <p:extLst>
      <p:ext uri="{BB962C8B-B14F-4D97-AF65-F5344CB8AC3E}">
        <p14:creationId xmlns:p14="http://schemas.microsoft.com/office/powerpoint/2010/main" val="375015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1 grades are released</a:t>
            </a:r>
          </a:p>
          <a:p>
            <a:pPr lvl="1"/>
            <a:r>
              <a:rPr lang="en-US" dirty="0"/>
              <a:t>Let us know by Monday if there are any issues</a:t>
            </a:r>
          </a:p>
          <a:p>
            <a:pPr lvl="1"/>
            <a:r>
              <a:rPr lang="en-US" dirty="0"/>
              <a:t>Please let us know through a private piazza post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Midterm is out</a:t>
            </a:r>
          </a:p>
          <a:p>
            <a:pPr lvl="1"/>
            <a:r>
              <a:rPr lang="en-US" dirty="0"/>
              <a:t>I have started a piazza note with clarifications</a:t>
            </a:r>
          </a:p>
          <a:p>
            <a:pPr lvl="1"/>
            <a:r>
              <a:rPr lang="en-US" dirty="0"/>
              <a:t>do not discuss with classmates at all, do not ask (or search for) exact questions online</a:t>
            </a:r>
          </a:p>
          <a:p>
            <a:pPr lvl="1"/>
            <a:r>
              <a:rPr lang="en-US" dirty="0"/>
              <a:t>No late midterms will be accepted (please prioritize it)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3CF6-8237-4348-8148-A13A36BE8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2874" cy="1325563"/>
          </a:xfrm>
        </p:spPr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20DE9C-414A-8741-A528-E5A090C5086E}"/>
              </a:ext>
            </a:extLst>
          </p:cNvPr>
          <p:cNvSpPr txBox="1"/>
          <p:nvPr/>
        </p:nvSpPr>
        <p:spPr>
          <a:xfrm>
            <a:off x="740646" y="5664946"/>
            <a:ext cx="117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</a:t>
            </a:r>
            <a:r>
              <a:rPr lang="en-US" dirty="0" err="1"/>
              <a:t>x,int</a:t>
            </a:r>
            <a:r>
              <a:rPr lang="en-US" dirty="0"/>
              <a:t>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91EE80-C134-4242-A9DA-5CF706065F22}"/>
              </a:ext>
            </a:extLst>
          </p:cNvPr>
          <p:cNvSpPr txBox="1"/>
          <p:nvPr/>
        </p:nvSpPr>
        <p:spPr>
          <a:xfrm>
            <a:off x="1882809" y="486776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AC1411-1248-FE40-8305-879D11D5BF64}"/>
              </a:ext>
            </a:extLst>
          </p:cNvPr>
          <p:cNvCxnSpPr>
            <a:cxnSpLocks/>
          </p:cNvCxnSpPr>
          <p:nvPr/>
        </p:nvCxnSpPr>
        <p:spPr>
          <a:xfrm flipH="1">
            <a:off x="944951" y="523478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103D4F4-EC92-8743-8A4A-619CB7505399}"/>
              </a:ext>
            </a:extLst>
          </p:cNvPr>
          <p:cNvCxnSpPr>
            <a:cxnSpLocks/>
          </p:cNvCxnSpPr>
          <p:nvPr/>
        </p:nvCxnSpPr>
        <p:spPr>
          <a:xfrm>
            <a:off x="2169324" y="523478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38C9177-BFDE-3440-822B-0E031F7408C6}"/>
              </a:ext>
            </a:extLst>
          </p:cNvPr>
          <p:cNvSpPr txBox="1"/>
          <p:nvPr/>
        </p:nvSpPr>
        <p:spPr>
          <a:xfrm>
            <a:off x="3113491" y="5664946"/>
            <a:ext cx="11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</a:t>
            </a:r>
            <a:r>
              <a:rPr lang="en-US" dirty="0" err="1"/>
              <a:t>y,int</a:t>
            </a:r>
            <a:r>
              <a:rPr lang="en-US" dirty="0"/>
              <a:t>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40FEF28-F06E-AE40-9CC6-A86B731C2353}"/>
              </a:ext>
            </a:extLst>
          </p:cNvPr>
          <p:cNvSpPr txBox="1"/>
          <p:nvPr/>
        </p:nvSpPr>
        <p:spPr>
          <a:xfrm>
            <a:off x="3723972" y="3973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283FEE-C3A4-5B4B-9C79-E440E987C5A0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2249948" y="434297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F4EFF6F-9C3A-4D4C-82A3-53A051525356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246712" y="434297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83298B1-AA3B-2E45-B1F1-033BD34193EA}"/>
              </a:ext>
            </a:extLst>
          </p:cNvPr>
          <p:cNvSpPr txBox="1"/>
          <p:nvPr/>
        </p:nvSpPr>
        <p:spPr>
          <a:xfrm>
            <a:off x="5043941" y="487961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6B0D68-F154-304F-9FDE-1393D1018DEE}"/>
              </a:ext>
            </a:extLst>
          </p:cNvPr>
          <p:cNvSpPr txBox="1"/>
          <p:nvPr/>
        </p:nvSpPr>
        <p:spPr>
          <a:xfrm>
            <a:off x="353155" y="4091351"/>
            <a:ext cx="1960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>
                <a:latin typeface="Courier" pitchFamily="2" charset="0"/>
              </a:rPr>
              <a:t>add</a:t>
            </a:r>
            <a:r>
              <a:rPr lang="en-US" dirty="0"/>
              <a:t> instruction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11F3AA-8B1D-1042-B0A8-9CE4A6136303}"/>
              </a:ext>
            </a:extLst>
          </p:cNvPr>
          <p:cNvSpPr txBox="1"/>
          <p:nvPr/>
        </p:nvSpPr>
        <p:spPr>
          <a:xfrm>
            <a:off x="4469322" y="3245648"/>
            <a:ext cx="1991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to be an x86</a:t>
            </a:r>
            <a:br>
              <a:rPr lang="en-US" dirty="0"/>
            </a:br>
            <a:r>
              <a:rPr lang="en-US" b="1" dirty="0" err="1">
                <a:latin typeface="Courier" pitchFamily="2" charset="0"/>
              </a:rPr>
              <a:t>addss</a:t>
            </a:r>
            <a:r>
              <a:rPr lang="en-US" dirty="0"/>
              <a:t> instruction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00DA08-A3CF-8047-BDBD-46E88A5BED5D}"/>
              </a:ext>
            </a:extLst>
          </p:cNvPr>
          <p:cNvSpPr txBox="1"/>
          <p:nvPr/>
        </p:nvSpPr>
        <p:spPr>
          <a:xfrm>
            <a:off x="8221133" y="2912533"/>
            <a:ext cx="3631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add r0 r1 </a:t>
            </a:r>
            <a:r>
              <a:rPr lang="en-US" dirty="0">
                <a:latin typeface="Courier" pitchFamily="2" charset="0"/>
              </a:rPr>
              <a:t>- interprets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the bits in the registers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as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integers</a:t>
            </a:r>
            <a:r>
              <a:rPr lang="en-US" dirty="0">
                <a:latin typeface="Courier" pitchFamily="2" charset="0"/>
              </a:rPr>
              <a:t> and adds them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together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4A311-A1DE-D742-AEA4-F7F65F47DB2D}"/>
              </a:ext>
            </a:extLst>
          </p:cNvPr>
          <p:cNvSpPr txBox="1"/>
          <p:nvPr/>
        </p:nvSpPr>
        <p:spPr>
          <a:xfrm>
            <a:off x="8229952" y="4606526"/>
            <a:ext cx="3631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" pitchFamily="2" charset="0"/>
              </a:rPr>
              <a:t>addss</a:t>
            </a:r>
            <a:r>
              <a:rPr lang="en-US" b="1" dirty="0">
                <a:latin typeface="Courier" pitchFamily="2" charset="0"/>
              </a:rPr>
              <a:t> r0 r1 </a:t>
            </a:r>
            <a:r>
              <a:rPr lang="en-US" dirty="0">
                <a:latin typeface="Courier" pitchFamily="2" charset="0"/>
              </a:rPr>
              <a:t>- interprets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the bits in the registers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as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floats</a:t>
            </a:r>
            <a:r>
              <a:rPr lang="en-US" dirty="0">
                <a:latin typeface="Courier" pitchFamily="2" charset="0"/>
              </a:rPr>
              <a:t> and adds them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together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7379F6-1EEB-8842-B543-A2FC897CE718}"/>
              </a:ext>
            </a:extLst>
          </p:cNvPr>
          <p:cNvSpPr txBox="1"/>
          <p:nvPr/>
        </p:nvSpPr>
        <p:spPr>
          <a:xfrm>
            <a:off x="548080" y="1948277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8736D-232C-484C-B8E4-8B0B24F964A8}"/>
              </a:ext>
            </a:extLst>
          </p:cNvPr>
          <p:cNvSpPr txBox="1"/>
          <p:nvPr/>
        </p:nvSpPr>
        <p:spPr>
          <a:xfrm>
            <a:off x="8255726" y="1280160"/>
            <a:ext cx="2936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example of: 5 + 5.0</a:t>
            </a:r>
          </a:p>
        </p:txBody>
      </p:sp>
    </p:spTree>
    <p:extLst>
      <p:ext uri="{BB962C8B-B14F-4D97-AF65-F5344CB8AC3E}">
        <p14:creationId xmlns:p14="http://schemas.microsoft.com/office/powerpoint/2010/main" val="3790374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58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12F6F1-AA1A-E242-BA62-83E20698E3E3}"/>
              </a:ext>
            </a:extLst>
          </p:cNvPr>
          <p:cNvSpPr txBox="1"/>
          <p:nvPr/>
        </p:nvSpPr>
        <p:spPr>
          <a:xfrm>
            <a:off x="4412443" y="2661785"/>
            <a:ext cx="128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on top</a:t>
            </a:r>
          </a:p>
        </p:txBody>
      </p:sp>
    </p:spTree>
    <p:extLst>
      <p:ext uri="{BB962C8B-B14F-4D97-AF65-F5344CB8AC3E}">
        <p14:creationId xmlns:p14="http://schemas.microsoft.com/office/powerpoint/2010/main" val="3883005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F7126D-D2BD-DD4F-8B20-57279DE6D463}"/>
              </a:ext>
            </a:extLst>
          </p:cNvPr>
          <p:cNvSpPr txBox="1"/>
          <p:nvPr/>
        </p:nvSpPr>
        <p:spPr>
          <a:xfrm>
            <a:off x="5315241" y="2537468"/>
            <a:ext cx="156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it’s a binary op</a:t>
            </a:r>
          </a:p>
        </p:txBody>
      </p:sp>
    </p:spTree>
    <p:extLst>
      <p:ext uri="{BB962C8B-B14F-4D97-AF65-F5344CB8AC3E}">
        <p14:creationId xmlns:p14="http://schemas.microsoft.com/office/powerpoint/2010/main" val="1600396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CC553E-6F44-924D-ABD1-9C31B5B27E1C}"/>
              </a:ext>
            </a:extLst>
          </p:cNvPr>
          <p:cNvSpPr txBox="1"/>
          <p:nvPr/>
        </p:nvSpPr>
        <p:spPr>
          <a:xfrm>
            <a:off x="5643369" y="3059668"/>
            <a:ext cx="105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1641173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46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8E249-A2F9-8847-9C95-F43A7BD09076}"/>
              </a:ext>
            </a:extLst>
          </p:cNvPr>
          <p:cNvSpPr txBox="1"/>
          <p:nvPr/>
        </p:nvSpPr>
        <p:spPr>
          <a:xfrm>
            <a:off x="5315241" y="2537468"/>
            <a:ext cx="1561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it’s a binary op</a:t>
            </a:r>
          </a:p>
        </p:txBody>
      </p:sp>
    </p:spTree>
    <p:extLst>
      <p:ext uri="{BB962C8B-B14F-4D97-AF65-F5344CB8AC3E}">
        <p14:creationId xmlns:p14="http://schemas.microsoft.com/office/powerpoint/2010/main" val="2147543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8E249-A2F9-8847-9C95-F43A7BD09076}"/>
              </a:ext>
            </a:extLst>
          </p:cNvPr>
          <p:cNvSpPr txBox="1"/>
          <p:nvPr/>
        </p:nvSpPr>
        <p:spPr>
          <a:xfrm>
            <a:off x="5617243" y="3059668"/>
            <a:ext cx="105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2449687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5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9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I released the life preserve for HW 2 on midnight </a:t>
            </a:r>
          </a:p>
          <a:p>
            <a:pPr lvl="1"/>
            <a:r>
              <a:rPr lang="en-US" dirty="0"/>
              <a:t>part 1 grammar with the first+ sets</a:t>
            </a:r>
          </a:p>
          <a:p>
            <a:pPr lvl="1"/>
            <a:r>
              <a:rPr lang="en-US" dirty="0"/>
              <a:t>this should help with part 2 and 3 if you were stuck on part 1</a:t>
            </a:r>
          </a:p>
          <a:p>
            <a:pPr lvl="1"/>
            <a:r>
              <a:rPr lang="en-US" dirty="0"/>
              <a:t>late policy still applies and it won’t be accepted past Thursday</a:t>
            </a:r>
          </a:p>
          <a:p>
            <a:pPr lvl="1"/>
            <a:r>
              <a:rPr lang="en-US" dirty="0"/>
              <a:t>regardless of circumstance, the midterm will not be accepted late, so please budget your time accordingly.</a:t>
            </a:r>
          </a:p>
          <a:p>
            <a:pPr lvl="1"/>
            <a:endParaRPr lang="en-US" dirty="0"/>
          </a:p>
          <a:p>
            <a:r>
              <a:rPr lang="en-US" dirty="0"/>
              <a:t>Expect HW 3 on Monday by midnight</a:t>
            </a:r>
          </a:p>
          <a:p>
            <a:pPr lvl="1"/>
            <a:r>
              <a:rPr lang="en-US" dirty="0"/>
              <a:t>It will be similar to HW 2 in terms of workload and conceptual depth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31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7013261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73331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875575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AST&lt;+,?&gt;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47125"/>
              </p:ext>
            </p:extLst>
          </p:nvPr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</p:spTree>
    <p:extLst>
      <p:ext uri="{BB962C8B-B14F-4D97-AF65-F5344CB8AC3E}">
        <p14:creationId xmlns:p14="http://schemas.microsoft.com/office/powerpoint/2010/main" val="1704003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01326"/>
              </p:ext>
            </p:extLst>
          </p:nvPr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</p:spTree>
    <p:extLst>
      <p:ext uri="{BB962C8B-B14F-4D97-AF65-F5344CB8AC3E}">
        <p14:creationId xmlns:p14="http://schemas.microsoft.com/office/powerpoint/2010/main" val="2946689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45747"/>
              </p:ext>
            </p:extLst>
          </p:nvPr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4001142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49677"/>
              </p:ext>
            </p:extLst>
          </p:nvPr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1151328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/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273615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AST&lt;+,?&gt;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1996764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3846118" y="4525855"/>
            <a:ext cx="86004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 = lookup type from table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/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3462899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007765" y="452585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graphicFrame>
        <p:nvGraphicFramePr>
          <p:cNvPr id="17" name="Table 3">
            <a:extLst>
              <a:ext uri="{FF2B5EF4-FFF2-40B4-BE49-F238E27FC236}">
                <a16:creationId xmlns:a16="http://schemas.microsoft.com/office/drawing/2014/main" id="{973D8D3D-54A4-5545-BE72-1FE589238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09420"/>
              </p:ext>
            </p:extLst>
          </p:nvPr>
        </p:nvGraphicFramePr>
        <p:xfrm>
          <a:off x="7477507" y="4719769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8742930-1574-704F-8673-7C4550F2E9C1}"/>
              </a:ext>
            </a:extLst>
          </p:cNvPr>
          <p:cNvSpPr txBox="1"/>
          <p:nvPr/>
        </p:nvSpPr>
        <p:spPr>
          <a:xfrm>
            <a:off x="7402286" y="4341189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75214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5697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007765" y="452585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45961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A69EB1-5C9E-3D44-9759-A4F5EA505ED3}"/>
              </a:ext>
            </a:extLst>
          </p:cNvPr>
          <p:cNvSpPr txBox="1"/>
          <p:nvPr/>
        </p:nvSpPr>
        <p:spPr>
          <a:xfrm>
            <a:off x="8229600" y="5486400"/>
            <a:ext cx="150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Are we done?</a:t>
            </a:r>
          </a:p>
        </p:txBody>
      </p:sp>
    </p:spTree>
    <p:extLst>
      <p:ext uri="{BB962C8B-B14F-4D97-AF65-F5344CB8AC3E}">
        <p14:creationId xmlns:p14="http://schemas.microsoft.com/office/powerpoint/2010/main" val="41516137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007765" y="452585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50097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do any required type conversions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A69EB1-5C9E-3D44-9759-A4F5EA505ED3}"/>
              </a:ext>
            </a:extLst>
          </p:cNvPr>
          <p:cNvSpPr txBox="1"/>
          <p:nvPr/>
        </p:nvSpPr>
        <p:spPr>
          <a:xfrm>
            <a:off x="8229600" y="5486400"/>
            <a:ext cx="1502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Are we done?</a:t>
            </a:r>
          </a:p>
        </p:txBody>
      </p:sp>
    </p:spTree>
    <p:extLst>
      <p:ext uri="{BB962C8B-B14F-4D97-AF65-F5344CB8AC3E}">
        <p14:creationId xmlns:p14="http://schemas.microsoft.com/office/powerpoint/2010/main" val="3897530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323378" y="4156523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1849354" y="4525855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007765" y="4525855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1010194" y="4563291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07B4AD-A8D2-7F43-BFC6-A5F30F641E3A}"/>
              </a:ext>
            </a:extLst>
          </p:cNvPr>
          <p:cNvSpPr/>
          <p:nvPr/>
        </p:nvSpPr>
        <p:spPr>
          <a:xfrm>
            <a:off x="369746" y="363843"/>
            <a:ext cx="715772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type_conversion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 child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type is NOT the same as n type: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400BD9"/>
                </a:solidFill>
                <a:latin typeface="Menlo" panose="020B06090308040202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get conversion AST node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conv.child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 child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set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left_child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to =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0A9D66-0E59-3344-A55B-A5060FE04C79}"/>
              </a:ext>
            </a:extLst>
          </p:cNvPr>
          <p:cNvSpPr txBox="1"/>
          <p:nvPr/>
        </p:nvSpPr>
        <p:spPr>
          <a:xfrm>
            <a:off x="7437120" y="426720"/>
            <a:ext cx="4133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will need to be done for both children</a:t>
            </a:r>
          </a:p>
        </p:txBody>
      </p:sp>
    </p:spTree>
    <p:extLst>
      <p:ext uri="{BB962C8B-B14F-4D97-AF65-F5344CB8AC3E}">
        <p14:creationId xmlns:p14="http://schemas.microsoft.com/office/powerpoint/2010/main" val="3344830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59F36-1874-0A40-9F4D-D966371C61BA}"/>
              </a:ext>
            </a:extLst>
          </p:cNvPr>
          <p:cNvSpPr/>
          <p:nvPr/>
        </p:nvSpPr>
        <p:spPr>
          <a:xfrm>
            <a:off x="5146765" y="1860048"/>
            <a:ext cx="54864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child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ASTIntToFloatNode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ASTFloatToIntNode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40E7DE-6910-1D44-A3D1-2723D4165405}"/>
              </a:ext>
            </a:extLst>
          </p:cNvPr>
          <p:cNvSpPr txBox="1"/>
          <p:nvPr/>
        </p:nvSpPr>
        <p:spPr>
          <a:xfrm>
            <a:off x="5349945" y="580058"/>
            <a:ext cx="533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New type of AST nodes: unary operators</a:t>
            </a:r>
          </a:p>
        </p:txBody>
      </p:sp>
    </p:spTree>
    <p:extLst>
      <p:ext uri="{BB962C8B-B14F-4D97-AF65-F5344CB8AC3E}">
        <p14:creationId xmlns:p14="http://schemas.microsoft.com/office/powerpoint/2010/main" val="22059028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059F36-1874-0A40-9F4D-D966371C61BA}"/>
              </a:ext>
            </a:extLst>
          </p:cNvPr>
          <p:cNvSpPr/>
          <p:nvPr/>
        </p:nvSpPr>
        <p:spPr>
          <a:xfrm>
            <a:off x="5146765" y="1860048"/>
            <a:ext cx="54864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child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ASTIntToFloatNode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ASTFloatToIntNode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40E7DE-6910-1D44-A3D1-2723D4165405}"/>
              </a:ext>
            </a:extLst>
          </p:cNvPr>
          <p:cNvSpPr txBox="1"/>
          <p:nvPr/>
        </p:nvSpPr>
        <p:spPr>
          <a:xfrm>
            <a:off x="5349945" y="580058"/>
            <a:ext cx="533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New type of AST nodes: unary operators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4D01B3-D4F7-1547-9E84-388239C47A8B}"/>
              </a:ext>
            </a:extLst>
          </p:cNvPr>
          <p:cNvSpPr/>
          <p:nvPr/>
        </p:nvSpPr>
        <p:spPr>
          <a:xfrm>
            <a:off x="65798" y="580058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3189D-2ACB-A44C-959F-7BA19B7B7AAB}"/>
              </a:ext>
            </a:extLst>
          </p:cNvPr>
          <p:cNvSpPr txBox="1"/>
          <p:nvPr/>
        </p:nvSpPr>
        <p:spPr>
          <a:xfrm>
            <a:off x="235768" y="2473235"/>
            <a:ext cx="287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types are these nodes?</a:t>
            </a:r>
          </a:p>
        </p:txBody>
      </p:sp>
    </p:spTree>
    <p:extLst>
      <p:ext uri="{BB962C8B-B14F-4D97-AF65-F5344CB8AC3E}">
        <p14:creationId xmlns:p14="http://schemas.microsoft.com/office/powerpoint/2010/main" val="4806111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40E7DE-6910-1D44-A3D1-2723D4165405}"/>
              </a:ext>
            </a:extLst>
          </p:cNvPr>
          <p:cNvSpPr txBox="1"/>
          <p:nvPr/>
        </p:nvSpPr>
        <p:spPr>
          <a:xfrm>
            <a:off x="5349945" y="580058"/>
            <a:ext cx="533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New type of AST nodes: unary operators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4D01B3-D4F7-1547-9E84-388239C47A8B}"/>
              </a:ext>
            </a:extLst>
          </p:cNvPr>
          <p:cNvSpPr/>
          <p:nvPr/>
        </p:nvSpPr>
        <p:spPr>
          <a:xfrm>
            <a:off x="65798" y="580058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3189D-2ACB-A44C-959F-7BA19B7B7AAB}"/>
              </a:ext>
            </a:extLst>
          </p:cNvPr>
          <p:cNvSpPr txBox="1"/>
          <p:nvPr/>
        </p:nvSpPr>
        <p:spPr>
          <a:xfrm>
            <a:off x="235768" y="2473235"/>
            <a:ext cx="287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types are these nodes?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308022-9071-5544-8831-C2A54441FC2A}"/>
              </a:ext>
            </a:extLst>
          </p:cNvPr>
          <p:cNvSpPr/>
          <p:nvPr/>
        </p:nvSpPr>
        <p:spPr>
          <a:xfrm>
            <a:off x="5199017" y="1644976"/>
            <a:ext cx="60960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child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ASTIntToFloatNode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ASTBinUnNode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ASTFloatToIntNode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ASTBinUnNode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        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5478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40E7DE-6910-1D44-A3D1-2723D4165405}"/>
              </a:ext>
            </a:extLst>
          </p:cNvPr>
          <p:cNvSpPr txBox="1"/>
          <p:nvPr/>
        </p:nvSpPr>
        <p:spPr>
          <a:xfrm>
            <a:off x="5349945" y="580058"/>
            <a:ext cx="533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New type of AST nodes: unary operators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4D01B3-D4F7-1547-9E84-388239C47A8B}"/>
              </a:ext>
            </a:extLst>
          </p:cNvPr>
          <p:cNvSpPr/>
          <p:nvPr/>
        </p:nvSpPr>
        <p:spPr>
          <a:xfrm>
            <a:off x="65798" y="580058"/>
            <a:ext cx="3217333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enum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Enum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Types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(Enum):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2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B3189D-2ACB-A44C-959F-7BA19B7B7AAB}"/>
              </a:ext>
            </a:extLst>
          </p:cNvPr>
          <p:cNvSpPr txBox="1"/>
          <p:nvPr/>
        </p:nvSpPr>
        <p:spPr>
          <a:xfrm>
            <a:off x="235768" y="2473235"/>
            <a:ext cx="287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types are these nodes?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308022-9071-5544-8831-C2A54441FC2A}"/>
              </a:ext>
            </a:extLst>
          </p:cNvPr>
          <p:cNvSpPr/>
          <p:nvPr/>
        </p:nvSpPr>
        <p:spPr>
          <a:xfrm>
            <a:off x="5199016" y="1644976"/>
            <a:ext cx="6757215" cy="4801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ASTUnOpNode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child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ASTIntToFloatNode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ASTBinUnNode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      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child.get_type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 ==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ASTFloatToIntNode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ASTBinUnNode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child):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       </a:t>
            </a:r>
            <a:r>
              <a:rPr lang="en-US" b="1" dirty="0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assert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child.get_type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 ==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Types.FLOAT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        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__(child)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D28665-845E-6F4C-A486-C7602C698FEF}"/>
              </a:ext>
            </a:extLst>
          </p:cNvPr>
          <p:cNvSpPr txBox="1"/>
          <p:nvPr/>
        </p:nvSpPr>
        <p:spPr>
          <a:xfrm>
            <a:off x="1731642" y="4015434"/>
            <a:ext cx="2424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go further</a:t>
            </a:r>
          </a:p>
          <a:p>
            <a:r>
              <a:rPr lang="en-US" dirty="0"/>
              <a:t>and ensure our children</a:t>
            </a:r>
          </a:p>
          <a:p>
            <a:r>
              <a:rPr lang="en-US" dirty="0"/>
              <a:t>are the right type</a:t>
            </a:r>
          </a:p>
        </p:txBody>
      </p:sp>
    </p:spTree>
    <p:extLst>
      <p:ext uri="{BB962C8B-B14F-4D97-AF65-F5344CB8AC3E}">
        <p14:creationId xmlns:p14="http://schemas.microsoft.com/office/powerpoint/2010/main" val="26560404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865240" y="47827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07B4AD-A8D2-7F43-BFC6-A5F30F641E3A}"/>
              </a:ext>
            </a:extLst>
          </p:cNvPr>
          <p:cNvSpPr/>
          <p:nvPr/>
        </p:nvSpPr>
        <p:spPr>
          <a:xfrm>
            <a:off x="369746" y="363843"/>
            <a:ext cx="715772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type_conversion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 child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type is NOT the same as n type: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400BD9"/>
                </a:solidFill>
                <a:latin typeface="Menlo" panose="020B06090308040202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get conversion AST node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conv.child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 child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set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left_child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to =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A8E09F-EE5E-0746-9780-A4839DBA3FA0}"/>
              </a:ext>
            </a:extLst>
          </p:cNvPr>
          <p:cNvSpPr txBox="1"/>
          <p:nvPr/>
        </p:nvSpPr>
        <p:spPr>
          <a:xfrm>
            <a:off x="7682277" y="3493074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AST&lt;int2float, float&gt;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09E408-E68F-2A42-93DD-A43297280404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flipH="1">
            <a:off x="2076032" y="4047072"/>
            <a:ext cx="2019770" cy="1003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214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C7F45-70D4-3549-BAC4-CA1D33533CBA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F98D-3D1E-4149-B29E-5EB727257F20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FF"/>
                </a:highlight>
              </a:rPr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71361F-9B4C-EB47-A6C2-0C8CBA6FE865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9A40-D9DF-EE46-86EA-C5BAE2EC4880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8BDCBE5-7F35-F645-BAD1-B37274AB5588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D9C52E-ED3E-F146-89BD-7BEC122E1A79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FD6BF7-DF6A-A54B-B782-724A0C2C1F25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2076032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5A627B-048A-A345-AAC3-4E7E3E295F4E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C93FB-2E91-7846-AB3A-257E6199E236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5CE36-3DE4-FF41-9C23-320F69A7D54E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783379-42AE-3248-99DE-E98F7868680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E6EFE-0BED-B046-8065-025E9C939192}"/>
              </a:ext>
            </a:extLst>
          </p:cNvPr>
          <p:cNvSpPr txBox="1"/>
          <p:nvPr/>
        </p:nvSpPr>
        <p:spPr>
          <a:xfrm>
            <a:off x="865240" y="47827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FEEF74-EAB6-9249-8439-64E39B87E186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07B4AD-A8D2-7F43-BFC6-A5F30F641E3A}"/>
              </a:ext>
            </a:extLst>
          </p:cNvPr>
          <p:cNvSpPr/>
          <p:nvPr/>
        </p:nvSpPr>
        <p:spPr>
          <a:xfrm>
            <a:off x="369746" y="363843"/>
            <a:ext cx="715772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type_conversion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  <a:r>
              <a:rPr lang="en-US" b="1" dirty="0">
                <a:solidFill>
                  <a:srgbClr val="000000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 child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type is NOT the same as n type: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400BD9"/>
                </a:solidFill>
                <a:latin typeface="Menlo" panose="020B0609030804020204" pitchFamily="49" charset="0"/>
              </a:rPr>
              <a:t>     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get conversion AST node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conv.child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Menlo" panose="020B0609030804020204" pitchFamily="49" charset="0"/>
              </a:rPr>
              <a:t>left child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set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n.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left_child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to =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Menlo" panose="020B0609030804020204" pitchFamily="49" charset="0"/>
              </a:rPr>
              <a:t>conv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A8E09F-EE5E-0746-9780-A4839DBA3FA0}"/>
              </a:ext>
            </a:extLst>
          </p:cNvPr>
          <p:cNvSpPr txBox="1"/>
          <p:nvPr/>
        </p:nvSpPr>
        <p:spPr>
          <a:xfrm>
            <a:off x="1420814" y="422221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AST&lt;int2float, float&gt;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1033027-62DA-0448-B734-2CB91B9F7286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2472577" y="404707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716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50097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do any required type conversions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0714F-3FC6-5942-ADC7-92294C04385B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39430C-3784-484F-B9CA-DD35CC4B485D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52B0B9-5B7A-B54D-8560-B16260696799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680974-3D36-CC4D-9E6E-7F97C85DAAEA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F2F15BD-EBAD-5F4C-B864-A94F09CB54B9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B6CBF3-BFC3-2D4B-A78C-45962846A86C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AST&lt;+,float&gt;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FF2CC0-7B9A-FD46-939C-385028B55C26}"/>
              </a:ext>
            </a:extLst>
          </p:cNvPr>
          <p:cNvCxnSpPr>
            <a:cxnSpLocks/>
            <a:stCxn id="35" idx="2"/>
            <a:endCxn id="23" idx="0"/>
          </p:cNvCxnSpPr>
          <p:nvPr/>
        </p:nvCxnSpPr>
        <p:spPr>
          <a:xfrm flipH="1">
            <a:off x="2076032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C0294C-F8C5-D642-AB47-ADE6519D2589}"/>
              </a:ext>
            </a:extLst>
          </p:cNvPr>
          <p:cNvCxnSpPr>
            <a:cxnSpLocks/>
            <a:stCxn id="27" idx="2"/>
            <a:endCxn id="30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745B1F0-6B28-D74B-9578-449E8E9D2F7E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436502-9138-814B-8B4D-3362E8D834C7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7A31A4-B444-2148-82D9-79608485276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7185C6-C96D-404E-B9A6-8F78AC72F5A6}"/>
              </a:ext>
            </a:extLst>
          </p:cNvPr>
          <p:cNvSpPr txBox="1"/>
          <p:nvPr/>
        </p:nvSpPr>
        <p:spPr>
          <a:xfrm>
            <a:off x="865240" y="47827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6C92BC-4066-634D-B05A-FA7121E4377F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EB7DC4-97B9-F04E-8FB9-F784A04C511A}"/>
              </a:ext>
            </a:extLst>
          </p:cNvPr>
          <p:cNvSpPr txBox="1"/>
          <p:nvPr/>
        </p:nvSpPr>
        <p:spPr>
          <a:xfrm>
            <a:off x="1420814" y="422221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AST&lt;int2float, float&gt;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C88887B-519A-0E4E-9821-D5DAA4E88756}"/>
              </a:ext>
            </a:extLst>
          </p:cNvPr>
          <p:cNvCxnSpPr>
            <a:cxnSpLocks/>
            <a:stCxn id="27" idx="2"/>
            <a:endCxn id="35" idx="0"/>
          </p:cNvCxnSpPr>
          <p:nvPr/>
        </p:nvCxnSpPr>
        <p:spPr>
          <a:xfrm flipH="1">
            <a:off x="2472577" y="404707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341C3AD-76C8-8549-8855-5C4B506E81D3}"/>
              </a:ext>
            </a:extLst>
          </p:cNvPr>
          <p:cNvSpPr txBox="1"/>
          <p:nvPr/>
        </p:nvSpPr>
        <p:spPr>
          <a:xfrm>
            <a:off x="408142" y="386240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Done implicitly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60EFDC-9891-6941-879C-D92C333882C4}"/>
              </a:ext>
            </a:extLst>
          </p:cNvPr>
          <p:cNvSpPr txBox="1"/>
          <p:nvPr/>
        </p:nvSpPr>
        <p:spPr>
          <a:xfrm>
            <a:off x="4467324" y="328403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181DDE-5D30-C642-B974-41739C02F4F9}"/>
              </a:ext>
            </a:extLst>
          </p:cNvPr>
          <p:cNvSpPr txBox="1"/>
          <p:nvPr/>
        </p:nvSpPr>
        <p:spPr>
          <a:xfrm>
            <a:off x="8804366" y="5103223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92736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0F0D36-9256-B048-BDE0-420920731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2393950"/>
            <a:ext cx="92202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183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357DC134-5AAE-804C-AE50-6C25E356C59C}"/>
              </a:ext>
            </a:extLst>
          </p:cNvPr>
          <p:cNvGraphicFramePr>
            <a:graphicFrameLocks noGrp="1"/>
          </p:cNvGraphicFramePr>
          <p:nvPr/>
        </p:nvGraphicFramePr>
        <p:xfrm>
          <a:off x="5808313" y="763588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BF0648D-BAD5-6644-8DDA-16A6AE7AD9E4}"/>
              </a:ext>
            </a:extLst>
          </p:cNvPr>
          <p:cNvSpPr txBox="1"/>
          <p:nvPr/>
        </p:nvSpPr>
        <p:spPr>
          <a:xfrm>
            <a:off x="5733092" y="385008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CF8B5-90EE-F845-8A69-F053514F2EF6}"/>
              </a:ext>
            </a:extLst>
          </p:cNvPr>
          <p:cNvSpPr txBox="1"/>
          <p:nvPr/>
        </p:nvSpPr>
        <p:spPr>
          <a:xfrm>
            <a:off x="5700830" y="3059668"/>
            <a:ext cx="378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binary ops that don’t fit this?</a:t>
            </a:r>
          </a:p>
        </p:txBody>
      </p:sp>
    </p:spTree>
    <p:extLst>
      <p:ext uri="{BB962C8B-B14F-4D97-AF65-F5344CB8AC3E}">
        <p14:creationId xmlns:p14="http://schemas.microsoft.com/office/powerpoint/2010/main" val="33095066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357DC134-5AAE-804C-AE50-6C25E356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46438"/>
              </p:ext>
            </p:extLst>
          </p:nvPr>
        </p:nvGraphicFramePr>
        <p:xfrm>
          <a:off x="5808313" y="763588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BF0648D-BAD5-6644-8DDA-16A6AE7AD9E4}"/>
              </a:ext>
            </a:extLst>
          </p:cNvPr>
          <p:cNvSpPr txBox="1"/>
          <p:nvPr/>
        </p:nvSpPr>
        <p:spPr>
          <a:xfrm>
            <a:off x="5733092" y="385008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CF8B5-90EE-F845-8A69-F053514F2EF6}"/>
              </a:ext>
            </a:extLst>
          </p:cNvPr>
          <p:cNvSpPr txBox="1"/>
          <p:nvPr/>
        </p:nvSpPr>
        <p:spPr>
          <a:xfrm>
            <a:off x="5700830" y="3059668"/>
            <a:ext cx="378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binary ops that don’t fit this?</a:t>
            </a:r>
          </a:p>
        </p:txBody>
      </p:sp>
      <p:graphicFrame>
        <p:nvGraphicFramePr>
          <p:cNvPr id="41" name="Table 3">
            <a:extLst>
              <a:ext uri="{FF2B5EF4-FFF2-40B4-BE49-F238E27FC236}">
                <a16:creationId xmlns:a16="http://schemas.microsoft.com/office/drawing/2014/main" id="{9B3DCE47-B1B4-E141-8B11-FFD2B6533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76251"/>
              </p:ext>
            </p:extLst>
          </p:nvPr>
        </p:nvGraphicFramePr>
        <p:xfrm>
          <a:off x="5776051" y="3986768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5F6C3873-570F-B941-9B46-52B015C01DD4}"/>
              </a:ext>
            </a:extLst>
          </p:cNvPr>
          <p:cNvSpPr txBox="1"/>
          <p:nvPr/>
        </p:nvSpPr>
        <p:spPr>
          <a:xfrm>
            <a:off x="5700830" y="3608188"/>
            <a:ext cx="315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assignment</a:t>
            </a:r>
            <a:r>
              <a:rPr lang="en-US" dirty="0"/>
              <a:t> binary ops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BE7C1-133D-6B4C-9A97-B0BAC3A86DD2}"/>
              </a:ext>
            </a:extLst>
          </p:cNvPr>
          <p:cNvSpPr txBox="1"/>
          <p:nvPr/>
        </p:nvSpPr>
        <p:spPr>
          <a:xfrm>
            <a:off x="3944983" y="4249783"/>
            <a:ext cx="1622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 </a:t>
            </a:r>
          </a:p>
          <a:p>
            <a:r>
              <a:rPr lang="en-US" i="1" dirty="0"/>
              <a:t>is what is being</a:t>
            </a:r>
          </a:p>
          <a:p>
            <a:r>
              <a:rPr lang="en-US" i="1" dirty="0"/>
              <a:t>assigned too</a:t>
            </a:r>
          </a:p>
        </p:txBody>
      </p:sp>
    </p:spTree>
    <p:extLst>
      <p:ext uri="{BB962C8B-B14F-4D97-AF65-F5344CB8AC3E}">
        <p14:creationId xmlns:p14="http://schemas.microsoft.com/office/powerpoint/2010/main" val="36500521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357DC134-5AAE-804C-AE50-6C25E356C59C}"/>
              </a:ext>
            </a:extLst>
          </p:cNvPr>
          <p:cNvGraphicFramePr>
            <a:graphicFrameLocks noGrp="1"/>
          </p:cNvGraphicFramePr>
          <p:nvPr/>
        </p:nvGraphicFramePr>
        <p:xfrm>
          <a:off x="5808313" y="763588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BF0648D-BAD5-6644-8DDA-16A6AE7AD9E4}"/>
              </a:ext>
            </a:extLst>
          </p:cNvPr>
          <p:cNvSpPr txBox="1"/>
          <p:nvPr/>
        </p:nvSpPr>
        <p:spPr>
          <a:xfrm>
            <a:off x="5733092" y="385008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FCF8B5-90EE-F845-8A69-F053514F2EF6}"/>
              </a:ext>
            </a:extLst>
          </p:cNvPr>
          <p:cNvSpPr txBox="1"/>
          <p:nvPr/>
        </p:nvSpPr>
        <p:spPr>
          <a:xfrm>
            <a:off x="5700830" y="3059668"/>
            <a:ext cx="378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binary ops that don’t fit this?</a:t>
            </a:r>
          </a:p>
        </p:txBody>
      </p:sp>
      <p:graphicFrame>
        <p:nvGraphicFramePr>
          <p:cNvPr id="41" name="Table 3">
            <a:extLst>
              <a:ext uri="{FF2B5EF4-FFF2-40B4-BE49-F238E27FC236}">
                <a16:creationId xmlns:a16="http://schemas.microsoft.com/office/drawing/2014/main" id="{9B3DCE47-B1B4-E141-8B11-FFD2B6533ADE}"/>
              </a:ext>
            </a:extLst>
          </p:cNvPr>
          <p:cNvGraphicFramePr>
            <a:graphicFrameLocks noGrp="1"/>
          </p:cNvGraphicFramePr>
          <p:nvPr/>
        </p:nvGraphicFramePr>
        <p:xfrm>
          <a:off x="5776051" y="3986768"/>
          <a:ext cx="3679195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5F6C3873-570F-B941-9B46-52B015C01DD4}"/>
              </a:ext>
            </a:extLst>
          </p:cNvPr>
          <p:cNvSpPr txBox="1"/>
          <p:nvPr/>
        </p:nvSpPr>
        <p:spPr>
          <a:xfrm>
            <a:off x="5700830" y="3608188"/>
            <a:ext cx="315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assignment</a:t>
            </a:r>
            <a:r>
              <a:rPr lang="en-US" dirty="0"/>
              <a:t> binary ops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0BE7C1-133D-6B4C-9A97-B0BAC3A86DD2}"/>
              </a:ext>
            </a:extLst>
          </p:cNvPr>
          <p:cNvSpPr txBox="1"/>
          <p:nvPr/>
        </p:nvSpPr>
        <p:spPr>
          <a:xfrm>
            <a:off x="3944983" y="4249783"/>
            <a:ext cx="1622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 </a:t>
            </a:r>
          </a:p>
          <a:p>
            <a:r>
              <a:rPr lang="en-US" i="1" dirty="0"/>
              <a:t>is what is being</a:t>
            </a:r>
          </a:p>
          <a:p>
            <a:r>
              <a:rPr lang="en-US" i="1" dirty="0"/>
              <a:t>assigned too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3638A-DD19-1147-A3FF-4F4FF33DD91F}"/>
              </a:ext>
            </a:extLst>
          </p:cNvPr>
          <p:cNvSpPr txBox="1"/>
          <p:nvPr/>
        </p:nvSpPr>
        <p:spPr>
          <a:xfrm>
            <a:off x="410426" y="2684858"/>
            <a:ext cx="4104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up to the language designer to</a:t>
            </a:r>
            <a:br>
              <a:rPr lang="en-US" dirty="0"/>
            </a:br>
            <a:r>
              <a:rPr lang="en-US" dirty="0"/>
              <a:t>create these tables! Most follow</a:t>
            </a:r>
          </a:p>
          <a:p>
            <a:r>
              <a:rPr lang="en-US" dirty="0"/>
              <a:t>a natural progression: </a:t>
            </a:r>
            <a:r>
              <a:rPr lang="en-US" b="1" dirty="0"/>
              <a:t>bool to int to float</a:t>
            </a:r>
            <a:br>
              <a:rPr lang="en-US" b="1" dirty="0"/>
            </a:br>
            <a:r>
              <a:rPr lang="en-US" dirty="0"/>
              <a:t>and size promotion: </a:t>
            </a:r>
            <a:r>
              <a:rPr lang="en-US" b="1" dirty="0"/>
              <a:t>short to int to long</a:t>
            </a:r>
          </a:p>
        </p:txBody>
      </p:sp>
    </p:spTree>
    <p:extLst>
      <p:ext uri="{BB962C8B-B14F-4D97-AF65-F5344CB8AC3E}">
        <p14:creationId xmlns:p14="http://schemas.microsoft.com/office/powerpoint/2010/main" val="173342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50097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 = lookup type from table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do any required type conversions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0714F-3FC6-5942-ADC7-92294C04385B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39430C-3784-484F-B9CA-DD35CC4B485D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52B0B9-5B7A-B54D-8560-B16260696799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680974-3D36-CC4D-9E6E-7F97C85DAAEA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F2F15BD-EBAD-5F4C-B864-A94F09CB54B9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B6CBF3-BFC3-2D4B-A78C-45962846A86C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AST&lt;+,float&gt;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FF2CC0-7B9A-FD46-939C-385028B55C26}"/>
              </a:ext>
            </a:extLst>
          </p:cNvPr>
          <p:cNvCxnSpPr>
            <a:cxnSpLocks/>
            <a:stCxn id="35" idx="2"/>
            <a:endCxn id="23" idx="0"/>
          </p:cNvCxnSpPr>
          <p:nvPr/>
        </p:nvCxnSpPr>
        <p:spPr>
          <a:xfrm flipH="1">
            <a:off x="2076032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C0294C-F8C5-D642-AB47-ADE6519D2589}"/>
              </a:ext>
            </a:extLst>
          </p:cNvPr>
          <p:cNvCxnSpPr>
            <a:cxnSpLocks/>
            <a:stCxn id="27" idx="2"/>
            <a:endCxn id="30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745B1F0-6B28-D74B-9578-449E8E9D2F7E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436502-9138-814B-8B4D-3362E8D834C7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7A31A4-B444-2148-82D9-79608485276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7185C6-C96D-404E-B9A6-8F78AC72F5A6}"/>
              </a:ext>
            </a:extLst>
          </p:cNvPr>
          <p:cNvSpPr txBox="1"/>
          <p:nvPr/>
        </p:nvSpPr>
        <p:spPr>
          <a:xfrm>
            <a:off x="865240" y="47827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6C92BC-4066-634D-B05A-FA7121E4377F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EB7DC4-97B9-F04E-8FB9-F784A04C511A}"/>
              </a:ext>
            </a:extLst>
          </p:cNvPr>
          <p:cNvSpPr txBox="1"/>
          <p:nvPr/>
        </p:nvSpPr>
        <p:spPr>
          <a:xfrm>
            <a:off x="1420814" y="422221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AST&lt;int2float, float&gt;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C88887B-519A-0E4E-9821-D5DAA4E88756}"/>
              </a:ext>
            </a:extLst>
          </p:cNvPr>
          <p:cNvCxnSpPr>
            <a:cxnSpLocks/>
            <a:stCxn id="27" idx="2"/>
            <a:endCxn id="35" idx="0"/>
          </p:cNvCxnSpPr>
          <p:nvPr/>
        </p:nvCxnSpPr>
        <p:spPr>
          <a:xfrm flipH="1">
            <a:off x="2472577" y="404707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341C3AD-76C8-8549-8855-5C4B506E81D3}"/>
              </a:ext>
            </a:extLst>
          </p:cNvPr>
          <p:cNvSpPr txBox="1"/>
          <p:nvPr/>
        </p:nvSpPr>
        <p:spPr>
          <a:xfrm>
            <a:off x="408142" y="386240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Done implicitly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60EFDC-9891-6941-879C-D92C333882C4}"/>
              </a:ext>
            </a:extLst>
          </p:cNvPr>
          <p:cNvSpPr txBox="1"/>
          <p:nvPr/>
        </p:nvSpPr>
        <p:spPr>
          <a:xfrm>
            <a:off x="4467324" y="328403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181DDE-5D30-C642-B974-41739C02F4F9}"/>
              </a:ext>
            </a:extLst>
          </p:cNvPr>
          <p:cNvSpPr txBox="1"/>
          <p:nvPr/>
        </p:nvSpPr>
        <p:spPr>
          <a:xfrm>
            <a:off x="8033572" y="4865977"/>
            <a:ext cx="3065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Make sure to check for special</a:t>
            </a:r>
          </a:p>
          <a:p>
            <a:r>
              <a:rPr lang="en-US" b="1" i="1" dirty="0"/>
              <a:t>cases, like assignment!</a:t>
            </a:r>
          </a:p>
        </p:txBody>
      </p:sp>
    </p:spTree>
    <p:extLst>
      <p:ext uri="{BB962C8B-B14F-4D97-AF65-F5344CB8AC3E}">
        <p14:creationId xmlns:p14="http://schemas.microsoft.com/office/powerpoint/2010/main" val="34989371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errors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357DC134-5AAE-804C-AE50-6C25E356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656871"/>
              </p:ext>
            </p:extLst>
          </p:nvPr>
        </p:nvGraphicFramePr>
        <p:xfrm>
          <a:off x="5808313" y="763588"/>
          <a:ext cx="3679195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2687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169094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1357414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0709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BF0648D-BAD5-6644-8DDA-16A6AE7AD9E4}"/>
              </a:ext>
            </a:extLst>
          </p:cNvPr>
          <p:cNvSpPr txBox="1"/>
          <p:nvPr/>
        </p:nvSpPr>
        <p:spPr>
          <a:xfrm>
            <a:off x="5733092" y="385008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008FAB-B8BC-5247-A5A2-FEA678459401}"/>
              </a:ext>
            </a:extLst>
          </p:cNvPr>
          <p:cNvSpPr txBox="1"/>
          <p:nvPr/>
        </p:nvSpPr>
        <p:spPr>
          <a:xfrm>
            <a:off x="10162903" y="2743200"/>
            <a:ext cx="19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these?</a:t>
            </a:r>
          </a:p>
        </p:txBody>
      </p:sp>
    </p:spTree>
    <p:extLst>
      <p:ext uri="{BB962C8B-B14F-4D97-AF65-F5344CB8AC3E}">
        <p14:creationId xmlns:p14="http://schemas.microsoft.com/office/powerpoint/2010/main" val="25017044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errors</a:t>
            </a:r>
          </a:p>
        </p:txBody>
      </p:sp>
      <p:graphicFrame>
        <p:nvGraphicFramePr>
          <p:cNvPr id="39" name="Table 3">
            <a:extLst>
              <a:ext uri="{FF2B5EF4-FFF2-40B4-BE49-F238E27FC236}">
                <a16:creationId xmlns:a16="http://schemas.microsoft.com/office/drawing/2014/main" id="{357DC134-5AAE-804C-AE50-6C25E356C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25841"/>
              </p:ext>
            </p:extLst>
          </p:nvPr>
        </p:nvGraphicFramePr>
        <p:xfrm>
          <a:off x="5808312" y="763588"/>
          <a:ext cx="5199321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6275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90205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2532841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ERROR (in python)</a:t>
                      </a:r>
                    </a:p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string (in 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0709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6BF0648D-BAD5-6644-8DDA-16A6AE7AD9E4}"/>
              </a:ext>
            </a:extLst>
          </p:cNvPr>
          <p:cNvSpPr txBox="1"/>
          <p:nvPr/>
        </p:nvSpPr>
        <p:spPr>
          <a:xfrm>
            <a:off x="5733092" y="385008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dirty="0">
                <a:highlight>
                  <a:srgbClr val="FF0000"/>
                </a:highlight>
              </a:rPr>
              <a:t>most</a:t>
            </a:r>
            <a:r>
              <a:rPr lang="en-US" dirty="0"/>
              <a:t> binary ops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D99A1-10F6-EB44-91EF-EC6535E4E4B4}"/>
              </a:ext>
            </a:extLst>
          </p:cNvPr>
          <p:cNvSpPr txBox="1"/>
          <p:nvPr/>
        </p:nvSpPr>
        <p:spPr>
          <a:xfrm>
            <a:off x="4294838" y="2786743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 * in C</a:t>
            </a:r>
          </a:p>
        </p:txBody>
      </p:sp>
    </p:spTree>
    <p:extLst>
      <p:ext uri="{BB962C8B-B14F-4D97-AF65-F5344CB8AC3E}">
        <p14:creationId xmlns:p14="http://schemas.microsoft.com/office/powerpoint/2010/main" val="13834078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errors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3AFA23-4BF2-4D4F-9784-1F447E404339}"/>
              </a:ext>
            </a:extLst>
          </p:cNvPr>
          <p:cNvSpPr txBox="1"/>
          <p:nvPr/>
        </p:nvSpPr>
        <p:spPr>
          <a:xfrm>
            <a:off x="740646" y="2215476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2EF786-C59B-F249-BB09-5C335A5F909F}"/>
              </a:ext>
            </a:extLst>
          </p:cNvPr>
          <p:cNvSpPr/>
          <p:nvPr/>
        </p:nvSpPr>
        <p:spPr>
          <a:xfrm>
            <a:off x="6313646" y="843240"/>
            <a:ext cx="3252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type_inference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(n):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E6901-1917-6042-89A0-38CB7D1D5820}"/>
              </a:ext>
            </a:extLst>
          </p:cNvPr>
          <p:cNvSpPr txBox="1"/>
          <p:nvPr/>
        </p:nvSpPr>
        <p:spPr>
          <a:xfrm>
            <a:off x="7019040" y="1352924"/>
            <a:ext cx="50097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case split on type of 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leaf node:</a:t>
            </a:r>
          </a:p>
          <a:p>
            <a:r>
              <a:rPr lang="en-US" dirty="0">
                <a:latin typeface="Courier" pitchFamily="2" charset="0"/>
              </a:rPr>
              <a:t>  return </a:t>
            </a:r>
            <a:r>
              <a:rPr lang="en-US" dirty="0" err="1">
                <a:latin typeface="Courier" pitchFamily="2" charset="0"/>
              </a:rPr>
              <a:t>n.get_type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if n is a bin op node:</a:t>
            </a:r>
          </a:p>
          <a:p>
            <a:r>
              <a:rPr lang="en-US" dirty="0">
                <a:latin typeface="Courier" pitchFamily="2" charset="0"/>
              </a:rPr>
              <a:t>   do type inference on children</a:t>
            </a:r>
          </a:p>
          <a:p>
            <a:r>
              <a:rPr lang="en-US" dirty="0">
                <a:latin typeface="Courier" pitchFamily="2" charset="0"/>
              </a:rPr>
              <a:t>   t = lookup type from table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if t is None: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    raise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typeExcpetion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set n type to t</a:t>
            </a:r>
          </a:p>
          <a:p>
            <a:r>
              <a:rPr lang="en-US" dirty="0">
                <a:latin typeface="Courier" pitchFamily="2" charset="0"/>
              </a:rPr>
              <a:t>   do any required type conversions</a:t>
            </a:r>
          </a:p>
          <a:p>
            <a:r>
              <a:rPr lang="en-US" dirty="0">
                <a:latin typeface="Courier" pitchFamily="2" charset="0"/>
              </a:rPr>
              <a:t>   return 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0714F-3FC6-5942-ADC7-92294C04385B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AST&lt;x, int&gt;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39430C-3784-484F-B9CA-DD35CC4B485D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AST&lt;+,int&gt;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252B0B9-5B7A-B54D-8560-B16260696799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0680974-3D36-CC4D-9E6E-7F97C85DAAEA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F2F15BD-EBAD-5F4C-B864-A94F09CB54B9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AST&lt;y, int&gt;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B6CBF3-BFC3-2D4B-A78C-45962846A86C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AST&lt;+,float&gt;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FF2CC0-7B9A-FD46-939C-385028B55C26}"/>
              </a:ext>
            </a:extLst>
          </p:cNvPr>
          <p:cNvCxnSpPr>
            <a:cxnSpLocks/>
            <a:stCxn id="35" idx="2"/>
            <a:endCxn id="23" idx="0"/>
          </p:cNvCxnSpPr>
          <p:nvPr/>
        </p:nvCxnSpPr>
        <p:spPr>
          <a:xfrm flipH="1">
            <a:off x="2076032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C0294C-F8C5-D642-AB47-ADE6519D2589}"/>
              </a:ext>
            </a:extLst>
          </p:cNvPr>
          <p:cNvCxnSpPr>
            <a:cxnSpLocks/>
            <a:stCxn id="27" idx="2"/>
            <a:endCxn id="30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745B1F0-6B28-D74B-9578-449E8E9D2F7E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AST&lt;5.5, float&gt;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436502-9138-814B-8B4D-3362E8D834C7}"/>
              </a:ext>
            </a:extLst>
          </p:cNvPr>
          <p:cNvSpPr txBox="1"/>
          <p:nvPr/>
        </p:nvSpPr>
        <p:spPr>
          <a:xfrm>
            <a:off x="54240" y="547849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7A31A4-B444-2148-82D9-79608485276F}"/>
              </a:ext>
            </a:extLst>
          </p:cNvPr>
          <p:cNvSpPr txBox="1"/>
          <p:nvPr/>
        </p:nvSpPr>
        <p:spPr>
          <a:xfrm>
            <a:off x="3411415" y="5497547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7185C6-C96D-404E-B9A6-8F78AC72F5A6}"/>
              </a:ext>
            </a:extLst>
          </p:cNvPr>
          <p:cNvSpPr txBox="1"/>
          <p:nvPr/>
        </p:nvSpPr>
        <p:spPr>
          <a:xfrm>
            <a:off x="865240" y="47827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B6C92BC-4066-634D-B05A-FA7121E4377F}"/>
              </a:ext>
            </a:extLst>
          </p:cNvPr>
          <p:cNvSpPr txBox="1"/>
          <p:nvPr/>
        </p:nvSpPr>
        <p:spPr>
          <a:xfrm>
            <a:off x="5660571" y="459812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EB7DC4-97B9-F04E-8FB9-F784A04C511A}"/>
              </a:ext>
            </a:extLst>
          </p:cNvPr>
          <p:cNvSpPr txBox="1"/>
          <p:nvPr/>
        </p:nvSpPr>
        <p:spPr>
          <a:xfrm>
            <a:off x="1420814" y="422221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AST&lt;int2float, float&gt;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C88887B-519A-0E4E-9821-D5DAA4E88756}"/>
              </a:ext>
            </a:extLst>
          </p:cNvPr>
          <p:cNvCxnSpPr>
            <a:cxnSpLocks/>
            <a:stCxn id="27" idx="2"/>
            <a:endCxn id="35" idx="0"/>
          </p:cNvCxnSpPr>
          <p:nvPr/>
        </p:nvCxnSpPr>
        <p:spPr>
          <a:xfrm flipH="1">
            <a:off x="2472577" y="404707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341C3AD-76C8-8549-8855-5C4B506E81D3}"/>
              </a:ext>
            </a:extLst>
          </p:cNvPr>
          <p:cNvSpPr txBox="1"/>
          <p:nvPr/>
        </p:nvSpPr>
        <p:spPr>
          <a:xfrm>
            <a:off x="408142" y="386240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Done implicitly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60EFDC-9891-6941-879C-D92C333882C4}"/>
              </a:ext>
            </a:extLst>
          </p:cNvPr>
          <p:cNvSpPr txBox="1"/>
          <p:nvPr/>
        </p:nvSpPr>
        <p:spPr>
          <a:xfrm>
            <a:off x="4467324" y="328403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1181DDE-5D30-C642-B974-41739C02F4F9}"/>
              </a:ext>
            </a:extLst>
          </p:cNvPr>
          <p:cNvSpPr txBox="1"/>
          <p:nvPr/>
        </p:nvSpPr>
        <p:spPr>
          <a:xfrm>
            <a:off x="8033572" y="5552912"/>
            <a:ext cx="3753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Table should return a flag (e.g. None)</a:t>
            </a:r>
          </a:p>
          <a:p>
            <a:r>
              <a:rPr lang="en-US" b="1" i="1" dirty="0"/>
              <a:t>if it cannot do the conversion. We</a:t>
            </a:r>
          </a:p>
          <a:p>
            <a:r>
              <a:rPr lang="en-US" b="1" i="1" dirty="0"/>
              <a:t>can then raise an exception</a:t>
            </a:r>
          </a:p>
        </p:txBody>
      </p:sp>
    </p:spTree>
    <p:extLst>
      <p:ext uri="{BB962C8B-B14F-4D97-AF65-F5344CB8AC3E}">
        <p14:creationId xmlns:p14="http://schemas.microsoft.com/office/powerpoint/2010/main" val="55047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40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?&gt;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231523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H="1" flipV="1">
            <a:off x="6528940" y="4132705"/>
            <a:ext cx="49794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5919418" y="466958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int&gt;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20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40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?&gt;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231523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H="1" flipV="1">
            <a:off x="6528940" y="4132705"/>
            <a:ext cx="49794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5919418" y="466958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int&gt;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latin typeface="Courier" pitchFamily="2" charset="0"/>
              </a:rPr>
              <a:t>float sqrt(float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</p:spTree>
    <p:extLst>
      <p:ext uri="{BB962C8B-B14F-4D97-AF65-F5344CB8AC3E}">
        <p14:creationId xmlns:p14="http://schemas.microsoft.com/office/powerpoint/2010/main" val="28828358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highlight>
                  <a:srgbClr val="00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393169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V="1">
            <a:off x="6578734" y="4132705"/>
            <a:ext cx="111852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5919418" y="466958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int&gt;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sqrt(float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81060-0CDB-CB4D-A78C-70F62CF7F2E7}"/>
              </a:ext>
            </a:extLst>
          </p:cNvPr>
          <p:cNvSpPr txBox="1"/>
          <p:nvPr/>
        </p:nvSpPr>
        <p:spPr>
          <a:xfrm>
            <a:off x="6961299" y="2600446"/>
            <a:ext cx="2512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type of the AST node</a:t>
            </a:r>
          </a:p>
          <a:p>
            <a:r>
              <a:rPr lang="en-US" i="1" dirty="0"/>
              <a:t>becomes the return type</a:t>
            </a:r>
          </a:p>
          <a:p>
            <a:r>
              <a:rPr lang="en-US" i="1" dirty="0"/>
              <a:t>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109364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5B7E-5C0C-F042-B698-D48C84E9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EF3-37B6-7346-A79F-EFB89F8D8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of a function call </a:t>
            </a:r>
            <a:r>
              <a:rPr lang="en-US" b="1" i="1" dirty="0"/>
              <a:t>in an expression </a:t>
            </a:r>
            <a:r>
              <a:rPr lang="en-US" dirty="0"/>
              <a:t>is the return type</a:t>
            </a:r>
          </a:p>
          <a:p>
            <a:endParaRPr lang="en-US" dirty="0"/>
          </a:p>
          <a:p>
            <a:r>
              <a:rPr lang="en-US" dirty="0"/>
              <a:t>Type of a function</a:t>
            </a:r>
          </a:p>
          <a:p>
            <a:pPr lvl="1"/>
            <a:r>
              <a:rPr lang="en-US" dirty="0"/>
              <a:t>in python it is just called a function</a:t>
            </a:r>
          </a:p>
          <a:p>
            <a:pPr lvl="1"/>
            <a:r>
              <a:rPr lang="en-US" dirty="0"/>
              <a:t>in many other languages it is the full type signature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b="1" dirty="0">
                <a:latin typeface="Courier" pitchFamily="2" charset="0"/>
              </a:rPr>
              <a:t>float</a:t>
            </a:r>
            <a:r>
              <a:rPr lang="en-US" dirty="0">
                <a:latin typeface="Courier" pitchFamily="2" charset="0"/>
              </a:rPr>
              <a:t> foo(</a:t>
            </a:r>
            <a:r>
              <a:rPr lang="en-US" b="1" dirty="0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x) </a:t>
            </a:r>
          </a:p>
          <a:p>
            <a:pPr lvl="2"/>
            <a:r>
              <a:rPr lang="en-US" dirty="0"/>
              <a:t>is type: </a:t>
            </a:r>
            <a:r>
              <a:rPr lang="en-US" i="1" dirty="0"/>
              <a:t>int → float</a:t>
            </a:r>
          </a:p>
        </p:txBody>
      </p:sp>
    </p:spTree>
    <p:extLst>
      <p:ext uri="{BB962C8B-B14F-4D97-AF65-F5344CB8AC3E}">
        <p14:creationId xmlns:p14="http://schemas.microsoft.com/office/powerpoint/2010/main" val="22001212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highlight>
                  <a:srgbClr val="00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393169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V="1">
            <a:off x="6578734" y="4132705"/>
            <a:ext cx="111852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5919418" y="466958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00FFFF"/>
                </a:highlight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sqrt(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81060-0CDB-CB4D-A78C-70F62CF7F2E7}"/>
              </a:ext>
            </a:extLst>
          </p:cNvPr>
          <p:cNvSpPr txBox="1"/>
          <p:nvPr/>
        </p:nvSpPr>
        <p:spPr>
          <a:xfrm>
            <a:off x="8154833" y="3181252"/>
            <a:ext cx="3038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type inference must make sure</a:t>
            </a:r>
          </a:p>
          <a:p>
            <a:r>
              <a:rPr lang="en-US" i="1" dirty="0"/>
              <a:t>arguments match types</a:t>
            </a:r>
          </a:p>
        </p:txBody>
      </p:sp>
    </p:spTree>
    <p:extLst>
      <p:ext uri="{BB962C8B-B14F-4D97-AF65-F5344CB8AC3E}">
        <p14:creationId xmlns:p14="http://schemas.microsoft.com/office/powerpoint/2010/main" val="37188922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highlight>
                  <a:srgbClr val="00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393169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16" idx="2"/>
          </p:cNvCxnSpPr>
          <p:nvPr/>
        </p:nvCxnSpPr>
        <p:spPr>
          <a:xfrm flipH="1" flipV="1">
            <a:off x="6830143" y="4846583"/>
            <a:ext cx="1" cy="375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6170828" y="5221719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00FFFF"/>
                </a:highlight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sqrt(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81060-0CDB-CB4D-A78C-70F62CF7F2E7}"/>
              </a:ext>
            </a:extLst>
          </p:cNvPr>
          <p:cNvSpPr txBox="1"/>
          <p:nvPr/>
        </p:nvSpPr>
        <p:spPr>
          <a:xfrm>
            <a:off x="8043197" y="4336275"/>
            <a:ext cx="30387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type inference must make sure</a:t>
            </a:r>
          </a:p>
          <a:p>
            <a:r>
              <a:rPr lang="en-US" i="1" dirty="0"/>
              <a:t>arguments match types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05CEFB-F2D8-224F-9AC5-408650F59579}"/>
              </a:ext>
            </a:extLst>
          </p:cNvPr>
          <p:cNvSpPr txBox="1"/>
          <p:nvPr/>
        </p:nvSpPr>
        <p:spPr>
          <a:xfrm>
            <a:off x="5725481" y="4477251"/>
            <a:ext cx="220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&lt;int2float, float&gt;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56865A-4D35-E541-8B3E-4AAD500C409B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H="1" flipV="1">
            <a:off x="6690586" y="4132705"/>
            <a:ext cx="139557" cy="344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7485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624251" y="3135086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504418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highlight>
                  <a:srgbClr val="00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5297417" y="3504418"/>
            <a:ext cx="1393169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16" idx="2"/>
          </p:cNvCxnSpPr>
          <p:nvPr/>
        </p:nvCxnSpPr>
        <p:spPr>
          <a:xfrm flipH="1" flipV="1">
            <a:off x="6830143" y="4846583"/>
            <a:ext cx="1" cy="375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6170828" y="5221719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00FFFF"/>
                </a:highlight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sqrt(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81060-0CDB-CB4D-A78C-70F62CF7F2E7}"/>
              </a:ext>
            </a:extLst>
          </p:cNvPr>
          <p:cNvSpPr txBox="1"/>
          <p:nvPr/>
        </p:nvSpPr>
        <p:spPr>
          <a:xfrm>
            <a:off x="6760364" y="2817354"/>
            <a:ext cx="36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would type inference finish this?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05CEFB-F2D8-224F-9AC5-408650F59579}"/>
              </a:ext>
            </a:extLst>
          </p:cNvPr>
          <p:cNvSpPr txBox="1"/>
          <p:nvPr/>
        </p:nvSpPr>
        <p:spPr>
          <a:xfrm>
            <a:off x="5725481" y="4477251"/>
            <a:ext cx="220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&lt;int2float, float&gt;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56865A-4D35-E541-8B3E-4AAD500C409B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H="1" flipV="1">
            <a:off x="6690586" y="4132705"/>
            <a:ext cx="139557" cy="344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560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functions handled?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740646" y="2215476"/>
            <a:ext cx="201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4353538" y="2725295"/>
            <a:ext cx="13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int&gt;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4290476" y="3094627"/>
            <a:ext cx="736228" cy="668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3625325" y="3763373"/>
            <a:ext cx="13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int&gt;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5828427" y="3763373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call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highlight>
                  <a:srgbClr val="00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18" idx="2"/>
            <a:endCxn id="42" idx="0"/>
          </p:cNvCxnSpPr>
          <p:nvPr/>
        </p:nvCxnSpPr>
        <p:spPr>
          <a:xfrm>
            <a:off x="6457977" y="3419949"/>
            <a:ext cx="232609" cy="343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16" idx="2"/>
          </p:cNvCxnSpPr>
          <p:nvPr/>
        </p:nvCxnSpPr>
        <p:spPr>
          <a:xfrm flipH="1" flipV="1">
            <a:off x="6830143" y="4846583"/>
            <a:ext cx="1" cy="375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6170828" y="5221719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00FFFF"/>
                </a:highlight>
                <a:sym typeface="Wingdings" pitchFamily="2" charset="2"/>
              </a:rPr>
              <a:t>int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5AF68-0CBA-1049-B6BF-3C07C046882E}"/>
              </a:ext>
            </a:extLst>
          </p:cNvPr>
          <p:cNvSpPr txBox="1"/>
          <p:nvPr/>
        </p:nvSpPr>
        <p:spPr>
          <a:xfrm>
            <a:off x="435477" y="4781006"/>
            <a:ext cx="324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requires a function specification,</a:t>
            </a:r>
            <a:br>
              <a:rPr lang="en-US" dirty="0"/>
            </a:br>
            <a:r>
              <a:rPr lang="en-US" dirty="0"/>
              <a:t>using in the .h file: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sqrt(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</a:rPr>
              <a:t>float</a:t>
            </a:r>
            <a:r>
              <a:rPr lang="en-US" b="1" dirty="0">
                <a:latin typeface="Courier" pitchFamily="2" charset="0"/>
              </a:rPr>
              <a:t> 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0582FB-E1D4-CA4A-8C70-EFCA3B4C1736}"/>
              </a:ext>
            </a:extLst>
          </p:cNvPr>
          <p:cNvSpPr txBox="1"/>
          <p:nvPr/>
        </p:nvSpPr>
        <p:spPr>
          <a:xfrm>
            <a:off x="435477" y="6201839"/>
            <a:ext cx="10580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in the symbol table before type checking - think about C. you have to declare a function before you use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F81060-0CDB-CB4D-A78C-70F62CF7F2E7}"/>
              </a:ext>
            </a:extLst>
          </p:cNvPr>
          <p:cNvSpPr txBox="1"/>
          <p:nvPr/>
        </p:nvSpPr>
        <p:spPr>
          <a:xfrm>
            <a:off x="7345702" y="1993315"/>
            <a:ext cx="3911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would type inference finish this?</a:t>
            </a:r>
            <a:br>
              <a:rPr lang="en-US" i="1" dirty="0"/>
            </a:br>
            <a:r>
              <a:rPr lang="en-US" b="1" i="1" dirty="0"/>
              <a:t>remember that assignment converts to</a:t>
            </a:r>
            <a:br>
              <a:rPr lang="en-US" b="1" i="1" dirty="0"/>
            </a:br>
            <a:r>
              <a:rPr lang="en-US" b="1" i="1" dirty="0"/>
              <a:t>the </a:t>
            </a:r>
            <a:r>
              <a:rPr lang="en-US" b="1" i="1" dirty="0" err="1"/>
              <a:t>lhs</a:t>
            </a:r>
            <a:r>
              <a:rPr lang="en-US" b="1" i="1" dirty="0"/>
              <a:t> type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05CEFB-F2D8-224F-9AC5-408650F59579}"/>
              </a:ext>
            </a:extLst>
          </p:cNvPr>
          <p:cNvSpPr txBox="1"/>
          <p:nvPr/>
        </p:nvSpPr>
        <p:spPr>
          <a:xfrm>
            <a:off x="5725481" y="4477251"/>
            <a:ext cx="220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&lt;int2float, float&gt; 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B56865A-4D35-E541-8B3E-4AAD500C409B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H="1" flipV="1">
            <a:off x="6690586" y="4132705"/>
            <a:ext cx="139557" cy="3445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C848904-906E-D745-B8D0-D53561076F04}"/>
              </a:ext>
            </a:extLst>
          </p:cNvPr>
          <p:cNvSpPr txBox="1"/>
          <p:nvPr/>
        </p:nvSpPr>
        <p:spPr>
          <a:xfrm>
            <a:off x="5443885" y="3050617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&lt;float2int, int&gt; 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8379AE0-E2D0-B84D-96D9-9D152F965068}"/>
              </a:ext>
            </a:extLst>
          </p:cNvPr>
          <p:cNvCxnSpPr>
            <a:cxnSpLocks/>
            <a:stCxn id="3" idx="3"/>
            <a:endCxn id="18" idx="0"/>
          </p:cNvCxnSpPr>
          <p:nvPr/>
        </p:nvCxnSpPr>
        <p:spPr>
          <a:xfrm>
            <a:off x="5699869" y="2909961"/>
            <a:ext cx="758108" cy="140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974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floats to </a:t>
            </a:r>
            <a:r>
              <a:rPr lang="en-US" dirty="0" err="1"/>
              <a:t>ints</a:t>
            </a:r>
            <a:r>
              <a:rPr lang="en-US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557766" y="2387714"/>
            <a:ext cx="3461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(int input);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float x;</a:t>
            </a:r>
          </a:p>
          <a:p>
            <a:r>
              <a:rPr lang="en-US" dirty="0">
                <a:latin typeface="Courier" pitchFamily="2" charset="0"/>
              </a:rPr>
              <a:t>float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6877072" y="3161211"/>
            <a:ext cx="152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float&gt;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6633866" y="3530543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5878146" y="3789498"/>
            <a:ext cx="151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8081248" y="3789498"/>
            <a:ext cx="154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&lt;call, int&gt;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7640807" y="3530543"/>
            <a:ext cx="121203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H="1" flipV="1">
            <a:off x="8852838" y="4158830"/>
            <a:ext cx="69286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8172239" y="4695705"/>
            <a:ext cx="149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25EF9-9BF7-A640-9FE6-064FC8A7A430}"/>
              </a:ext>
            </a:extLst>
          </p:cNvPr>
          <p:cNvSpPr txBox="1"/>
          <p:nvPr/>
        </p:nvSpPr>
        <p:spPr>
          <a:xfrm>
            <a:off x="557766" y="4242601"/>
            <a:ext cx="195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this compile?</a:t>
            </a:r>
          </a:p>
        </p:txBody>
      </p:sp>
    </p:spTree>
    <p:extLst>
      <p:ext uri="{BB962C8B-B14F-4D97-AF65-F5344CB8AC3E}">
        <p14:creationId xmlns:p14="http://schemas.microsoft.com/office/powerpoint/2010/main" val="152439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floats to </a:t>
            </a:r>
            <a:r>
              <a:rPr lang="en-US" dirty="0" err="1"/>
              <a:t>ints</a:t>
            </a:r>
            <a:r>
              <a:rPr lang="en-US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557766" y="2387714"/>
            <a:ext cx="3461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(int input);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float x;</a:t>
            </a:r>
          </a:p>
          <a:p>
            <a:r>
              <a:rPr lang="en-US" dirty="0">
                <a:latin typeface="Courier" pitchFamily="2" charset="0"/>
              </a:rPr>
              <a:t>float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6877072" y="3161211"/>
            <a:ext cx="152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float&gt;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6633866" y="3530543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5878146" y="3789498"/>
            <a:ext cx="151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8081248" y="3789498"/>
            <a:ext cx="154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&lt;call, int&gt;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42" idx="0"/>
          </p:cNvCxnSpPr>
          <p:nvPr/>
        </p:nvCxnSpPr>
        <p:spPr>
          <a:xfrm>
            <a:off x="7640807" y="3530543"/>
            <a:ext cx="121203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42" idx="2"/>
          </p:cNvCxnSpPr>
          <p:nvPr/>
        </p:nvCxnSpPr>
        <p:spPr>
          <a:xfrm flipH="1" flipV="1">
            <a:off x="8852838" y="4158830"/>
            <a:ext cx="69286" cy="536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8172239" y="4695705"/>
            <a:ext cx="149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float</a:t>
            </a:r>
            <a:r>
              <a:rPr lang="en-US" dirty="0">
                <a:sym typeface="Wingdings" pitchFamily="2" charset="2"/>
              </a:rPr>
              <a:t>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25EF9-9BF7-A640-9FE6-064FC8A7A430}"/>
              </a:ext>
            </a:extLst>
          </p:cNvPr>
          <p:cNvSpPr txBox="1"/>
          <p:nvPr/>
        </p:nvSpPr>
        <p:spPr>
          <a:xfrm>
            <a:off x="557766" y="4242601"/>
            <a:ext cx="5038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this compile? Yes!</a:t>
            </a:r>
          </a:p>
          <a:p>
            <a:endParaRPr lang="en-US" i="1" dirty="0"/>
          </a:p>
          <a:p>
            <a:r>
              <a:rPr lang="en-US" i="1" dirty="0"/>
              <a:t>In this case the compiler will convert floats to an int.</a:t>
            </a:r>
          </a:p>
          <a:p>
            <a:r>
              <a:rPr lang="en-US" i="1" dirty="0"/>
              <a:t>Is that the right choice? ...</a:t>
            </a:r>
          </a:p>
        </p:txBody>
      </p:sp>
    </p:spTree>
    <p:extLst>
      <p:ext uri="{BB962C8B-B14F-4D97-AF65-F5344CB8AC3E}">
        <p14:creationId xmlns:p14="http://schemas.microsoft.com/office/powerpoint/2010/main" val="39905046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C5A43-0446-2448-932F-569170B41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floats to </a:t>
            </a:r>
            <a:r>
              <a:rPr lang="en-US" dirty="0" err="1"/>
              <a:t>ints</a:t>
            </a:r>
            <a:r>
              <a:rPr lang="en-US" dirty="0"/>
              <a:t>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794031-93AA-D544-9045-FE051C4C4606}"/>
              </a:ext>
            </a:extLst>
          </p:cNvPr>
          <p:cNvSpPr txBox="1"/>
          <p:nvPr/>
        </p:nvSpPr>
        <p:spPr>
          <a:xfrm>
            <a:off x="557766" y="2387714"/>
            <a:ext cx="3461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(int input);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float x;</a:t>
            </a:r>
          </a:p>
          <a:p>
            <a:r>
              <a:rPr lang="en-US" dirty="0">
                <a:latin typeface="Courier" pitchFamily="2" charset="0"/>
              </a:rPr>
              <a:t>float y;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x = </a:t>
            </a:r>
            <a:r>
              <a:rPr lang="en-US" dirty="0" err="1">
                <a:latin typeface="Courier" pitchFamily="2" charset="0"/>
              </a:rPr>
              <a:t>int_sqrt</a:t>
            </a:r>
            <a:r>
              <a:rPr lang="en-US" dirty="0">
                <a:latin typeface="Courier" pitchFamily="2" charset="0"/>
              </a:rPr>
              <a:t>(y)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1AADD-9E18-814D-99A4-3D7A958B78AA}"/>
              </a:ext>
            </a:extLst>
          </p:cNvPr>
          <p:cNvSpPr txBox="1"/>
          <p:nvPr/>
        </p:nvSpPr>
        <p:spPr>
          <a:xfrm>
            <a:off x="6877072" y="3161211"/>
            <a:ext cx="152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&lt;=, float&gt; 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46BB5A3-5E04-0649-84B9-B4E28E9DC170}"/>
              </a:ext>
            </a:extLst>
          </p:cNvPr>
          <p:cNvCxnSpPr>
            <a:cxnSpLocks/>
            <a:stCxn id="3" idx="2"/>
            <a:endCxn id="41" idx="0"/>
          </p:cNvCxnSpPr>
          <p:nvPr/>
        </p:nvCxnSpPr>
        <p:spPr>
          <a:xfrm flipH="1">
            <a:off x="6633866" y="3530543"/>
            <a:ext cx="1006941" cy="258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D02A226-A657-B940-8C2D-6881D2C6BA68}"/>
              </a:ext>
            </a:extLst>
          </p:cNvPr>
          <p:cNvSpPr txBox="1"/>
          <p:nvPr/>
        </p:nvSpPr>
        <p:spPr>
          <a:xfrm>
            <a:off x="5878146" y="3789498"/>
            <a:ext cx="151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&lt;x, float&gt; 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5D1858-336C-4D43-AF2E-0F657429C039}"/>
              </a:ext>
            </a:extLst>
          </p:cNvPr>
          <p:cNvSpPr txBox="1"/>
          <p:nvPr/>
        </p:nvSpPr>
        <p:spPr>
          <a:xfrm>
            <a:off x="8081248" y="4221317"/>
            <a:ext cx="1543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&lt;call, int&gt; 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C53865F-2515-744C-A329-2136C094FA95}"/>
              </a:ext>
            </a:extLst>
          </p:cNvPr>
          <p:cNvCxnSpPr>
            <a:cxnSpLocks/>
            <a:stCxn id="3" idx="2"/>
            <a:endCxn id="24" idx="0"/>
          </p:cNvCxnSpPr>
          <p:nvPr/>
        </p:nvCxnSpPr>
        <p:spPr>
          <a:xfrm>
            <a:off x="7640807" y="3530543"/>
            <a:ext cx="1212030" cy="189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0280A30-E0A5-BA4B-B2E9-FDC5D7CC100C}"/>
              </a:ext>
            </a:extLst>
          </p:cNvPr>
          <p:cNvCxnSpPr>
            <a:cxnSpLocks/>
            <a:stCxn id="45" idx="0"/>
            <a:endCxn id="13" idx="2"/>
          </p:cNvCxnSpPr>
          <p:nvPr/>
        </p:nvCxnSpPr>
        <p:spPr>
          <a:xfrm flipV="1">
            <a:off x="8874542" y="5239478"/>
            <a:ext cx="0" cy="2794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E5AD73B-002C-214C-A6F6-77DBB2E3EBC5}"/>
              </a:ext>
            </a:extLst>
          </p:cNvPr>
          <p:cNvSpPr txBox="1"/>
          <p:nvPr/>
        </p:nvSpPr>
        <p:spPr>
          <a:xfrm>
            <a:off x="8124657" y="5518976"/>
            <a:ext cx="149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  <a:r>
              <a:rPr lang="en-US" dirty="0">
                <a:sym typeface="Wingdings" pitchFamily="2" charset="2"/>
              </a:rPr>
              <a:t> &lt;y, float&gt;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925EF9-9BF7-A640-9FE6-064FC8A7A430}"/>
              </a:ext>
            </a:extLst>
          </p:cNvPr>
          <p:cNvSpPr txBox="1"/>
          <p:nvPr/>
        </p:nvSpPr>
        <p:spPr>
          <a:xfrm>
            <a:off x="557766" y="4242601"/>
            <a:ext cx="5038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this compile? Yes!</a:t>
            </a:r>
          </a:p>
          <a:p>
            <a:endParaRPr lang="en-US" i="1" dirty="0"/>
          </a:p>
          <a:p>
            <a:r>
              <a:rPr lang="en-US" i="1" dirty="0"/>
              <a:t>In this case the compiler will convert floats to an int.</a:t>
            </a:r>
          </a:p>
          <a:p>
            <a:r>
              <a:rPr lang="en-US" i="1" dirty="0"/>
              <a:t>Is that the right choice? ...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93D373-1F3B-4540-9843-9F92CB16443C}"/>
              </a:ext>
            </a:extLst>
          </p:cNvPr>
          <p:cNvSpPr txBox="1"/>
          <p:nvPr/>
        </p:nvSpPr>
        <p:spPr>
          <a:xfrm>
            <a:off x="7860450" y="487014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&lt;float2int, int&gt; 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2962AB-046E-994E-A74D-B782AEC52512}"/>
              </a:ext>
            </a:extLst>
          </p:cNvPr>
          <p:cNvCxnSpPr>
            <a:cxnSpLocks/>
            <a:stCxn id="13" idx="0"/>
            <a:endCxn id="42" idx="2"/>
          </p:cNvCxnSpPr>
          <p:nvPr/>
        </p:nvCxnSpPr>
        <p:spPr>
          <a:xfrm flipH="1" flipV="1">
            <a:off x="8852838" y="4590649"/>
            <a:ext cx="21704" cy="2794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3253064-5352-1D4E-8841-434438C85282}"/>
              </a:ext>
            </a:extLst>
          </p:cNvPr>
          <p:cNvSpPr txBox="1"/>
          <p:nvPr/>
        </p:nvSpPr>
        <p:spPr>
          <a:xfrm>
            <a:off x="7748175" y="3720206"/>
            <a:ext cx="220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</a:t>
            </a:r>
            <a:r>
              <a:rPr lang="en-US" dirty="0">
                <a:highlight>
                  <a:srgbClr val="FFFF00"/>
                </a:highlight>
                <a:sym typeface="Wingdings" pitchFamily="2" charset="2"/>
              </a:rPr>
              <a:t> &lt;int2float, float&gt; </a:t>
            </a:r>
            <a:endParaRPr lang="en-US" dirty="0">
              <a:highlight>
                <a:srgbClr val="FFFF00"/>
              </a:highlight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52DE27-6183-7848-BBF6-CFC547CA8B9D}"/>
              </a:ext>
            </a:extLst>
          </p:cNvPr>
          <p:cNvCxnSpPr>
            <a:cxnSpLocks/>
            <a:stCxn id="42" idx="0"/>
            <a:endCxn id="24" idx="2"/>
          </p:cNvCxnSpPr>
          <p:nvPr/>
        </p:nvCxnSpPr>
        <p:spPr>
          <a:xfrm flipH="1" flipV="1">
            <a:off x="8852837" y="4089538"/>
            <a:ext cx="1" cy="131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1367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1BFB-D3E7-6B4A-9AB0-DDDAE11F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CB84D-D6B4-2F4B-9AF5-982C652BD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languages (and styles) state that the programmer extends the type system through functions</a:t>
            </a:r>
          </a:p>
          <a:p>
            <a:endParaRPr lang="en-US" dirty="0"/>
          </a:p>
          <a:p>
            <a:r>
              <a:rPr lang="en-US" dirty="0"/>
              <a:t>Other languages allow operator overloading</a:t>
            </a:r>
          </a:p>
          <a:p>
            <a:pPr lvl="1"/>
            <a:r>
              <a:rPr lang="en-US" dirty="0"/>
              <a:t>Controversial design pattern</a:t>
            </a:r>
          </a:p>
          <a:p>
            <a:pPr lvl="1"/>
            <a:r>
              <a:rPr lang="en-US" dirty="0"/>
              <a:t>But it can be really nice (e.g. it is used extensively in LLVM internals) </a:t>
            </a:r>
          </a:p>
        </p:txBody>
      </p:sp>
    </p:spTree>
    <p:extLst>
      <p:ext uri="{BB962C8B-B14F-4D97-AF65-F5344CB8AC3E}">
        <p14:creationId xmlns:p14="http://schemas.microsoft.com/office/powerpoint/2010/main" val="11490828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E29270-D69F-6546-98C2-3D4C20F8E2C9}"/>
              </a:ext>
            </a:extLst>
          </p:cNvPr>
          <p:cNvSpPr/>
          <p:nvPr/>
        </p:nvSpPr>
        <p:spPr>
          <a:xfrm>
            <a:off x="383178" y="1127993"/>
            <a:ext cx="59653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9FA01C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Constructor to initialize real and </a:t>
            </a:r>
            <a:r>
              <a:rPr lang="en-US" sz="1400" dirty="0" err="1">
                <a:solidFill>
                  <a:srgbClr val="B42419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 to 0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 : real(0),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(0) {}</a:t>
            </a:r>
          </a:p>
          <a:p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Overload the + operator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operator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&amp;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      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real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      return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temp;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08194-12B5-9B47-B656-BBA954DE963F}"/>
              </a:ext>
            </a:extLst>
          </p:cNvPr>
          <p:cNvSpPr/>
          <p:nvPr/>
        </p:nvSpPr>
        <p:spPr>
          <a:xfrm>
            <a:off x="226422" y="6345424"/>
            <a:ext cx="7794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code from: https://</a:t>
            </a:r>
            <a:r>
              <a:rPr lang="en-US" sz="1400" dirty="0" err="1"/>
              <a:t>www.programiz.com</a:t>
            </a:r>
            <a:r>
              <a:rPr lang="en-US" sz="1400" dirty="0"/>
              <a:t>/</a:t>
            </a:r>
            <a:r>
              <a:rPr lang="en-US" sz="1400" dirty="0" err="1"/>
              <a:t>cpp</a:t>
            </a:r>
            <a:r>
              <a:rPr lang="en-US" sz="1400" dirty="0"/>
              <a:t>-programming/operator-overloading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650CC178-A0D0-CD4F-9BD1-7F65DE3E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44841"/>
              </p:ext>
            </p:extLst>
          </p:nvPr>
        </p:nvGraphicFramePr>
        <p:xfrm>
          <a:off x="6609501" y="1506573"/>
          <a:ext cx="5199321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6275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90205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2532841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07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E1C3AB-45E1-0342-8840-74464C448A84}"/>
              </a:ext>
            </a:extLst>
          </p:cNvPr>
          <p:cNvSpPr txBox="1"/>
          <p:nvPr/>
        </p:nvSpPr>
        <p:spPr>
          <a:xfrm>
            <a:off x="6609501" y="1049616"/>
            <a:ext cx="247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b="1" i="1" dirty="0"/>
              <a:t>plus</a:t>
            </a:r>
            <a:r>
              <a:rPr lang="en-US" dirty="0"/>
              <a:t> binary ops</a:t>
            </a:r>
          </a:p>
        </p:txBody>
      </p:sp>
    </p:spTree>
    <p:extLst>
      <p:ext uri="{BB962C8B-B14F-4D97-AF65-F5344CB8AC3E}">
        <p14:creationId xmlns:p14="http://schemas.microsoft.com/office/powerpoint/2010/main" val="324532869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E29270-D69F-6546-98C2-3D4C20F8E2C9}"/>
              </a:ext>
            </a:extLst>
          </p:cNvPr>
          <p:cNvSpPr/>
          <p:nvPr/>
        </p:nvSpPr>
        <p:spPr>
          <a:xfrm>
            <a:off x="383178" y="1127993"/>
            <a:ext cx="596537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9FA01C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Constructor to initialize real and </a:t>
            </a:r>
            <a:r>
              <a:rPr lang="en-US" sz="1400" dirty="0" err="1">
                <a:solidFill>
                  <a:srgbClr val="B42419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 to 0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 : real(0),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(0) {}</a:t>
            </a:r>
          </a:p>
          <a:p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Overload the + operator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operator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&amp;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      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real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      return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temp;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08194-12B5-9B47-B656-BBA954DE963F}"/>
              </a:ext>
            </a:extLst>
          </p:cNvPr>
          <p:cNvSpPr/>
          <p:nvPr/>
        </p:nvSpPr>
        <p:spPr>
          <a:xfrm>
            <a:off x="226422" y="6345424"/>
            <a:ext cx="7794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code from: https://</a:t>
            </a:r>
            <a:r>
              <a:rPr lang="en-US" sz="1400" dirty="0" err="1"/>
              <a:t>www.programiz.com</a:t>
            </a:r>
            <a:r>
              <a:rPr lang="en-US" sz="1400" dirty="0"/>
              <a:t>/</a:t>
            </a:r>
            <a:r>
              <a:rPr lang="en-US" sz="1400" dirty="0" err="1"/>
              <a:t>cpp</a:t>
            </a:r>
            <a:r>
              <a:rPr lang="en-US" sz="1400" dirty="0"/>
              <a:t>-programming/operator-overloading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650CC178-A0D0-CD4F-9BD1-7F65DE3E5449}"/>
              </a:ext>
            </a:extLst>
          </p:cNvPr>
          <p:cNvGraphicFramePr>
            <a:graphicFrameLocks noGrp="1"/>
          </p:cNvGraphicFramePr>
          <p:nvPr/>
        </p:nvGraphicFramePr>
        <p:xfrm>
          <a:off x="6609501" y="1506573"/>
          <a:ext cx="5199321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6275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90205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2532841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07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E1C3AB-45E1-0342-8840-74464C448A84}"/>
              </a:ext>
            </a:extLst>
          </p:cNvPr>
          <p:cNvSpPr txBox="1"/>
          <p:nvPr/>
        </p:nvSpPr>
        <p:spPr>
          <a:xfrm>
            <a:off x="6609501" y="1049616"/>
            <a:ext cx="247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b="1" i="1" dirty="0"/>
              <a:t>plus</a:t>
            </a:r>
            <a:r>
              <a:rPr lang="en-US" dirty="0"/>
              <a:t> binary ops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7FA35F-0324-8A45-B299-F20481F2DADA}"/>
              </a:ext>
            </a:extLst>
          </p:cNvPr>
          <p:cNvSpPr/>
          <p:nvPr/>
        </p:nvSpPr>
        <p:spPr>
          <a:xfrm>
            <a:off x="766354" y="461935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operator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&amp; </a:t>
            </a:r>
            <a:r>
              <a:rPr lang="en-US" sz="1400" dirty="0" err="1">
                <a:solidFill>
                  <a:srgbClr val="9FA01C"/>
                </a:solidFill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real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temp;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92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C42DC-53E1-A44E-98E2-38D2667E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917700"/>
            <a:ext cx="91567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4421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E29270-D69F-6546-98C2-3D4C20F8E2C9}"/>
              </a:ext>
            </a:extLst>
          </p:cNvPr>
          <p:cNvSpPr/>
          <p:nvPr/>
        </p:nvSpPr>
        <p:spPr>
          <a:xfrm>
            <a:off x="383178" y="1127993"/>
            <a:ext cx="596537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9FA01C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Constructor to initialize real and </a:t>
            </a:r>
            <a:r>
              <a:rPr lang="en-US" sz="1400" dirty="0" err="1">
                <a:solidFill>
                  <a:srgbClr val="B42419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 to 0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 : real(0),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(0) {}</a:t>
            </a:r>
          </a:p>
          <a:p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B42419"/>
                </a:solidFill>
                <a:latin typeface="Menlo" panose="020B0609030804020204" pitchFamily="49" charset="0"/>
              </a:rPr>
              <a:t>// Overload the + operator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operator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&amp;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obj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      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real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obj.imag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      return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temp;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08194-12B5-9B47-B656-BBA954DE963F}"/>
              </a:ext>
            </a:extLst>
          </p:cNvPr>
          <p:cNvSpPr/>
          <p:nvPr/>
        </p:nvSpPr>
        <p:spPr>
          <a:xfrm>
            <a:off x="226422" y="6345424"/>
            <a:ext cx="77941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code from: https://</a:t>
            </a:r>
            <a:r>
              <a:rPr lang="en-US" sz="1400" dirty="0" err="1"/>
              <a:t>www.programiz.com</a:t>
            </a:r>
            <a:r>
              <a:rPr lang="en-US" sz="1400" dirty="0"/>
              <a:t>/</a:t>
            </a:r>
            <a:r>
              <a:rPr lang="en-US" sz="1400" dirty="0" err="1"/>
              <a:t>cpp</a:t>
            </a:r>
            <a:r>
              <a:rPr lang="en-US" sz="1400" dirty="0"/>
              <a:t>-programming/operator-overloading</a:t>
            </a: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650CC178-A0D0-CD4F-9BD1-7F65DE3E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89089"/>
              </p:ext>
            </p:extLst>
          </p:nvPr>
        </p:nvGraphicFramePr>
        <p:xfrm>
          <a:off x="6609501" y="1506573"/>
          <a:ext cx="5199321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76275">
                  <a:extLst>
                    <a:ext uri="{9D8B030D-6E8A-4147-A177-3AD203B41FA5}">
                      <a16:colId xmlns:a16="http://schemas.microsoft.com/office/drawing/2014/main" val="1084029198"/>
                    </a:ext>
                  </a:extLst>
                </a:gridCol>
                <a:gridCol w="1390205">
                  <a:extLst>
                    <a:ext uri="{9D8B030D-6E8A-4147-A177-3AD203B41FA5}">
                      <a16:colId xmlns:a16="http://schemas.microsoft.com/office/drawing/2014/main" val="612780071"/>
                    </a:ext>
                  </a:extLst>
                </a:gridCol>
                <a:gridCol w="2532841">
                  <a:extLst>
                    <a:ext uri="{9D8B030D-6E8A-4147-A177-3AD203B41FA5}">
                      <a16:colId xmlns:a16="http://schemas.microsoft.com/office/drawing/2014/main" val="2089903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left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right 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1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86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79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9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0907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8E1C3AB-45E1-0342-8840-74464C448A84}"/>
              </a:ext>
            </a:extLst>
          </p:cNvPr>
          <p:cNvSpPr txBox="1"/>
          <p:nvPr/>
        </p:nvSpPr>
        <p:spPr>
          <a:xfrm>
            <a:off x="6609501" y="1049616"/>
            <a:ext cx="247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for </a:t>
            </a:r>
            <a:r>
              <a:rPr lang="en-US" b="1" i="1" dirty="0"/>
              <a:t>plus</a:t>
            </a:r>
            <a:r>
              <a:rPr lang="en-US" dirty="0"/>
              <a:t> binary ops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7FA35F-0324-8A45-B299-F20481F2DADA}"/>
              </a:ext>
            </a:extLst>
          </p:cNvPr>
          <p:cNvSpPr/>
          <p:nvPr/>
        </p:nvSpPr>
        <p:spPr>
          <a:xfrm>
            <a:off x="766354" y="461935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operator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400BD9"/>
                </a:solidFill>
                <a:latin typeface="Menlo" panose="020B0609030804020204" pitchFamily="49" charset="0"/>
              </a:rPr>
              <a:t>+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2FB41D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&amp; </a:t>
            </a:r>
            <a:r>
              <a:rPr lang="en-US" sz="1400" dirty="0" err="1">
                <a:solidFill>
                  <a:srgbClr val="9FA01C"/>
                </a:solidFill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  <a:endParaRPr lang="en-US" sz="1400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>
                <a:solidFill>
                  <a:srgbClr val="2FB41D"/>
                </a:solidFill>
                <a:latin typeface="Menlo" panose="020B0609030804020204" pitchFamily="49" charset="0"/>
              </a:rPr>
              <a:t>Complex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temp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temp.real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real +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temp.imag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imag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temp;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260DE0-551E-8B47-84F3-91CB727A1F71}"/>
              </a:ext>
            </a:extLst>
          </p:cNvPr>
          <p:cNvSpPr txBox="1"/>
          <p:nvPr/>
        </p:nvSpPr>
        <p:spPr>
          <a:xfrm>
            <a:off x="5528404" y="5450354"/>
            <a:ext cx="438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We can add extra rows and even conversions</a:t>
            </a:r>
          </a:p>
        </p:txBody>
      </p:sp>
    </p:spTree>
    <p:extLst>
      <p:ext uri="{BB962C8B-B14F-4D97-AF65-F5344CB8AC3E}">
        <p14:creationId xmlns:p14="http://schemas.microsoft.com/office/powerpoint/2010/main" val="6988022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systems finished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4351338"/>
          </a:xfrm>
        </p:spPr>
        <p:txBody>
          <a:bodyPr/>
          <a:lstStyle/>
          <a:p>
            <a:r>
              <a:rPr lang="en-US" dirty="0"/>
              <a:t>Defined what a type system is and discussed various different design decisions</a:t>
            </a:r>
          </a:p>
          <a:p>
            <a:pPr lvl="1"/>
            <a:r>
              <a:rPr lang="en-US" dirty="0"/>
              <a:t>static vs. dynamic, choice of primitive types, size of primitive types</a:t>
            </a:r>
          </a:p>
          <a:p>
            <a:r>
              <a:rPr lang="en-US" dirty="0"/>
              <a:t>Implemented type inference parameterized by type conversion tables on an AST. </a:t>
            </a:r>
          </a:p>
          <a:p>
            <a:pPr lvl="1"/>
            <a:r>
              <a:rPr lang="en-US" dirty="0"/>
              <a:t>identified common conversions (int to float) and when the opposite can happen</a:t>
            </a:r>
          </a:p>
          <a:p>
            <a:r>
              <a:rPr lang="en-US" dirty="0"/>
              <a:t>Discussed how programmers can extend the type system </a:t>
            </a:r>
          </a:p>
          <a:p>
            <a:pPr lvl="1"/>
            <a:r>
              <a:rPr lang="en-US" dirty="0"/>
              <a:t>function calls</a:t>
            </a:r>
          </a:p>
          <a:p>
            <a:pPr lvl="1"/>
            <a:r>
              <a:rPr lang="en-US" dirty="0"/>
              <a:t>operator overloading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304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intermediate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1901644"/>
          </a:xfrm>
        </p:spPr>
        <p:txBody>
          <a:bodyPr/>
          <a:lstStyle/>
          <a:p>
            <a:r>
              <a:rPr lang="en-US" dirty="0"/>
              <a:t>So far, we’ve been looking at graph representations</a:t>
            </a:r>
          </a:p>
          <a:p>
            <a:endParaRPr lang="en-US" dirty="0"/>
          </a:p>
          <a:p>
            <a:r>
              <a:rPr lang="en-US" dirty="0"/>
              <a:t>Linear IRs are a linear sequence of instructions, similar to assembly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9AE215-514C-DA48-9DFF-07E70BBF6F89}"/>
              </a:ext>
            </a:extLst>
          </p:cNvPr>
          <p:cNvSpPr txBox="1"/>
          <p:nvPr/>
        </p:nvSpPr>
        <p:spPr>
          <a:xfrm>
            <a:off x="427137" y="6032292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35CDB-651A-974B-A53C-82D0C07A5384}"/>
              </a:ext>
            </a:extLst>
          </p:cNvPr>
          <p:cNvSpPr txBox="1"/>
          <p:nvPr/>
        </p:nvSpPr>
        <p:spPr>
          <a:xfrm>
            <a:off x="1569300" y="5235109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78950C-7DE8-3448-A651-87340554817D}"/>
              </a:ext>
            </a:extLst>
          </p:cNvPr>
          <p:cNvCxnSpPr>
            <a:cxnSpLocks/>
          </p:cNvCxnSpPr>
          <p:nvPr/>
        </p:nvCxnSpPr>
        <p:spPr>
          <a:xfrm flipH="1">
            <a:off x="631442" y="560212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3E278A-40E3-B74A-AB06-390F8B89FDA9}"/>
              </a:ext>
            </a:extLst>
          </p:cNvPr>
          <p:cNvCxnSpPr>
            <a:cxnSpLocks/>
          </p:cNvCxnSpPr>
          <p:nvPr/>
        </p:nvCxnSpPr>
        <p:spPr>
          <a:xfrm>
            <a:off x="1855815" y="560212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86B9946-3810-E644-B7C6-E8D185646BA6}"/>
              </a:ext>
            </a:extLst>
          </p:cNvPr>
          <p:cNvSpPr txBox="1"/>
          <p:nvPr/>
        </p:nvSpPr>
        <p:spPr>
          <a:xfrm>
            <a:off x="2799982" y="6032292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21B407-A7EF-534B-A6E1-F78D7B381A85}"/>
              </a:ext>
            </a:extLst>
          </p:cNvPr>
          <p:cNvSpPr txBox="1"/>
          <p:nvPr/>
        </p:nvSpPr>
        <p:spPr>
          <a:xfrm>
            <a:off x="3498500" y="3862206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3679C4-187C-1E47-A625-8C3D3622E5BC}"/>
              </a:ext>
            </a:extLst>
          </p:cNvPr>
          <p:cNvCxnSpPr>
            <a:cxnSpLocks/>
            <a:stCxn id="17" idx="2"/>
            <a:endCxn id="5" idx="0"/>
          </p:cNvCxnSpPr>
          <p:nvPr/>
        </p:nvCxnSpPr>
        <p:spPr>
          <a:xfrm flipH="1">
            <a:off x="2163117" y="4776009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A40322-C366-314B-99D3-724EFA2FA4F3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4182887" y="4231538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40034F9-2513-FC45-B2B6-FE17797027C3}"/>
              </a:ext>
            </a:extLst>
          </p:cNvPr>
          <p:cNvSpPr txBox="1"/>
          <p:nvPr/>
        </p:nvSpPr>
        <p:spPr>
          <a:xfrm>
            <a:off x="4730432" y="5246965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B09F9-5396-404D-9318-B0209D8FA9AA}"/>
              </a:ext>
            </a:extLst>
          </p:cNvPr>
          <p:cNvSpPr txBox="1"/>
          <p:nvPr/>
        </p:nvSpPr>
        <p:spPr>
          <a:xfrm>
            <a:off x="1507899" y="4406677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float&gt;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4420336-F078-D94D-A2B8-3BD394202628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 flipH="1">
            <a:off x="2559662" y="4231538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4F5AE39-19C9-4247-A19B-58C16AFE8B15}"/>
              </a:ext>
            </a:extLst>
          </p:cNvPr>
          <p:cNvSpPr txBox="1"/>
          <p:nvPr/>
        </p:nvSpPr>
        <p:spPr>
          <a:xfrm>
            <a:off x="8105892" y="4543894"/>
            <a:ext cx="3079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int2float(vr0);</a:t>
            </a:r>
          </a:p>
          <a:p>
            <a:r>
              <a:rPr lang="en-US" dirty="0">
                <a:latin typeface="Courier" pitchFamily="2" charset="0"/>
              </a:rPr>
              <a:t>vr2 = </a:t>
            </a:r>
            <a:r>
              <a:rPr lang="en-US" dirty="0" err="1">
                <a:latin typeface="Courier" pitchFamily="2" charset="0"/>
              </a:rPr>
              <a:t>addf</a:t>
            </a:r>
            <a:r>
              <a:rPr lang="en-US" dirty="0">
                <a:latin typeface="Courier" pitchFamily="2" charset="0"/>
              </a:rPr>
              <a:t>(vr1,5.5);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DFCA41-D4B4-B549-933F-54392A4456DF}"/>
              </a:ext>
            </a:extLst>
          </p:cNvPr>
          <p:cNvSpPr txBox="1"/>
          <p:nvPr/>
        </p:nvSpPr>
        <p:spPr>
          <a:xfrm>
            <a:off x="5277394" y="6261463"/>
            <a:ext cx="22010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Graph representation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43D3C5-A57B-494E-846E-C2FAB4F389BF}"/>
              </a:ext>
            </a:extLst>
          </p:cNvPr>
          <p:cNvSpPr txBox="1"/>
          <p:nvPr/>
        </p:nvSpPr>
        <p:spPr>
          <a:xfrm>
            <a:off x="8708813" y="6014976"/>
            <a:ext cx="22041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Linear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5652404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75303C-4BD4-2643-884F-E24109270857}"/>
              </a:ext>
            </a:extLst>
          </p:cNvPr>
          <p:cNvSpPr txBox="1"/>
          <p:nvPr/>
        </p:nvSpPr>
        <p:spPr>
          <a:xfrm>
            <a:off x="3964166" y="3340718"/>
            <a:ext cx="426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this class we will focus on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34682794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6A18-7539-C34C-B3D7-FB17BAE99324}"/>
              </a:ext>
            </a:extLst>
          </p:cNvPr>
          <p:cNvSpPr txBox="1"/>
          <p:nvPr/>
        </p:nvSpPr>
        <p:spPr>
          <a:xfrm>
            <a:off x="1280160" y="5320937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5F452-FAA2-9347-9EBD-46259790153A}"/>
              </a:ext>
            </a:extLst>
          </p:cNvPr>
          <p:cNvSpPr txBox="1"/>
          <p:nvPr/>
        </p:nvSpPr>
        <p:spPr>
          <a:xfrm>
            <a:off x="1741714" y="499074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3853543" y="5320937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FD499-A3E2-7E44-B779-305895163B29}"/>
              </a:ext>
            </a:extLst>
          </p:cNvPr>
          <p:cNvSpPr txBox="1"/>
          <p:nvPr/>
        </p:nvSpPr>
        <p:spPr>
          <a:xfrm>
            <a:off x="4315097" y="49907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CE6AA1-46F1-9149-A050-9EA32E81F431}"/>
              </a:ext>
            </a:extLst>
          </p:cNvPr>
          <p:cNvSpPr/>
          <p:nvPr/>
        </p:nvSpPr>
        <p:spPr>
          <a:xfrm>
            <a:off x="7352963" y="5320937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094E7-4E7B-444D-8CAC-5B54401DD2A2}"/>
              </a:ext>
            </a:extLst>
          </p:cNvPr>
          <p:cNvSpPr/>
          <p:nvPr/>
        </p:nvSpPr>
        <p:spPr>
          <a:xfrm>
            <a:off x="7352963" y="569049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C096F2-7B6E-4949-BB8D-A78949FB7504}"/>
              </a:ext>
            </a:extLst>
          </p:cNvPr>
          <p:cNvSpPr txBox="1"/>
          <p:nvPr/>
        </p:nvSpPr>
        <p:spPr>
          <a:xfrm>
            <a:off x="8403772" y="4951495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EA867-B7DC-CF41-8B95-70B6E5D22B60}"/>
              </a:ext>
            </a:extLst>
          </p:cNvPr>
          <p:cNvSpPr/>
          <p:nvPr/>
        </p:nvSpPr>
        <p:spPr>
          <a:xfrm>
            <a:off x="7352963" y="6059822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1014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6A18-7539-C34C-B3D7-FB17BAE99324}"/>
              </a:ext>
            </a:extLst>
          </p:cNvPr>
          <p:cNvSpPr txBox="1"/>
          <p:nvPr/>
        </p:nvSpPr>
        <p:spPr>
          <a:xfrm>
            <a:off x="1280160" y="5320937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5F452-FAA2-9347-9EBD-46259790153A}"/>
              </a:ext>
            </a:extLst>
          </p:cNvPr>
          <p:cNvSpPr txBox="1"/>
          <p:nvPr/>
        </p:nvSpPr>
        <p:spPr>
          <a:xfrm>
            <a:off x="1741714" y="499074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3853543" y="5320937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FD499-A3E2-7E44-B779-305895163B29}"/>
              </a:ext>
            </a:extLst>
          </p:cNvPr>
          <p:cNvSpPr txBox="1"/>
          <p:nvPr/>
        </p:nvSpPr>
        <p:spPr>
          <a:xfrm>
            <a:off x="4315097" y="49907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CE6AA1-46F1-9149-A050-9EA32E81F431}"/>
              </a:ext>
            </a:extLst>
          </p:cNvPr>
          <p:cNvSpPr/>
          <p:nvPr/>
        </p:nvSpPr>
        <p:spPr>
          <a:xfrm>
            <a:off x="7352963" y="5320937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094E7-4E7B-444D-8CAC-5B54401DD2A2}"/>
              </a:ext>
            </a:extLst>
          </p:cNvPr>
          <p:cNvSpPr/>
          <p:nvPr/>
        </p:nvSpPr>
        <p:spPr>
          <a:xfrm>
            <a:off x="7352963" y="569049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C096F2-7B6E-4949-BB8D-A78949FB7504}"/>
              </a:ext>
            </a:extLst>
          </p:cNvPr>
          <p:cNvSpPr txBox="1"/>
          <p:nvPr/>
        </p:nvSpPr>
        <p:spPr>
          <a:xfrm>
            <a:off x="8403772" y="4951495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EA867-B7DC-CF41-8B95-70B6E5D22B60}"/>
              </a:ext>
            </a:extLst>
          </p:cNvPr>
          <p:cNvSpPr/>
          <p:nvPr/>
        </p:nvSpPr>
        <p:spPr>
          <a:xfrm>
            <a:off x="7352963" y="6059822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F59E4-DF84-AE40-A798-5E3DB191041C}"/>
              </a:ext>
            </a:extLst>
          </p:cNvPr>
          <p:cNvSpPr txBox="1"/>
          <p:nvPr/>
        </p:nvSpPr>
        <p:spPr>
          <a:xfrm>
            <a:off x="1253296" y="6428933"/>
            <a:ext cx="968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Conceptually it should be clear what each one is doing and we may switch depending on the example</a:t>
            </a:r>
          </a:p>
        </p:txBody>
      </p:sp>
    </p:spTree>
    <p:extLst>
      <p:ext uri="{BB962C8B-B14F-4D97-AF65-F5344CB8AC3E}">
        <p14:creationId xmlns:p14="http://schemas.microsoft.com/office/powerpoint/2010/main" val="19150433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2577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6A18-7539-C34C-B3D7-FB17BAE99324}"/>
              </a:ext>
            </a:extLst>
          </p:cNvPr>
          <p:cNvSpPr txBox="1"/>
          <p:nvPr/>
        </p:nvSpPr>
        <p:spPr>
          <a:xfrm>
            <a:off x="1280160" y="5320937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 +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y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5F452-FAA2-9347-9EBD-46259790153A}"/>
              </a:ext>
            </a:extLst>
          </p:cNvPr>
          <p:cNvSpPr txBox="1"/>
          <p:nvPr/>
        </p:nvSpPr>
        <p:spPr>
          <a:xfrm>
            <a:off x="1741714" y="499074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3853543" y="5320937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vr0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x</a:t>
            </a:r>
            <a:r>
              <a:rPr lang="en-US" dirty="0" err="1">
                <a:latin typeface="Courier" pitchFamily="2" charset="0"/>
              </a:rPr>
              <a:t>,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FD499-A3E2-7E44-B779-305895163B29}"/>
              </a:ext>
            </a:extLst>
          </p:cNvPr>
          <p:cNvSpPr txBox="1"/>
          <p:nvPr/>
        </p:nvSpPr>
        <p:spPr>
          <a:xfrm>
            <a:off x="4315097" y="49907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CE6AA1-46F1-9149-A050-9EA32E81F431}"/>
              </a:ext>
            </a:extLst>
          </p:cNvPr>
          <p:cNvSpPr/>
          <p:nvPr/>
        </p:nvSpPr>
        <p:spPr>
          <a:xfrm>
            <a:off x="7352963" y="5320937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094E7-4E7B-444D-8CAC-5B54401DD2A2}"/>
              </a:ext>
            </a:extLst>
          </p:cNvPr>
          <p:cNvSpPr/>
          <p:nvPr/>
        </p:nvSpPr>
        <p:spPr>
          <a:xfrm>
            <a:off x="7352963" y="569049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C096F2-7B6E-4949-BB8D-A78949FB7504}"/>
              </a:ext>
            </a:extLst>
          </p:cNvPr>
          <p:cNvSpPr txBox="1"/>
          <p:nvPr/>
        </p:nvSpPr>
        <p:spPr>
          <a:xfrm>
            <a:off x="8403772" y="4951495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EA867-B7DC-CF41-8B95-70B6E5D22B60}"/>
              </a:ext>
            </a:extLst>
          </p:cNvPr>
          <p:cNvSpPr/>
          <p:nvPr/>
        </p:nvSpPr>
        <p:spPr>
          <a:xfrm>
            <a:off x="7352963" y="6059822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3A0573-A887-8345-B475-44E4526173E6}"/>
              </a:ext>
            </a:extLst>
          </p:cNvPr>
          <p:cNvSpPr txBox="1"/>
          <p:nvPr/>
        </p:nvSpPr>
        <p:spPr>
          <a:xfrm>
            <a:off x="1741714" y="6463030"/>
            <a:ext cx="8429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three address as each instruction has roughly 3 addresses: 1 destination and 2 operands </a:t>
            </a:r>
          </a:p>
        </p:txBody>
      </p:sp>
    </p:spTree>
    <p:extLst>
      <p:ext uri="{BB962C8B-B14F-4D97-AF65-F5344CB8AC3E}">
        <p14:creationId xmlns:p14="http://schemas.microsoft.com/office/powerpoint/2010/main" val="21924314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6A18-7539-C34C-B3D7-FB17BAE99324}"/>
              </a:ext>
            </a:extLst>
          </p:cNvPr>
          <p:cNvSpPr txBox="1"/>
          <p:nvPr/>
        </p:nvSpPr>
        <p:spPr>
          <a:xfrm>
            <a:off x="1280160" y="5320937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5F452-FAA2-9347-9EBD-46259790153A}"/>
              </a:ext>
            </a:extLst>
          </p:cNvPr>
          <p:cNvSpPr txBox="1"/>
          <p:nvPr/>
        </p:nvSpPr>
        <p:spPr>
          <a:xfrm>
            <a:off x="1741714" y="499074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3853543" y="5320937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(5,7);</a:t>
            </a:r>
          </a:p>
          <a:p>
            <a:r>
              <a:rPr lang="en-US" dirty="0">
                <a:latin typeface="Courier" pitchFamily="2" charset="0"/>
              </a:rPr>
              <a:t>vr2 = div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FD499-A3E2-7E44-B779-305895163B29}"/>
              </a:ext>
            </a:extLst>
          </p:cNvPr>
          <p:cNvSpPr txBox="1"/>
          <p:nvPr/>
        </p:nvSpPr>
        <p:spPr>
          <a:xfrm>
            <a:off x="4315097" y="49907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CE6AA1-46F1-9149-A050-9EA32E81F431}"/>
              </a:ext>
            </a:extLst>
          </p:cNvPr>
          <p:cNvSpPr/>
          <p:nvPr/>
        </p:nvSpPr>
        <p:spPr>
          <a:xfrm>
            <a:off x="7352963" y="5320937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094E7-4E7B-444D-8CAC-5B54401DD2A2}"/>
              </a:ext>
            </a:extLst>
          </p:cNvPr>
          <p:cNvSpPr/>
          <p:nvPr/>
        </p:nvSpPr>
        <p:spPr>
          <a:xfrm>
            <a:off x="7352963" y="569049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C096F2-7B6E-4949-BB8D-A78949FB7504}"/>
              </a:ext>
            </a:extLst>
          </p:cNvPr>
          <p:cNvSpPr txBox="1"/>
          <p:nvPr/>
        </p:nvSpPr>
        <p:spPr>
          <a:xfrm>
            <a:off x="8403772" y="4951495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EA867-B7DC-CF41-8B95-70B6E5D22B60}"/>
              </a:ext>
            </a:extLst>
          </p:cNvPr>
          <p:cNvSpPr/>
          <p:nvPr/>
        </p:nvSpPr>
        <p:spPr>
          <a:xfrm>
            <a:off x="7352963" y="6059822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AF1DEE-294C-3D41-813A-FFBF906CD600}"/>
              </a:ext>
            </a:extLst>
          </p:cNvPr>
          <p:cNvSpPr txBox="1"/>
          <p:nvPr/>
        </p:nvSpPr>
        <p:spPr>
          <a:xfrm>
            <a:off x="3857967" y="6340061"/>
            <a:ext cx="252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type: </a:t>
            </a:r>
            <a:r>
              <a:rPr lang="en-US" dirty="0" err="1"/>
              <a:t>i</a:t>
            </a:r>
            <a:r>
              <a:rPr lang="en-US" dirty="0"/>
              <a:t> = integer, f = float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0E0AF4-4CD5-5D4C-B08C-998B6F22180C}"/>
              </a:ext>
            </a:extLst>
          </p:cNvPr>
          <p:cNvSpPr txBox="1"/>
          <p:nvPr/>
        </p:nvSpPr>
        <p:spPr>
          <a:xfrm>
            <a:off x="1579810" y="6308209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types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934B77-9C89-AA41-B89E-B66210C2FDE7}"/>
              </a:ext>
            </a:extLst>
          </p:cNvPr>
          <p:cNvSpPr txBox="1"/>
          <p:nvPr/>
        </p:nvSpPr>
        <p:spPr>
          <a:xfrm>
            <a:off x="7886835" y="6429154"/>
            <a:ext cx="1895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 in instruction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BE731-DE50-3746-A68E-BEFF921E4289}"/>
              </a:ext>
            </a:extLst>
          </p:cNvPr>
          <p:cNvSpPr txBox="1"/>
          <p:nvPr/>
        </p:nvSpPr>
        <p:spPr>
          <a:xfrm>
            <a:off x="7264924" y="1632857"/>
            <a:ext cx="4088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Different designs have different trade offs</a:t>
            </a:r>
          </a:p>
          <a:p>
            <a:r>
              <a:rPr lang="en-US" dirty="0"/>
              <a:t>and different information carried with it</a:t>
            </a:r>
          </a:p>
        </p:txBody>
      </p:sp>
    </p:spTree>
    <p:extLst>
      <p:ext uri="{BB962C8B-B14F-4D97-AF65-F5344CB8AC3E}">
        <p14:creationId xmlns:p14="http://schemas.microsoft.com/office/powerpoint/2010/main" val="36090867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466A18-7539-C34C-B3D7-FB17BAE99324}"/>
              </a:ext>
            </a:extLst>
          </p:cNvPr>
          <p:cNvSpPr txBox="1"/>
          <p:nvPr/>
        </p:nvSpPr>
        <p:spPr>
          <a:xfrm>
            <a:off x="1280160" y="5320937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25F452-FAA2-9347-9EBD-46259790153A}"/>
              </a:ext>
            </a:extLst>
          </p:cNvPr>
          <p:cNvSpPr txBox="1"/>
          <p:nvPr/>
        </p:nvSpPr>
        <p:spPr>
          <a:xfrm>
            <a:off x="1741714" y="4990748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3853543" y="5320937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vr0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vr1</a:t>
            </a:r>
            <a:r>
              <a:rPr lang="en-US" dirty="0">
                <a:latin typeface="Courier" pitchFamily="2" charset="0"/>
              </a:rPr>
              <a:t> = multi(5,7);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vr2</a:t>
            </a:r>
            <a:r>
              <a:rPr lang="en-US" dirty="0">
                <a:latin typeface="Courier" pitchFamily="2" charset="0"/>
              </a:rPr>
              <a:t> = divi(vr0,vr1);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DFD499-A3E2-7E44-B779-305895163B29}"/>
              </a:ext>
            </a:extLst>
          </p:cNvPr>
          <p:cNvSpPr txBox="1"/>
          <p:nvPr/>
        </p:nvSpPr>
        <p:spPr>
          <a:xfrm>
            <a:off x="4315097" y="49907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CE6AA1-46F1-9149-A050-9EA32E81F431}"/>
              </a:ext>
            </a:extLst>
          </p:cNvPr>
          <p:cNvSpPr/>
          <p:nvPr/>
        </p:nvSpPr>
        <p:spPr>
          <a:xfrm>
            <a:off x="7352963" y="5320937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87094E7-4E7B-444D-8CAC-5B54401DD2A2}"/>
              </a:ext>
            </a:extLst>
          </p:cNvPr>
          <p:cNvSpPr/>
          <p:nvPr/>
        </p:nvSpPr>
        <p:spPr>
          <a:xfrm>
            <a:off x="7352963" y="5690490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C096F2-7B6E-4949-BB8D-A78949FB7504}"/>
              </a:ext>
            </a:extLst>
          </p:cNvPr>
          <p:cNvSpPr txBox="1"/>
          <p:nvPr/>
        </p:nvSpPr>
        <p:spPr>
          <a:xfrm>
            <a:off x="8403772" y="4951495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EA867-B7DC-CF41-8B95-70B6E5D22B60}"/>
              </a:ext>
            </a:extLst>
          </p:cNvPr>
          <p:cNvSpPr/>
          <p:nvPr/>
        </p:nvSpPr>
        <p:spPr>
          <a:xfrm>
            <a:off x="7352963" y="6059822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06D9-8BFF-DB4C-8B7A-AFAFCF899384}"/>
              </a:ext>
            </a:extLst>
          </p:cNvPr>
          <p:cNvSpPr txBox="1"/>
          <p:nvPr/>
        </p:nvSpPr>
        <p:spPr>
          <a:xfrm>
            <a:off x="8647611" y="2647405"/>
            <a:ext cx="261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Unlimited virtual registers</a:t>
            </a:r>
          </a:p>
        </p:txBody>
      </p:sp>
    </p:spTree>
    <p:extLst>
      <p:ext uri="{BB962C8B-B14F-4D97-AF65-F5344CB8AC3E}">
        <p14:creationId xmlns:p14="http://schemas.microsoft.com/office/powerpoint/2010/main" val="928641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C30977-E968-2548-B1E7-889855AF4804}"/>
              </a:ext>
            </a:extLst>
          </p:cNvPr>
          <p:cNvSpPr txBox="1"/>
          <p:nvPr/>
        </p:nvSpPr>
        <p:spPr>
          <a:xfrm>
            <a:off x="5590903" y="2629988"/>
            <a:ext cx="263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these others?</a:t>
            </a:r>
          </a:p>
        </p:txBody>
      </p:sp>
    </p:spTree>
    <p:extLst>
      <p:ext uri="{BB962C8B-B14F-4D97-AF65-F5344CB8AC3E}">
        <p14:creationId xmlns:p14="http://schemas.microsoft.com/office/powerpoint/2010/main" val="398409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5B7E-5C0C-F042-B698-D48C84E9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EF3-37B6-7346-A79F-EFB89F8D8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vs. dynamic types?</a:t>
            </a:r>
          </a:p>
          <a:p>
            <a:endParaRPr lang="en-US" dirty="0"/>
          </a:p>
          <a:p>
            <a:r>
              <a:rPr lang="en-US" dirty="0"/>
              <a:t>strong vs weak types?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87AAC7-9AF1-3949-83CE-0E7F0EBFC95F}"/>
              </a:ext>
            </a:extLst>
          </p:cNvPr>
          <p:cNvSpPr/>
          <p:nvPr/>
        </p:nvSpPr>
        <p:spPr>
          <a:xfrm>
            <a:off x="78377" y="6323598"/>
            <a:ext cx="12226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stackoverflow.com</a:t>
            </a:r>
            <a:r>
              <a:rPr lang="en-US" sz="1600" dirty="0"/>
              <a:t>/questions/2690544/what-is-the-difference-between-a-strongly-typed-language-and-a-statically-typed</a:t>
            </a:r>
          </a:p>
        </p:txBody>
      </p:sp>
    </p:spTree>
    <p:extLst>
      <p:ext uri="{BB962C8B-B14F-4D97-AF65-F5344CB8AC3E}">
        <p14:creationId xmlns:p14="http://schemas.microsoft.com/office/powerpoint/2010/main" val="12040536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3A3B5-FE76-8C44-AB95-330D15F8B461}"/>
              </a:ext>
            </a:extLst>
          </p:cNvPr>
          <p:cNvSpPr txBox="1"/>
          <p:nvPr/>
        </p:nvSpPr>
        <p:spPr>
          <a:xfrm>
            <a:off x="1184366" y="5015547"/>
            <a:ext cx="1425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push 2</a:t>
            </a:r>
          </a:p>
          <a:p>
            <a:r>
              <a:rPr lang="en-US" dirty="0">
                <a:latin typeface="Courier" pitchFamily="2" charset="0"/>
              </a:rPr>
              <a:t>push b</a:t>
            </a:r>
          </a:p>
          <a:p>
            <a:r>
              <a:rPr lang="en-US" dirty="0">
                <a:latin typeface="Courier" pitchFamily="2" charset="0"/>
              </a:rPr>
              <a:t>multiply</a:t>
            </a:r>
          </a:p>
          <a:p>
            <a:r>
              <a:rPr lang="en-US" dirty="0">
                <a:latin typeface="Courier" pitchFamily="2" charset="0"/>
              </a:rPr>
              <a:t>push a</a:t>
            </a:r>
          </a:p>
          <a:p>
            <a:r>
              <a:rPr lang="en-US" dirty="0">
                <a:latin typeface="Courier" pitchFamily="2" charset="0"/>
              </a:rPr>
              <a:t>subtract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89CA1F-9E0F-0841-8827-DC9CB40D12EB}"/>
              </a:ext>
            </a:extLst>
          </p:cNvPr>
          <p:cNvSpPr txBox="1"/>
          <p:nvPr/>
        </p:nvSpPr>
        <p:spPr>
          <a:xfrm>
            <a:off x="5120640" y="2420982"/>
            <a:ext cx="5921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used for stack machines, some ideas are used in the JVM and </a:t>
            </a:r>
          </a:p>
          <a:p>
            <a:r>
              <a:rPr lang="en-US" i="1" dirty="0"/>
              <a:t>web assembly. Creates compact code</a:t>
            </a:r>
          </a:p>
        </p:txBody>
      </p:sp>
    </p:spTree>
    <p:extLst>
      <p:ext uri="{BB962C8B-B14F-4D97-AF65-F5344CB8AC3E}">
        <p14:creationId xmlns:p14="http://schemas.microsoft.com/office/powerpoint/2010/main" val="20933374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06D9-8BFF-DB4C-8B7A-AFAFCF899384}"/>
              </a:ext>
            </a:extLst>
          </p:cNvPr>
          <p:cNvSpPr txBox="1"/>
          <p:nvPr/>
        </p:nvSpPr>
        <p:spPr>
          <a:xfrm>
            <a:off x="5120640" y="2420982"/>
            <a:ext cx="5921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used for stack machines, some ideas are used in the JVM and </a:t>
            </a:r>
          </a:p>
          <a:p>
            <a:r>
              <a:rPr lang="en-US" i="1" dirty="0"/>
              <a:t>web assembly. Creates compact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3A3B5-FE76-8C44-AB95-330D15F8B461}"/>
              </a:ext>
            </a:extLst>
          </p:cNvPr>
          <p:cNvSpPr txBox="1"/>
          <p:nvPr/>
        </p:nvSpPr>
        <p:spPr>
          <a:xfrm>
            <a:off x="1184366" y="4954585"/>
            <a:ext cx="1425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push 2</a:t>
            </a:r>
          </a:p>
          <a:p>
            <a:r>
              <a:rPr lang="en-US" dirty="0">
                <a:latin typeface="Courier" pitchFamily="2" charset="0"/>
              </a:rPr>
              <a:t>push b</a:t>
            </a:r>
          </a:p>
          <a:p>
            <a:r>
              <a:rPr lang="en-US" dirty="0">
                <a:latin typeface="Courier" pitchFamily="2" charset="0"/>
              </a:rPr>
              <a:t>multiply</a:t>
            </a:r>
          </a:p>
          <a:p>
            <a:r>
              <a:rPr lang="en-US" dirty="0">
                <a:latin typeface="Courier" pitchFamily="2" charset="0"/>
              </a:rPr>
              <a:t>push a</a:t>
            </a:r>
          </a:p>
          <a:p>
            <a:r>
              <a:rPr lang="en-US" dirty="0">
                <a:latin typeface="Courier" pitchFamily="2" charset="0"/>
              </a:rPr>
              <a:t>subtract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0B214-4BAE-584B-BBA9-7CD63B7D406B}"/>
              </a:ext>
            </a:extLst>
          </p:cNvPr>
          <p:cNvSpPr/>
          <p:nvPr/>
        </p:nvSpPr>
        <p:spPr>
          <a:xfrm>
            <a:off x="3788228" y="5843450"/>
            <a:ext cx="522515" cy="522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E0DE2-98E5-3D43-9429-1F3651B02246}"/>
              </a:ext>
            </a:extLst>
          </p:cNvPr>
          <p:cNvSpPr txBox="1"/>
          <p:nvPr/>
        </p:nvSpPr>
        <p:spPr>
          <a:xfrm>
            <a:off x="2094792" y="6488668"/>
            <a:ext cx="316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Execute this code as an exercise</a:t>
            </a:r>
          </a:p>
        </p:txBody>
      </p:sp>
    </p:spTree>
    <p:extLst>
      <p:ext uri="{BB962C8B-B14F-4D97-AF65-F5344CB8AC3E}">
        <p14:creationId xmlns:p14="http://schemas.microsoft.com/office/powerpoint/2010/main" val="37616225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3399518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/>
              <a:t>1 address code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lvl="1"/>
            <a:endParaRPr lang="en-US" dirty="0"/>
          </a:p>
          <a:p>
            <a:r>
              <a:rPr lang="en-US" dirty="0"/>
              <a:t>By address, we don’t mean “memory address”. We mean virtual registers. Several formats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06D9-8BFF-DB4C-8B7A-AFAFCF899384}"/>
              </a:ext>
            </a:extLst>
          </p:cNvPr>
          <p:cNvSpPr txBox="1"/>
          <p:nvPr/>
        </p:nvSpPr>
        <p:spPr>
          <a:xfrm>
            <a:off x="4963885" y="2682239"/>
            <a:ext cx="2630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 really used these days</a:t>
            </a:r>
          </a:p>
        </p:txBody>
      </p:sp>
    </p:spTree>
    <p:extLst>
      <p:ext uri="{BB962C8B-B14F-4D97-AF65-F5344CB8AC3E}">
        <p14:creationId xmlns:p14="http://schemas.microsoft.com/office/powerpoint/2010/main" val="8286190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90BC51-B406-A443-AB23-6A7A2AEED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8569"/>
          </a:xfrm>
        </p:spPr>
        <p:txBody>
          <a:bodyPr/>
          <a:lstStyle/>
          <a:p>
            <a:r>
              <a:rPr lang="en-US" dirty="0"/>
              <a:t>Several exceptions to the</a:t>
            </a:r>
            <a:r>
              <a:rPr lang="en-US" dirty="0">
                <a:highlight>
                  <a:srgbClr val="FF0000"/>
                </a:highlight>
              </a:rPr>
              <a:t> 3 </a:t>
            </a:r>
            <a:r>
              <a:rPr lang="en-US" dirty="0"/>
              <a:t>in the 3-address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C9F17A-6091-5D4F-A4CB-3B82733331E0}"/>
              </a:ext>
            </a:extLst>
          </p:cNvPr>
          <p:cNvSpPr txBox="1"/>
          <p:nvPr/>
        </p:nvSpPr>
        <p:spPr>
          <a:xfrm>
            <a:off x="4064133" y="2892646"/>
            <a:ext cx="266611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// memory loads</a:t>
            </a:r>
          </a:p>
          <a:p>
            <a:r>
              <a:rPr lang="en-US" dirty="0">
                <a:latin typeface="Courier" pitchFamily="2" charset="0"/>
              </a:rPr>
              <a:t>vr0 = load(x)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// memory stores</a:t>
            </a:r>
          </a:p>
          <a:p>
            <a:r>
              <a:rPr lang="en-US" dirty="0">
                <a:latin typeface="Courier" pitchFamily="2" charset="0"/>
              </a:rPr>
              <a:t>store(x,5);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// function calls</a:t>
            </a:r>
          </a:p>
          <a:p>
            <a:r>
              <a:rPr lang="en-US" dirty="0">
                <a:latin typeface="Courier" pitchFamily="2" charset="0"/>
              </a:rPr>
              <a:t>vr2 = foo(</a:t>
            </a:r>
            <a:r>
              <a:rPr lang="en-US" dirty="0" err="1">
                <a:latin typeface="Courier" pitchFamily="2" charset="0"/>
              </a:rPr>
              <a:t>x,y,z,w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E636AD-2A82-624D-A650-D6AE2994C7F4}"/>
              </a:ext>
            </a:extLst>
          </p:cNvPr>
          <p:cNvSpPr txBox="1"/>
          <p:nvPr/>
        </p:nvSpPr>
        <p:spPr>
          <a:xfrm>
            <a:off x="2046514" y="5754968"/>
            <a:ext cx="8491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but it is a best-effort attempt to capture the code in a semi-readable form close to an ISA </a:t>
            </a:r>
          </a:p>
        </p:txBody>
      </p:sp>
    </p:spTree>
    <p:extLst>
      <p:ext uri="{BB962C8B-B14F-4D97-AF65-F5344CB8AC3E}">
        <p14:creationId xmlns:p14="http://schemas.microsoft.com/office/powerpoint/2010/main" val="325588520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C9F17A-6091-5D4F-A4CB-3B82733331E0}"/>
              </a:ext>
            </a:extLst>
          </p:cNvPr>
          <p:cNvSpPr txBox="1"/>
          <p:nvPr/>
        </p:nvSpPr>
        <p:spPr>
          <a:xfrm>
            <a:off x="4064133" y="2892646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41B894-BFF2-014B-A21C-9FC0BFDAC2A9}"/>
              </a:ext>
            </a:extLst>
          </p:cNvPr>
          <p:cNvSpPr txBox="1"/>
          <p:nvPr/>
        </p:nvSpPr>
        <p:spPr>
          <a:xfrm>
            <a:off x="8302356" y="2281645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label0: </a:t>
            </a:r>
          </a:p>
          <a:p>
            <a:r>
              <a:rPr lang="en-US" dirty="0">
                <a:latin typeface="Courier" pitchFamily="2" charset="0"/>
              </a:rPr>
              <a:t>  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  vr1 = multi(5,7);</a:t>
            </a:r>
          </a:p>
          <a:p>
            <a:r>
              <a:rPr lang="en-US" dirty="0">
                <a:latin typeface="Courier" pitchFamily="2" charset="0"/>
              </a:rPr>
              <a:t>  vr2 = divi(vr0,vr1);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branch label0;</a:t>
            </a:r>
          </a:p>
          <a:p>
            <a:r>
              <a:rPr lang="en-US" dirty="0">
                <a:latin typeface="Courier" pitchFamily="2" charset="0"/>
              </a:rPr>
              <a:t>  vr3 = ...</a:t>
            </a:r>
          </a:p>
          <a:p>
            <a:r>
              <a:rPr lang="en-US" dirty="0">
                <a:latin typeface="Courier" pitchFamily="2" charset="0"/>
              </a:rPr>
              <a:t>  vr4 = 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5C0F2-86F6-2245-A968-A477F1DD4E15}"/>
              </a:ext>
            </a:extLst>
          </p:cNvPr>
          <p:cNvSpPr txBox="1"/>
          <p:nvPr/>
        </p:nvSpPr>
        <p:spPr>
          <a:xfrm>
            <a:off x="8302356" y="1446405"/>
            <a:ext cx="250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362A470-B086-504A-9553-6D3B0EF72EC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73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Control flow in 3 address code</a:t>
            </a:r>
          </a:p>
          <a:p>
            <a:r>
              <a:rPr lang="en-US" dirty="0"/>
              <a:t>Similar to an ISA:</a:t>
            </a:r>
          </a:p>
          <a:p>
            <a:pPr lvl="1"/>
            <a:r>
              <a:rPr lang="en-US" dirty="0"/>
              <a:t>We have labels</a:t>
            </a:r>
          </a:p>
          <a:p>
            <a:pPr lvl="1"/>
            <a:r>
              <a:rPr lang="en-US" dirty="0"/>
              <a:t>and branch instructions</a:t>
            </a:r>
          </a:p>
          <a:p>
            <a:pPr lvl="2"/>
            <a:r>
              <a:rPr lang="en-US" dirty="0">
                <a:latin typeface="Courier" pitchFamily="2" charset="0"/>
              </a:rPr>
              <a:t>branch x </a:t>
            </a:r>
            <a:r>
              <a:rPr lang="en-US" dirty="0"/>
              <a:t>- branch unconditionally to label z</a:t>
            </a:r>
          </a:p>
          <a:p>
            <a:pPr lvl="2"/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x,y,z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- branch to z if x and y are not equal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756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A87DAC-A584-B844-A623-BC83822820E2}"/>
              </a:ext>
            </a:extLst>
          </p:cNvPr>
          <p:cNvSpPr txBox="1"/>
          <p:nvPr/>
        </p:nvSpPr>
        <p:spPr>
          <a:xfrm>
            <a:off x="8302356" y="2281645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label0: </a:t>
            </a:r>
          </a:p>
          <a:p>
            <a:r>
              <a:rPr lang="en-US" dirty="0">
                <a:latin typeface="Courier" pitchFamily="2" charset="0"/>
              </a:rPr>
              <a:t>  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  vr1 = multi(5,7);</a:t>
            </a:r>
          </a:p>
          <a:p>
            <a:r>
              <a:rPr lang="en-US" dirty="0">
                <a:latin typeface="Courier" pitchFamily="2" charset="0"/>
              </a:rPr>
              <a:t>  vr2 = divi(vr0,vr1);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bne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vr2 0 label0;</a:t>
            </a:r>
          </a:p>
          <a:p>
            <a:r>
              <a:rPr lang="en-US" dirty="0">
                <a:latin typeface="Courier" pitchFamily="2" charset="0"/>
              </a:rPr>
              <a:t>  vr3 = ...</a:t>
            </a:r>
          </a:p>
          <a:p>
            <a:r>
              <a:rPr lang="en-US" dirty="0">
                <a:latin typeface="Courier" pitchFamily="2" charset="0"/>
              </a:rPr>
              <a:t>  vr4 =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78D97-BA86-1C47-A7EB-E58930F358F9}"/>
              </a:ext>
            </a:extLst>
          </p:cNvPr>
          <p:cNvSpPr txBox="1"/>
          <p:nvPr/>
        </p:nvSpPr>
        <p:spPr>
          <a:xfrm>
            <a:off x="8302356" y="1446405"/>
            <a:ext cx="250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E3A0FE2-5214-7841-89EA-FB506A5AEB3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73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Control flow in 3 address code</a:t>
            </a:r>
          </a:p>
          <a:p>
            <a:r>
              <a:rPr lang="en-US" dirty="0"/>
              <a:t>Similar to an ISA:</a:t>
            </a:r>
          </a:p>
          <a:p>
            <a:pPr lvl="1"/>
            <a:r>
              <a:rPr lang="en-US" dirty="0"/>
              <a:t>We have labels</a:t>
            </a:r>
          </a:p>
          <a:p>
            <a:pPr lvl="1"/>
            <a:r>
              <a:rPr lang="en-US" dirty="0"/>
              <a:t>and branch instructions</a:t>
            </a:r>
          </a:p>
          <a:p>
            <a:pPr lvl="2"/>
            <a:r>
              <a:rPr lang="en-US" dirty="0">
                <a:latin typeface="Courier" pitchFamily="2" charset="0"/>
              </a:rPr>
              <a:t>branch x </a:t>
            </a:r>
            <a:r>
              <a:rPr lang="en-US" dirty="0"/>
              <a:t>- branch unconditionally to label z</a:t>
            </a:r>
          </a:p>
          <a:p>
            <a:pPr lvl="2"/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x,y,z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- branch to z if x and y are not equal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376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3 address code we will be targeting with our homework and using for optimizations in the next module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628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Inputs/outputs: </a:t>
            </a:r>
            <a:r>
              <a:rPr lang="en-US" dirty="0"/>
              <a:t>32-bit typed inputs</a:t>
            </a:r>
          </a:p>
          <a:p>
            <a:pPr marL="0" indent="0">
              <a:buNone/>
            </a:pPr>
            <a:r>
              <a:rPr lang="en-US" dirty="0"/>
              <a:t>e.g.: </a:t>
            </a:r>
            <a:r>
              <a:rPr lang="en-US" dirty="0">
                <a:latin typeface="Courier" pitchFamily="2" charset="0"/>
              </a:rPr>
              <a:t>int x, int y, float 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Types: </a:t>
            </a:r>
            <a:r>
              <a:rPr lang="en-US" dirty="0"/>
              <a:t>32-bit untyped virtual register</a:t>
            </a:r>
          </a:p>
          <a:p>
            <a:pPr marL="0" indent="0">
              <a:buNone/>
            </a:pPr>
            <a:r>
              <a:rPr lang="en-US" dirty="0"/>
              <a:t>given as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/>
              <a:t> where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is an integer:</a:t>
            </a:r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latin typeface="Courier" pitchFamily="2" charset="0"/>
              </a:rPr>
              <a:t>vr0, vr1, vr2, vr3 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assume input/output names are disjoint from virtual register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5644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or f, which specifies how the bits in the registers are interpreted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864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[add, sub,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mult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div, eq,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lt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or f, which specifies how the bits in the registers are interpreted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0BDE3-DDA6-EA42-8691-060D5A353F9E}"/>
              </a:ext>
            </a:extLst>
          </p:cNvPr>
          <p:cNvSpPr txBox="1"/>
          <p:nvPr/>
        </p:nvSpPr>
        <p:spPr>
          <a:xfrm>
            <a:off x="7994468" y="3244334"/>
            <a:ext cx="4197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should have an AST binary operator for</a:t>
            </a:r>
            <a:br>
              <a:rPr lang="en-US" dirty="0"/>
            </a:br>
            <a:r>
              <a:rPr lang="en-US" dirty="0"/>
              <a:t>each of these.</a:t>
            </a:r>
          </a:p>
        </p:txBody>
      </p:sp>
    </p:spTree>
    <p:extLst>
      <p:ext uri="{BB962C8B-B14F-4D97-AF65-F5344CB8AC3E}">
        <p14:creationId xmlns:p14="http://schemas.microsoft.com/office/powerpoint/2010/main" val="321462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5B7E-5C0C-F042-B698-D48C84E9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EF3-37B6-7346-A79F-EFB89F8D8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static vs. dynamic types</a:t>
            </a:r>
          </a:p>
          <a:p>
            <a:pPr lvl="1"/>
            <a:r>
              <a:rPr lang="en-US" dirty="0"/>
              <a:t>Static means types are determined at compile time</a:t>
            </a:r>
          </a:p>
          <a:p>
            <a:pPr lvl="2"/>
            <a:r>
              <a:rPr lang="en-US" dirty="0"/>
              <a:t>Pros: compiler can emit the exact right ISA instruction, no need to check</a:t>
            </a:r>
          </a:p>
          <a:p>
            <a:pPr lvl="1"/>
            <a:r>
              <a:rPr lang="en-US" dirty="0"/>
              <a:t>Dynamic means types are checked at runtime</a:t>
            </a:r>
          </a:p>
          <a:p>
            <a:pPr lvl="2"/>
            <a:r>
              <a:rPr lang="en-US" dirty="0"/>
              <a:t>Pros: you can write more generic code</a:t>
            </a:r>
          </a:p>
          <a:p>
            <a:endParaRPr lang="en-US" dirty="0"/>
          </a:p>
          <a:p>
            <a:r>
              <a:rPr lang="en-US" dirty="0"/>
              <a:t>strong vs weak types</a:t>
            </a:r>
          </a:p>
          <a:p>
            <a:pPr lvl="1"/>
            <a:r>
              <a:rPr lang="en-US" dirty="0"/>
              <a:t>Not a clear meaning of strong/weak types</a:t>
            </a:r>
          </a:p>
          <a:p>
            <a:pPr lvl="1"/>
            <a:r>
              <a:rPr lang="en-US" dirty="0"/>
              <a:t>might refer to:</a:t>
            </a:r>
          </a:p>
          <a:p>
            <a:pPr lvl="2"/>
            <a:r>
              <a:rPr lang="en-US" dirty="0"/>
              <a:t>if types are automatically converted by the compiler or runtime e.g. </a:t>
            </a:r>
            <a:r>
              <a:rPr lang="en-US" dirty="0" err="1"/>
              <a:t>ints</a:t>
            </a:r>
            <a:r>
              <a:rPr lang="en-US" dirty="0"/>
              <a:t> to floats</a:t>
            </a:r>
          </a:p>
          <a:p>
            <a:pPr lvl="2"/>
            <a:r>
              <a:rPr lang="en-US" dirty="0"/>
              <a:t>if a variable can change its type during runtime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87AAC7-9AF1-3949-83CE-0E7F0EBFC95F}"/>
              </a:ext>
            </a:extLst>
          </p:cNvPr>
          <p:cNvSpPr/>
          <p:nvPr/>
        </p:nvSpPr>
        <p:spPr>
          <a:xfrm>
            <a:off x="78377" y="6323598"/>
            <a:ext cx="12226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stackoverflow.com</a:t>
            </a:r>
            <a:r>
              <a:rPr lang="en-US" sz="1600" dirty="0"/>
              <a:t>/questions/2690544/what-is-the-difference-between-a-strongly-typed-language-and-a-statically-typed</a:t>
            </a:r>
          </a:p>
        </p:txBody>
      </p:sp>
    </p:spTree>
    <p:extLst>
      <p:ext uri="{BB962C8B-B14F-4D97-AF65-F5344CB8AC3E}">
        <p14:creationId xmlns:p14="http://schemas.microsoft.com/office/powerpoint/2010/main" val="138152127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or f</a:t>
            </a:r>
            <a:r>
              <a:rPr lang="en-US" dirty="0">
                <a:latin typeface="Courier" pitchFamily="2" charset="0"/>
              </a:rPr>
              <a:t>, which specifies how the bits in the registers are interpreted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0BDE3-DDA6-EA42-8691-060D5A353F9E}"/>
              </a:ext>
            </a:extLst>
          </p:cNvPr>
          <p:cNvSpPr txBox="1"/>
          <p:nvPr/>
        </p:nvSpPr>
        <p:spPr>
          <a:xfrm>
            <a:off x="7889966" y="4324197"/>
            <a:ext cx="419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gets us closer to assembly</a:t>
            </a:r>
          </a:p>
        </p:txBody>
      </p:sp>
    </p:spTree>
    <p:extLst>
      <p:ext uri="{BB962C8B-B14F-4D97-AF65-F5344CB8AC3E}">
        <p14:creationId xmlns:p14="http://schemas.microsoft.com/office/powerpoint/2010/main" val="351396867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3-address code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[int2float, float2int]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converts the bits in op0 from one type to another.</a:t>
            </a:r>
          </a:p>
        </p:txBody>
      </p:sp>
    </p:spTree>
    <p:extLst>
      <p:ext uri="{BB962C8B-B14F-4D97-AF65-F5344CB8AC3E}">
        <p14:creationId xmlns:p14="http://schemas.microsoft.com/office/powerpoint/2010/main" val="391614836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Counting all the values up to 10 in input: int x</a:t>
            </a:r>
          </a:p>
        </p:txBody>
      </p:sp>
    </p:spTree>
    <p:extLst>
      <p:ext uri="{BB962C8B-B14F-4D97-AF65-F5344CB8AC3E}">
        <p14:creationId xmlns:p14="http://schemas.microsoft.com/office/powerpoint/2010/main" val="218072060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Counting all the values up to 10 in input: int x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r0 = 0;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loop_start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r1 = </a:t>
            </a:r>
            <a:r>
              <a:rPr lang="en-US" dirty="0" err="1">
                <a:latin typeface="Courier" pitchFamily="2" charset="0"/>
              </a:rPr>
              <a:t>lti</a:t>
            </a:r>
            <a:r>
              <a:rPr lang="en-US" dirty="0">
                <a:latin typeface="Courier" pitchFamily="2" charset="0"/>
              </a:rPr>
              <a:t>(r0,10)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r1, 1,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x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(x, r0);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(r0, 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branch </a:t>
            </a:r>
            <a:r>
              <a:rPr lang="en-US" dirty="0" err="1">
                <a:latin typeface="Courier" pitchFamily="2" charset="0"/>
              </a:rPr>
              <a:t>loop_start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094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35789" cy="4879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Counting all the values up to 10 in input: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float</a:t>
            </a:r>
            <a:r>
              <a:rPr lang="en-US" dirty="0">
                <a:latin typeface="Courier" pitchFamily="2" charset="0"/>
              </a:rPr>
              <a:t> x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r0 = 0;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loop_start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r1 = </a:t>
            </a:r>
            <a:r>
              <a:rPr lang="en-US" dirty="0" err="1">
                <a:latin typeface="Courier" pitchFamily="2" charset="0"/>
              </a:rPr>
              <a:t>lti</a:t>
            </a:r>
            <a:r>
              <a:rPr lang="en-US" dirty="0">
                <a:latin typeface="Courier" pitchFamily="2" charset="0"/>
              </a:rPr>
              <a:t>(r0,10)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r1, 1,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x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(x, r0);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(r0, 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branch </a:t>
            </a:r>
            <a:r>
              <a:rPr lang="en-US" dirty="0" err="1">
                <a:latin typeface="Courier" pitchFamily="2" charset="0"/>
              </a:rPr>
              <a:t>loop_start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9099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transforming an AST into linear code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56641</TotalTime>
  <Words>7850</Words>
  <Application>Microsoft Macintosh PowerPoint</Application>
  <PresentationFormat>Widescreen</PresentationFormat>
  <Paragraphs>1657</Paragraphs>
  <Slides>95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95</vt:i4>
      </vt:variant>
    </vt:vector>
  </HeadingPairs>
  <TitlesOfParts>
    <vt:vector size="102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4, 2022</vt:lpstr>
      <vt:lpstr>Announcements</vt:lpstr>
      <vt:lpstr>Announcements</vt:lpstr>
      <vt:lpstr>Quiz</vt:lpstr>
      <vt:lpstr>Quiz</vt:lpstr>
      <vt:lpstr>Discussion</vt:lpstr>
      <vt:lpstr>Quiz</vt:lpstr>
      <vt:lpstr>Discussion</vt:lpstr>
      <vt:lpstr>Discussion</vt:lpstr>
      <vt:lpstr>Quiz</vt:lpstr>
      <vt:lpstr>Discussion</vt:lpstr>
      <vt:lpstr>Discussion</vt:lpstr>
      <vt:lpstr>Quiz</vt:lpstr>
      <vt:lpstr>Symbol Table</vt:lpstr>
      <vt:lpstr>add the type at parse time</vt:lpstr>
      <vt:lpstr>PowerPoint Presentation</vt:lpstr>
      <vt:lpstr>Review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Type inference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 inference</vt:lpstr>
      <vt:lpstr>Type inference</vt:lpstr>
      <vt:lpstr>Type inference</vt:lpstr>
      <vt:lpstr>Type inference</vt:lpstr>
      <vt:lpstr>Type inference</vt:lpstr>
      <vt:lpstr>Type errors</vt:lpstr>
      <vt:lpstr>Type errors</vt:lpstr>
      <vt:lpstr>Type errors</vt:lpstr>
      <vt:lpstr>How are functions handled?</vt:lpstr>
      <vt:lpstr>How are functions handled?</vt:lpstr>
      <vt:lpstr>How are functions handled?</vt:lpstr>
      <vt:lpstr>How are functions handled?</vt:lpstr>
      <vt:lpstr>How are functions handled?</vt:lpstr>
      <vt:lpstr>How are functions handled?</vt:lpstr>
      <vt:lpstr>How are functions handled?</vt:lpstr>
      <vt:lpstr>What about floats to ints?</vt:lpstr>
      <vt:lpstr>What about floats to ints?</vt:lpstr>
      <vt:lpstr>What about floats to ints?</vt:lpstr>
      <vt:lpstr>Discussion</vt:lpstr>
      <vt:lpstr>PowerPoint Presentation</vt:lpstr>
      <vt:lpstr>PowerPoint Presentation</vt:lpstr>
      <vt:lpstr>PowerPoint Presentation</vt:lpstr>
      <vt:lpstr>Type systems finished</vt:lpstr>
      <vt:lpstr>Linear intermediate representations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3-address code</vt:lpstr>
      <vt:lpstr>Our 3-address code</vt:lpstr>
      <vt:lpstr>Our 3-address code</vt:lpstr>
      <vt:lpstr>Our 3-address code</vt:lpstr>
      <vt:lpstr>Our 3-address code</vt:lpstr>
      <vt:lpstr>Our 3-address code</vt:lpstr>
      <vt:lpstr>Our 3-address code</vt:lpstr>
      <vt:lpstr>Example</vt:lpstr>
      <vt:lpstr>Example</vt:lpstr>
      <vt:lpstr>Example</vt:lpstr>
      <vt:lpstr>See everyone on 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925</cp:revision>
  <dcterms:created xsi:type="dcterms:W3CDTF">2021-03-23T23:59:42Z</dcterms:created>
  <dcterms:modified xsi:type="dcterms:W3CDTF">2022-05-04T22:16:55Z</dcterms:modified>
</cp:coreProperties>
</file>