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4"/>
  </p:notesMasterIdLst>
  <p:sldIdLst>
    <p:sldId id="257" r:id="rId2"/>
    <p:sldId id="1492" r:id="rId3"/>
    <p:sldId id="1538" r:id="rId4"/>
    <p:sldId id="1539" r:id="rId5"/>
    <p:sldId id="1540" r:id="rId6"/>
    <p:sldId id="1493" r:id="rId7"/>
    <p:sldId id="1532" r:id="rId8"/>
    <p:sldId id="1474" r:id="rId9"/>
    <p:sldId id="1574" r:id="rId10"/>
    <p:sldId id="1533" r:id="rId11"/>
    <p:sldId id="1472" r:id="rId12"/>
    <p:sldId id="1575" r:id="rId13"/>
    <p:sldId id="1534" r:id="rId14"/>
    <p:sldId id="1576" r:id="rId15"/>
    <p:sldId id="1577" r:id="rId16"/>
    <p:sldId id="1578" r:id="rId17"/>
    <p:sldId id="1579" r:id="rId18"/>
    <p:sldId id="1541" r:id="rId19"/>
    <p:sldId id="1390" r:id="rId20"/>
    <p:sldId id="1542" r:id="rId21"/>
    <p:sldId id="1501" r:id="rId22"/>
    <p:sldId id="1502" r:id="rId23"/>
    <p:sldId id="1503" r:id="rId24"/>
    <p:sldId id="1543" r:id="rId25"/>
    <p:sldId id="1504" r:id="rId26"/>
    <p:sldId id="1506" r:id="rId27"/>
    <p:sldId id="1509" r:id="rId28"/>
    <p:sldId id="1507" r:id="rId29"/>
    <p:sldId id="1510" r:id="rId30"/>
    <p:sldId id="1544" r:id="rId31"/>
    <p:sldId id="1545" r:id="rId32"/>
    <p:sldId id="1513" r:id="rId33"/>
    <p:sldId id="1514" r:id="rId34"/>
    <p:sldId id="1546" r:id="rId35"/>
    <p:sldId id="1547" r:id="rId36"/>
    <p:sldId id="1548" r:id="rId37"/>
    <p:sldId id="1516" r:id="rId38"/>
    <p:sldId id="1549" r:id="rId39"/>
    <p:sldId id="1515" r:id="rId40"/>
    <p:sldId id="1517" r:id="rId41"/>
    <p:sldId id="1518" r:id="rId42"/>
    <p:sldId id="1519" r:id="rId43"/>
    <p:sldId id="1520" r:id="rId44"/>
    <p:sldId id="1521" r:id="rId45"/>
    <p:sldId id="1550" r:id="rId46"/>
    <p:sldId id="1522" r:id="rId47"/>
    <p:sldId id="1523" r:id="rId48"/>
    <p:sldId id="1524" r:id="rId49"/>
    <p:sldId id="1527" r:id="rId50"/>
    <p:sldId id="1526" r:id="rId51"/>
    <p:sldId id="1528" r:id="rId52"/>
    <p:sldId id="1529" r:id="rId53"/>
    <p:sldId id="1530" r:id="rId54"/>
    <p:sldId id="1551" r:id="rId55"/>
    <p:sldId id="1470" r:id="rId56"/>
    <p:sldId id="1552" r:id="rId57"/>
    <p:sldId id="1553" r:id="rId58"/>
    <p:sldId id="1554" r:id="rId59"/>
    <p:sldId id="1376" r:id="rId60"/>
    <p:sldId id="1556" r:id="rId61"/>
    <p:sldId id="1557" r:id="rId62"/>
    <p:sldId id="1487" r:id="rId63"/>
    <p:sldId id="1558" r:id="rId64"/>
    <p:sldId id="1559" r:id="rId65"/>
    <p:sldId id="1560" r:id="rId66"/>
    <p:sldId id="1563" r:id="rId67"/>
    <p:sldId id="1561" r:id="rId68"/>
    <p:sldId id="1564" r:id="rId69"/>
    <p:sldId id="1565" r:id="rId70"/>
    <p:sldId id="1566" r:id="rId71"/>
    <p:sldId id="1567" r:id="rId72"/>
    <p:sldId id="1568" r:id="rId73"/>
    <p:sldId id="1569" r:id="rId74"/>
    <p:sldId id="1570" r:id="rId75"/>
    <p:sldId id="1571" r:id="rId76"/>
    <p:sldId id="1572" r:id="rId77"/>
    <p:sldId id="1573" r:id="rId78"/>
    <p:sldId id="1580" r:id="rId79"/>
    <p:sldId id="1581" r:id="rId80"/>
    <p:sldId id="1582" r:id="rId81"/>
    <p:sldId id="1583" r:id="rId82"/>
    <p:sldId id="1395" r:id="rId8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F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75"/>
    <p:restoredTop sz="96405"/>
  </p:normalViewPr>
  <p:slideViewPr>
    <p:cSldViewPr snapToGrid="0" snapToObjects="1">
      <p:cViewPr>
        <p:scale>
          <a:sx n="150" d="100"/>
          <a:sy n="150" d="100"/>
        </p:scale>
        <p:origin x="10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May 2,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ASTs</a:t>
            </a:r>
          </a:p>
          <a:p>
            <a:pPr lvl="1"/>
            <a:r>
              <a:rPr lang="en-US" i="1" dirty="0"/>
              <a:t>type checking</a:t>
            </a:r>
          </a:p>
          <a:p>
            <a:pPr marL="914400" lvl="2" indent="0">
              <a:buNone/>
            </a:pPr>
            <a:endParaRPr lang="en-US" i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9868755" y="30113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9891340" y="612988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243270" y="612988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494240" y="931005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283799" y="938302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743432" y="1260443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139294" y="1250151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697227" y="157172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764779" y="1562000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2DB500-1416-664B-BD1D-A70789932F8B}"/>
              </a:ext>
            </a:extLst>
          </p:cNvPr>
          <p:cNvSpPr/>
          <p:nvPr/>
        </p:nvSpPr>
        <p:spPr>
          <a:xfrm>
            <a:off x="8841912" y="243109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02BC6D-A4F3-7945-9BA8-DDAD5EBAD05E}"/>
              </a:ext>
            </a:extLst>
          </p:cNvPr>
          <p:cNvSpPr/>
          <p:nvPr/>
        </p:nvSpPr>
        <p:spPr>
          <a:xfrm>
            <a:off x="8261222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166087-E008-CB41-9E49-F43BE5B52E3C}"/>
              </a:ext>
            </a:extLst>
          </p:cNvPr>
          <p:cNvSpPr/>
          <p:nvPr/>
        </p:nvSpPr>
        <p:spPr>
          <a:xfrm>
            <a:off x="9404049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C40F58-CF90-CE41-89B9-CE8DBABC9991}"/>
              </a:ext>
            </a:extLst>
          </p:cNvPr>
          <p:cNvSpPr/>
          <p:nvPr/>
        </p:nvSpPr>
        <p:spPr>
          <a:xfrm>
            <a:off x="8801537" y="387484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5F10088-ADEF-7F4E-A316-E753418CD634}"/>
              </a:ext>
            </a:extLst>
          </p:cNvPr>
          <p:cNvCxnSpPr>
            <a:cxnSpLocks/>
            <a:stCxn id="4" idx="2"/>
            <a:endCxn id="25" idx="0"/>
          </p:cNvCxnSpPr>
          <p:nvPr/>
        </p:nvCxnSpPr>
        <p:spPr>
          <a:xfrm flipH="1">
            <a:off x="8562478" y="2849305"/>
            <a:ext cx="580690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E5B716-F904-F04C-85D6-57BAB595954F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>
            <a:off x="9143168" y="2849305"/>
            <a:ext cx="562137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3CD5CE6-7944-5940-BF7F-AD6B8EF5481A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>
            <a:off x="8562478" y="3571180"/>
            <a:ext cx="540315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E481C4-ED00-5E48-8D57-93234F440C6A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 flipH="1">
            <a:off x="9102793" y="3571180"/>
            <a:ext cx="602512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BFBAFE9-DB06-D242-9A86-5A5DBAE7937A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10006561" y="2839576"/>
            <a:ext cx="277238" cy="52249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65BD84F-A29B-7844-AA4E-821E0B90D387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9444424" y="2640198"/>
            <a:ext cx="839375" cy="1993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A8C64CD-6438-0642-90A2-AB2F8FAC4216}"/>
              </a:ext>
            </a:extLst>
          </p:cNvPr>
          <p:cNvSpPr txBox="1"/>
          <p:nvPr/>
        </p:nvSpPr>
        <p:spPr>
          <a:xfrm>
            <a:off x="10858582" y="30113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3111E8-20FD-9A4E-BB6A-BF339F777B74}"/>
              </a:ext>
            </a:extLst>
          </p:cNvPr>
          <p:cNvSpPr txBox="1"/>
          <p:nvPr/>
        </p:nvSpPr>
        <p:spPr>
          <a:xfrm>
            <a:off x="8063655" y="2447138"/>
            <a:ext cx="5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CFG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A20544-E545-DB40-AE9C-D75E51A5C0A6}"/>
              </a:ext>
            </a:extLst>
          </p:cNvPr>
          <p:cNvSpPr/>
          <p:nvPr/>
        </p:nvSpPr>
        <p:spPr>
          <a:xfrm>
            <a:off x="8859121" y="4978934"/>
            <a:ext cx="317596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B2E933-E9AD-4341-9CF9-2422F61D7ABC}"/>
              </a:ext>
            </a:extLst>
          </p:cNvPr>
          <p:cNvSpPr txBox="1"/>
          <p:nvPr/>
        </p:nvSpPr>
        <p:spPr>
          <a:xfrm>
            <a:off x="10296120" y="4555260"/>
            <a:ext cx="158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8BAD09-C77A-4A49-A16D-6EDDFBC7A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2241550"/>
            <a:ext cx="92456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88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/>
        </p:nvGraphicFramePr>
        <p:xfrm>
          <a:off x="240671" y="337223"/>
          <a:ext cx="7311596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2944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3930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3959351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ASTAddNode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ASTMultNode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$2}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ASTNumNode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ASTIDNode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829260A-EE91-2C41-B765-F94BB9D91BB1}"/>
              </a:ext>
            </a:extLst>
          </p:cNvPr>
          <p:cNvSpPr txBox="1"/>
          <p:nvPr/>
        </p:nvSpPr>
        <p:spPr>
          <a:xfrm>
            <a:off x="9481189" y="77370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14C51E-9041-E349-A2B3-5AD33A9390E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9780181" y="1143032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82B20A-70B8-3F4F-B25F-C8E152C28F6E}"/>
              </a:ext>
            </a:extLst>
          </p:cNvPr>
          <p:cNvSpPr txBox="1"/>
          <p:nvPr/>
        </p:nvSpPr>
        <p:spPr>
          <a:xfrm>
            <a:off x="9522693" y="13387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668180-D0CC-2D47-8CCC-8C2DC973A6EC}"/>
              </a:ext>
            </a:extLst>
          </p:cNvPr>
          <p:cNvSpPr txBox="1"/>
          <p:nvPr/>
        </p:nvSpPr>
        <p:spPr>
          <a:xfrm>
            <a:off x="7347391" y="3888133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32C9-F74B-6141-93E3-41BCC544258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8762213" y="1708090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D7D097-FBBB-F54E-9AC6-CDE79448E412}"/>
              </a:ext>
            </a:extLst>
          </p:cNvPr>
          <p:cNvSpPr txBox="1"/>
          <p:nvPr/>
        </p:nvSpPr>
        <p:spPr>
          <a:xfrm>
            <a:off x="8466068" y="305422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C62774-0B6E-D045-87AC-E70482DB8C5B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342227" y="3423555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388EC9-ACD3-B94B-91B9-4119F82A426F}"/>
              </a:ext>
            </a:extLst>
          </p:cNvPr>
          <p:cNvSpPr txBox="1"/>
          <p:nvPr/>
        </p:nvSpPr>
        <p:spPr>
          <a:xfrm>
            <a:off x="8623511" y="384389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A9E82-1A8E-4F47-AD37-9D2485EE4B30}"/>
              </a:ext>
            </a:extLst>
          </p:cNvPr>
          <p:cNvSpPr txBox="1"/>
          <p:nvPr/>
        </p:nvSpPr>
        <p:spPr>
          <a:xfrm>
            <a:off x="8022802" y="175842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384C0D-C7BB-7B49-963C-2AF3BD6DBFDA}"/>
              </a:ext>
            </a:extLst>
          </p:cNvPr>
          <p:cNvSpPr txBox="1"/>
          <p:nvPr/>
        </p:nvSpPr>
        <p:spPr>
          <a:xfrm>
            <a:off x="9213620" y="3852846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326EAA-586B-4943-B7A0-710993F873E2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8833958" y="3423555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E3EF37-F53B-D649-B1A7-DB20F0E687C3}"/>
              </a:ext>
            </a:extLst>
          </p:cNvPr>
          <p:cNvCxnSpPr>
            <a:cxnSpLocks/>
          </p:cNvCxnSpPr>
          <p:nvPr/>
        </p:nvCxnSpPr>
        <p:spPr>
          <a:xfrm>
            <a:off x="8862383" y="3422475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F0F655-290F-BC4C-937E-DF9B99775AEF}"/>
              </a:ext>
            </a:extLst>
          </p:cNvPr>
          <p:cNvSpPr txBox="1"/>
          <p:nvPr/>
        </p:nvSpPr>
        <p:spPr>
          <a:xfrm>
            <a:off x="9726998" y="4651469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22763D-A39A-A747-BE39-6490533928A6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 flipH="1">
            <a:off x="8909320" y="4213231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FF4E9C-20A1-A74A-AB5F-58415715F707}"/>
              </a:ext>
            </a:extLst>
          </p:cNvPr>
          <p:cNvSpPr txBox="1"/>
          <p:nvPr/>
        </p:nvSpPr>
        <p:spPr>
          <a:xfrm>
            <a:off x="8295947" y="4633575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29342F-A796-8D4C-B140-FAD6CE14463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922503" y="4213231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9F101C-E6F6-9348-82FA-979436FA3E65}"/>
              </a:ext>
            </a:extLst>
          </p:cNvPr>
          <p:cNvCxnSpPr>
            <a:cxnSpLocks/>
            <a:stCxn id="14" idx="2"/>
            <a:endCxn id="24" idx="0"/>
          </p:cNvCxnSpPr>
          <p:nvPr/>
        </p:nvCxnSpPr>
        <p:spPr>
          <a:xfrm flipH="1">
            <a:off x="7834301" y="4213231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DE1A9EA-BA06-AB41-81C2-2C7A04C1F725}"/>
              </a:ext>
            </a:extLst>
          </p:cNvPr>
          <p:cNvSpPr txBox="1"/>
          <p:nvPr/>
        </p:nvSpPr>
        <p:spPr>
          <a:xfrm>
            <a:off x="7535309" y="467743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2DF4B6-548C-874E-88F1-4FA0ED76240B}"/>
              </a:ext>
            </a:extLst>
          </p:cNvPr>
          <p:cNvSpPr txBox="1"/>
          <p:nvPr/>
        </p:nvSpPr>
        <p:spPr>
          <a:xfrm>
            <a:off x="7514790" y="5349607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1B9E80-E3A6-1745-A33E-748DB7D92461}"/>
              </a:ext>
            </a:extLst>
          </p:cNvPr>
          <p:cNvSpPr txBox="1"/>
          <p:nvPr/>
        </p:nvSpPr>
        <p:spPr>
          <a:xfrm>
            <a:off x="7466410" y="58703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7BC92B-91F7-8F49-B1B1-4C8686262032}"/>
              </a:ext>
            </a:extLst>
          </p:cNvPr>
          <p:cNvSpPr txBox="1"/>
          <p:nvPr/>
        </p:nvSpPr>
        <p:spPr>
          <a:xfrm>
            <a:off x="7215686" y="639110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ECDE54-CE5A-7041-8766-CD9072FDB0B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810830" y="5037822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074F52-2A20-0E4E-9C4D-3774B0819273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834300" y="571893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00F11A-EF34-B44C-933B-422B6F656D68}"/>
              </a:ext>
            </a:extLst>
          </p:cNvPr>
          <p:cNvCxnSpPr>
            <a:cxnSpLocks/>
          </p:cNvCxnSpPr>
          <p:nvPr/>
        </p:nvCxnSpPr>
        <p:spPr>
          <a:xfrm flipH="1">
            <a:off x="7827006" y="6214620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6373CD-0C2F-9F43-B552-ED4129424D6D}"/>
              </a:ext>
            </a:extLst>
          </p:cNvPr>
          <p:cNvSpPr txBox="1"/>
          <p:nvPr/>
        </p:nvSpPr>
        <p:spPr>
          <a:xfrm>
            <a:off x="9696682" y="511972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B97B7F-31D6-AD4A-8317-A8EAB525D687}"/>
              </a:ext>
            </a:extLst>
          </p:cNvPr>
          <p:cNvSpPr txBox="1"/>
          <p:nvPr/>
        </p:nvSpPr>
        <p:spPr>
          <a:xfrm>
            <a:off x="9445958" y="564047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042156-7F59-6043-A63B-98AA27B1216D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10064572" y="4968308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03449A-37DF-174E-A4DF-F398F5713176}"/>
              </a:ext>
            </a:extLst>
          </p:cNvPr>
          <p:cNvCxnSpPr>
            <a:cxnSpLocks/>
          </p:cNvCxnSpPr>
          <p:nvPr/>
        </p:nvCxnSpPr>
        <p:spPr>
          <a:xfrm flipH="1">
            <a:off x="10057278" y="546398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C0A304-8337-1247-93EB-C60659EB50EA}"/>
              </a:ext>
            </a:extLst>
          </p:cNvPr>
          <p:cNvCxnSpPr>
            <a:cxnSpLocks/>
          </p:cNvCxnSpPr>
          <p:nvPr/>
        </p:nvCxnSpPr>
        <p:spPr>
          <a:xfrm>
            <a:off x="9829982" y="172167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3D2CD3-F762-A447-9CBF-114F03833729}"/>
              </a:ext>
            </a:extLst>
          </p:cNvPr>
          <p:cNvSpPr txBox="1"/>
          <p:nvPr/>
        </p:nvSpPr>
        <p:spPr>
          <a:xfrm>
            <a:off x="9372409" y="2188772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EE8F78-2FCE-074D-BE8C-C549AF47984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842204" y="1708090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845741E-FE57-BF41-BADF-FC6046A0B29C}"/>
              </a:ext>
            </a:extLst>
          </p:cNvPr>
          <p:cNvSpPr txBox="1"/>
          <p:nvPr/>
        </p:nvSpPr>
        <p:spPr>
          <a:xfrm>
            <a:off x="10785937" y="303878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8B5A5D-D838-6848-B99E-976ECA1537F6}"/>
              </a:ext>
            </a:extLst>
          </p:cNvPr>
          <p:cNvSpPr txBox="1"/>
          <p:nvPr/>
        </p:nvSpPr>
        <p:spPr>
          <a:xfrm>
            <a:off x="11081050" y="23518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DD91F14-DCB2-5F47-AB43-0B3A77484B11}"/>
              </a:ext>
            </a:extLst>
          </p:cNvPr>
          <p:cNvCxnSpPr>
            <a:cxnSpLocks/>
            <a:stCxn id="39" idx="2"/>
            <a:endCxn id="38" idx="0"/>
          </p:cNvCxnSpPr>
          <p:nvPr/>
        </p:nvCxnSpPr>
        <p:spPr>
          <a:xfrm flipH="1">
            <a:off x="11448939" y="2721173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0B60E5B-6B94-8747-AF00-94D6620614E4}"/>
              </a:ext>
            </a:extLst>
          </p:cNvPr>
          <p:cNvSpPr txBox="1"/>
          <p:nvPr/>
        </p:nvSpPr>
        <p:spPr>
          <a:xfrm>
            <a:off x="8466068" y="227112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67933D-3E84-964F-B7D2-822385E03AFA}"/>
              </a:ext>
            </a:extLst>
          </p:cNvPr>
          <p:cNvCxnSpPr>
            <a:cxnSpLocks/>
          </p:cNvCxnSpPr>
          <p:nvPr/>
        </p:nvCxnSpPr>
        <p:spPr>
          <a:xfrm>
            <a:off x="8743671" y="2635430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64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/>
        </p:nvGraphicFramePr>
        <p:xfrm>
          <a:off x="240671" y="337223"/>
          <a:ext cx="7311596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2944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3930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3959351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ASTAddNode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ASTMultNode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$2}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ASTNumNode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ASTIDNode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829260A-EE91-2C41-B765-F94BB9D91BB1}"/>
              </a:ext>
            </a:extLst>
          </p:cNvPr>
          <p:cNvSpPr txBox="1"/>
          <p:nvPr/>
        </p:nvSpPr>
        <p:spPr>
          <a:xfrm>
            <a:off x="9481189" y="77370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14C51E-9041-E349-A2B3-5AD33A9390E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9780181" y="1143032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82B20A-70B8-3F4F-B25F-C8E152C28F6E}"/>
              </a:ext>
            </a:extLst>
          </p:cNvPr>
          <p:cNvSpPr txBox="1"/>
          <p:nvPr/>
        </p:nvSpPr>
        <p:spPr>
          <a:xfrm>
            <a:off x="9522693" y="13387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668180-D0CC-2D47-8CCC-8C2DC973A6EC}"/>
              </a:ext>
            </a:extLst>
          </p:cNvPr>
          <p:cNvSpPr txBox="1"/>
          <p:nvPr/>
        </p:nvSpPr>
        <p:spPr>
          <a:xfrm>
            <a:off x="7347391" y="3888133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32C9-F74B-6141-93E3-41BCC544258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8762213" y="1708090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D7D097-FBBB-F54E-9AC6-CDE79448E412}"/>
              </a:ext>
            </a:extLst>
          </p:cNvPr>
          <p:cNvSpPr txBox="1"/>
          <p:nvPr/>
        </p:nvSpPr>
        <p:spPr>
          <a:xfrm>
            <a:off x="8466068" y="305422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C62774-0B6E-D045-87AC-E70482DB8C5B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342227" y="3423555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388EC9-ACD3-B94B-91B9-4119F82A426F}"/>
              </a:ext>
            </a:extLst>
          </p:cNvPr>
          <p:cNvSpPr txBox="1"/>
          <p:nvPr/>
        </p:nvSpPr>
        <p:spPr>
          <a:xfrm>
            <a:off x="8623511" y="384389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A9E82-1A8E-4F47-AD37-9D2485EE4B30}"/>
              </a:ext>
            </a:extLst>
          </p:cNvPr>
          <p:cNvSpPr txBox="1"/>
          <p:nvPr/>
        </p:nvSpPr>
        <p:spPr>
          <a:xfrm>
            <a:off x="8022802" y="175842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384C0D-C7BB-7B49-963C-2AF3BD6DBFDA}"/>
              </a:ext>
            </a:extLst>
          </p:cNvPr>
          <p:cNvSpPr txBox="1"/>
          <p:nvPr/>
        </p:nvSpPr>
        <p:spPr>
          <a:xfrm>
            <a:off x="9213620" y="3852846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326EAA-586B-4943-B7A0-710993F873E2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8833958" y="3423555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E3EF37-F53B-D649-B1A7-DB20F0E687C3}"/>
              </a:ext>
            </a:extLst>
          </p:cNvPr>
          <p:cNvCxnSpPr>
            <a:cxnSpLocks/>
          </p:cNvCxnSpPr>
          <p:nvPr/>
        </p:nvCxnSpPr>
        <p:spPr>
          <a:xfrm>
            <a:off x="8862383" y="3422475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F0F655-290F-BC4C-937E-DF9B99775AEF}"/>
              </a:ext>
            </a:extLst>
          </p:cNvPr>
          <p:cNvSpPr txBox="1"/>
          <p:nvPr/>
        </p:nvSpPr>
        <p:spPr>
          <a:xfrm>
            <a:off x="9726998" y="4651469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22763D-A39A-A747-BE39-6490533928A6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 flipH="1">
            <a:off x="8909320" y="4213231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FF4E9C-20A1-A74A-AB5F-58415715F707}"/>
              </a:ext>
            </a:extLst>
          </p:cNvPr>
          <p:cNvSpPr txBox="1"/>
          <p:nvPr/>
        </p:nvSpPr>
        <p:spPr>
          <a:xfrm>
            <a:off x="8295947" y="4633575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29342F-A796-8D4C-B140-FAD6CE14463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922503" y="4213231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9F101C-E6F6-9348-82FA-979436FA3E65}"/>
              </a:ext>
            </a:extLst>
          </p:cNvPr>
          <p:cNvCxnSpPr>
            <a:cxnSpLocks/>
            <a:stCxn id="14" idx="2"/>
            <a:endCxn id="24" idx="0"/>
          </p:cNvCxnSpPr>
          <p:nvPr/>
        </p:nvCxnSpPr>
        <p:spPr>
          <a:xfrm flipH="1">
            <a:off x="7834301" y="4213231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DE1A9EA-BA06-AB41-81C2-2C7A04C1F725}"/>
              </a:ext>
            </a:extLst>
          </p:cNvPr>
          <p:cNvSpPr txBox="1"/>
          <p:nvPr/>
        </p:nvSpPr>
        <p:spPr>
          <a:xfrm>
            <a:off x="7535309" y="467743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2DF4B6-548C-874E-88F1-4FA0ED76240B}"/>
              </a:ext>
            </a:extLst>
          </p:cNvPr>
          <p:cNvSpPr txBox="1"/>
          <p:nvPr/>
        </p:nvSpPr>
        <p:spPr>
          <a:xfrm>
            <a:off x="7514790" y="5349607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1B9E80-E3A6-1745-A33E-748DB7D92461}"/>
              </a:ext>
            </a:extLst>
          </p:cNvPr>
          <p:cNvSpPr txBox="1"/>
          <p:nvPr/>
        </p:nvSpPr>
        <p:spPr>
          <a:xfrm>
            <a:off x="7466410" y="58703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7BC92B-91F7-8F49-B1B1-4C8686262032}"/>
              </a:ext>
            </a:extLst>
          </p:cNvPr>
          <p:cNvSpPr txBox="1"/>
          <p:nvPr/>
        </p:nvSpPr>
        <p:spPr>
          <a:xfrm>
            <a:off x="7215686" y="639110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ECDE54-CE5A-7041-8766-CD9072FDB0B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810830" y="5037822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074F52-2A20-0E4E-9C4D-3774B0819273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834300" y="571893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00F11A-EF34-B44C-933B-422B6F656D68}"/>
              </a:ext>
            </a:extLst>
          </p:cNvPr>
          <p:cNvCxnSpPr>
            <a:cxnSpLocks/>
          </p:cNvCxnSpPr>
          <p:nvPr/>
        </p:nvCxnSpPr>
        <p:spPr>
          <a:xfrm flipH="1">
            <a:off x="7827006" y="6214620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6373CD-0C2F-9F43-B552-ED4129424D6D}"/>
              </a:ext>
            </a:extLst>
          </p:cNvPr>
          <p:cNvSpPr txBox="1"/>
          <p:nvPr/>
        </p:nvSpPr>
        <p:spPr>
          <a:xfrm>
            <a:off x="9696682" y="511972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B97B7F-31D6-AD4A-8317-A8EAB525D687}"/>
              </a:ext>
            </a:extLst>
          </p:cNvPr>
          <p:cNvSpPr txBox="1"/>
          <p:nvPr/>
        </p:nvSpPr>
        <p:spPr>
          <a:xfrm>
            <a:off x="9445958" y="564047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042156-7F59-6043-A63B-98AA27B1216D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10064572" y="4968308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03449A-37DF-174E-A4DF-F398F5713176}"/>
              </a:ext>
            </a:extLst>
          </p:cNvPr>
          <p:cNvCxnSpPr>
            <a:cxnSpLocks/>
          </p:cNvCxnSpPr>
          <p:nvPr/>
        </p:nvCxnSpPr>
        <p:spPr>
          <a:xfrm flipH="1">
            <a:off x="10057278" y="546398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C0A304-8337-1247-93EB-C60659EB50EA}"/>
              </a:ext>
            </a:extLst>
          </p:cNvPr>
          <p:cNvCxnSpPr>
            <a:cxnSpLocks/>
          </p:cNvCxnSpPr>
          <p:nvPr/>
        </p:nvCxnSpPr>
        <p:spPr>
          <a:xfrm>
            <a:off x="9829982" y="172167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3D2CD3-F762-A447-9CBF-114F03833729}"/>
              </a:ext>
            </a:extLst>
          </p:cNvPr>
          <p:cNvSpPr txBox="1"/>
          <p:nvPr/>
        </p:nvSpPr>
        <p:spPr>
          <a:xfrm>
            <a:off x="9372409" y="2188772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EE8F78-2FCE-074D-BE8C-C549AF47984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842204" y="1708090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845741E-FE57-BF41-BADF-FC6046A0B29C}"/>
              </a:ext>
            </a:extLst>
          </p:cNvPr>
          <p:cNvSpPr txBox="1"/>
          <p:nvPr/>
        </p:nvSpPr>
        <p:spPr>
          <a:xfrm>
            <a:off x="10785937" y="303878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8B5A5D-D838-6848-B99E-976ECA1537F6}"/>
              </a:ext>
            </a:extLst>
          </p:cNvPr>
          <p:cNvSpPr txBox="1"/>
          <p:nvPr/>
        </p:nvSpPr>
        <p:spPr>
          <a:xfrm>
            <a:off x="11081050" y="23518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DD91F14-DCB2-5F47-AB43-0B3A77484B11}"/>
              </a:ext>
            </a:extLst>
          </p:cNvPr>
          <p:cNvCxnSpPr>
            <a:cxnSpLocks/>
            <a:stCxn id="39" idx="2"/>
            <a:endCxn id="38" idx="0"/>
          </p:cNvCxnSpPr>
          <p:nvPr/>
        </p:nvCxnSpPr>
        <p:spPr>
          <a:xfrm flipH="1">
            <a:off x="11448939" y="2721173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0B60E5B-6B94-8747-AF00-94D6620614E4}"/>
              </a:ext>
            </a:extLst>
          </p:cNvPr>
          <p:cNvSpPr txBox="1"/>
          <p:nvPr/>
        </p:nvSpPr>
        <p:spPr>
          <a:xfrm>
            <a:off x="8466068" y="227112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67933D-3E84-964F-B7D2-822385E03AFA}"/>
              </a:ext>
            </a:extLst>
          </p:cNvPr>
          <p:cNvCxnSpPr>
            <a:cxnSpLocks/>
          </p:cNvCxnSpPr>
          <p:nvPr/>
        </p:nvCxnSpPr>
        <p:spPr>
          <a:xfrm>
            <a:off x="8743671" y="2635430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F5B0FC5-184A-AA4B-BFB9-9320B53D0394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AST&lt;*&gt;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C8D19A5-830D-0646-9E49-ED19611CBCE3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3681BD9-D617-0E4B-A026-E974EAE0E2FB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C2B5BDF-3EF5-9C4F-9155-1305A63779B7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7CE19B7-03C8-E24E-96D1-21B43F5A98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26EA08D-9570-4E4F-92CD-B9AD88C3C89D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26FB427-E4BD-6549-9529-B528AC7D5DD3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AST&lt;1&gt;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469DE11-2B6C-E248-A61F-901409B7E231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40D0AB-1B7E-D24A-89DA-32C28EDA8426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AST&lt;6&gt;</a:t>
            </a:r>
          </a:p>
        </p:txBody>
      </p:sp>
    </p:spTree>
    <p:extLst>
      <p:ext uri="{BB962C8B-B14F-4D97-AF65-F5344CB8AC3E}">
        <p14:creationId xmlns:p14="http://schemas.microsoft.com/office/powerpoint/2010/main" val="862285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68B0A9-E5AD-7143-826E-21A25BEEF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847850"/>
            <a:ext cx="92202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94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/>
        </p:nvGraphicFramePr>
        <p:xfrm>
          <a:off x="240671" y="337223"/>
          <a:ext cx="7311596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2944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3930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3959351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ASTAddNode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ASTMultNode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$2}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ASTNumNode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ASTIDNode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829260A-EE91-2C41-B765-F94BB9D91BB1}"/>
              </a:ext>
            </a:extLst>
          </p:cNvPr>
          <p:cNvSpPr txBox="1"/>
          <p:nvPr/>
        </p:nvSpPr>
        <p:spPr>
          <a:xfrm>
            <a:off x="9481189" y="77370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14C51E-9041-E349-A2B3-5AD33A9390E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9780181" y="1143032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82B20A-70B8-3F4F-B25F-C8E152C28F6E}"/>
              </a:ext>
            </a:extLst>
          </p:cNvPr>
          <p:cNvSpPr txBox="1"/>
          <p:nvPr/>
        </p:nvSpPr>
        <p:spPr>
          <a:xfrm>
            <a:off x="9522693" y="13387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668180-D0CC-2D47-8CCC-8C2DC973A6EC}"/>
              </a:ext>
            </a:extLst>
          </p:cNvPr>
          <p:cNvSpPr txBox="1"/>
          <p:nvPr/>
        </p:nvSpPr>
        <p:spPr>
          <a:xfrm>
            <a:off x="7347391" y="3888133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32C9-F74B-6141-93E3-41BCC544258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8762213" y="1708090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D7D097-FBBB-F54E-9AC6-CDE79448E412}"/>
              </a:ext>
            </a:extLst>
          </p:cNvPr>
          <p:cNvSpPr txBox="1"/>
          <p:nvPr/>
        </p:nvSpPr>
        <p:spPr>
          <a:xfrm>
            <a:off x="8466068" y="305422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C62774-0B6E-D045-87AC-E70482DB8C5B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342227" y="3423555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388EC9-ACD3-B94B-91B9-4119F82A426F}"/>
              </a:ext>
            </a:extLst>
          </p:cNvPr>
          <p:cNvSpPr txBox="1"/>
          <p:nvPr/>
        </p:nvSpPr>
        <p:spPr>
          <a:xfrm>
            <a:off x="8623511" y="384389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A9E82-1A8E-4F47-AD37-9D2485EE4B30}"/>
              </a:ext>
            </a:extLst>
          </p:cNvPr>
          <p:cNvSpPr txBox="1"/>
          <p:nvPr/>
        </p:nvSpPr>
        <p:spPr>
          <a:xfrm>
            <a:off x="8022802" y="175842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input: (1+5)*6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384C0D-C7BB-7B49-963C-2AF3BD6DBFDA}"/>
              </a:ext>
            </a:extLst>
          </p:cNvPr>
          <p:cNvSpPr txBox="1"/>
          <p:nvPr/>
        </p:nvSpPr>
        <p:spPr>
          <a:xfrm>
            <a:off x="9213620" y="3852846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326EAA-586B-4943-B7A0-710993F873E2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8833958" y="3423555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E3EF37-F53B-D649-B1A7-DB20F0E687C3}"/>
              </a:ext>
            </a:extLst>
          </p:cNvPr>
          <p:cNvCxnSpPr>
            <a:cxnSpLocks/>
          </p:cNvCxnSpPr>
          <p:nvPr/>
        </p:nvCxnSpPr>
        <p:spPr>
          <a:xfrm>
            <a:off x="8862383" y="3422475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F0F655-290F-BC4C-937E-DF9B99775AEF}"/>
              </a:ext>
            </a:extLst>
          </p:cNvPr>
          <p:cNvSpPr txBox="1"/>
          <p:nvPr/>
        </p:nvSpPr>
        <p:spPr>
          <a:xfrm>
            <a:off x="9726998" y="4651469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22763D-A39A-A747-BE39-6490533928A6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 flipH="1">
            <a:off x="8909320" y="4213231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FF4E9C-20A1-A74A-AB5F-58415715F707}"/>
              </a:ext>
            </a:extLst>
          </p:cNvPr>
          <p:cNvSpPr txBox="1"/>
          <p:nvPr/>
        </p:nvSpPr>
        <p:spPr>
          <a:xfrm>
            <a:off x="8295947" y="4633575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29342F-A796-8D4C-B140-FAD6CE14463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922503" y="4213231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9F101C-E6F6-9348-82FA-979436FA3E65}"/>
              </a:ext>
            </a:extLst>
          </p:cNvPr>
          <p:cNvCxnSpPr>
            <a:cxnSpLocks/>
            <a:stCxn id="14" idx="2"/>
            <a:endCxn id="24" idx="0"/>
          </p:cNvCxnSpPr>
          <p:nvPr/>
        </p:nvCxnSpPr>
        <p:spPr>
          <a:xfrm flipH="1">
            <a:off x="7834301" y="4213231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DE1A9EA-BA06-AB41-81C2-2C7A04C1F725}"/>
              </a:ext>
            </a:extLst>
          </p:cNvPr>
          <p:cNvSpPr txBox="1"/>
          <p:nvPr/>
        </p:nvSpPr>
        <p:spPr>
          <a:xfrm>
            <a:off x="7535309" y="467743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2DF4B6-548C-874E-88F1-4FA0ED76240B}"/>
              </a:ext>
            </a:extLst>
          </p:cNvPr>
          <p:cNvSpPr txBox="1"/>
          <p:nvPr/>
        </p:nvSpPr>
        <p:spPr>
          <a:xfrm>
            <a:off x="7514790" y="5349607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1B9E80-E3A6-1745-A33E-748DB7D92461}"/>
              </a:ext>
            </a:extLst>
          </p:cNvPr>
          <p:cNvSpPr txBox="1"/>
          <p:nvPr/>
        </p:nvSpPr>
        <p:spPr>
          <a:xfrm>
            <a:off x="7466410" y="58703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7BC92B-91F7-8F49-B1B1-4C8686262032}"/>
              </a:ext>
            </a:extLst>
          </p:cNvPr>
          <p:cNvSpPr txBox="1"/>
          <p:nvPr/>
        </p:nvSpPr>
        <p:spPr>
          <a:xfrm>
            <a:off x="7215686" y="639110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ECDE54-CE5A-7041-8766-CD9072FDB0B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810830" y="5037822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074F52-2A20-0E4E-9C4D-3774B0819273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834300" y="571893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00F11A-EF34-B44C-933B-422B6F656D68}"/>
              </a:ext>
            </a:extLst>
          </p:cNvPr>
          <p:cNvCxnSpPr>
            <a:cxnSpLocks/>
          </p:cNvCxnSpPr>
          <p:nvPr/>
        </p:nvCxnSpPr>
        <p:spPr>
          <a:xfrm flipH="1">
            <a:off x="7827006" y="6214620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6373CD-0C2F-9F43-B552-ED4129424D6D}"/>
              </a:ext>
            </a:extLst>
          </p:cNvPr>
          <p:cNvSpPr txBox="1"/>
          <p:nvPr/>
        </p:nvSpPr>
        <p:spPr>
          <a:xfrm>
            <a:off x="9696682" y="511972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B97B7F-31D6-AD4A-8317-A8EAB525D687}"/>
              </a:ext>
            </a:extLst>
          </p:cNvPr>
          <p:cNvSpPr txBox="1"/>
          <p:nvPr/>
        </p:nvSpPr>
        <p:spPr>
          <a:xfrm>
            <a:off x="9445958" y="564047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042156-7F59-6043-A63B-98AA27B1216D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10064572" y="4968308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03449A-37DF-174E-A4DF-F398F5713176}"/>
              </a:ext>
            </a:extLst>
          </p:cNvPr>
          <p:cNvCxnSpPr>
            <a:cxnSpLocks/>
          </p:cNvCxnSpPr>
          <p:nvPr/>
        </p:nvCxnSpPr>
        <p:spPr>
          <a:xfrm flipH="1">
            <a:off x="10057278" y="546398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C0A304-8337-1247-93EB-C60659EB50EA}"/>
              </a:ext>
            </a:extLst>
          </p:cNvPr>
          <p:cNvCxnSpPr>
            <a:cxnSpLocks/>
          </p:cNvCxnSpPr>
          <p:nvPr/>
        </p:nvCxnSpPr>
        <p:spPr>
          <a:xfrm>
            <a:off x="9829982" y="172167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3D2CD3-F762-A447-9CBF-114F03833729}"/>
              </a:ext>
            </a:extLst>
          </p:cNvPr>
          <p:cNvSpPr txBox="1"/>
          <p:nvPr/>
        </p:nvSpPr>
        <p:spPr>
          <a:xfrm>
            <a:off x="9372409" y="2188772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EE8F78-2FCE-074D-BE8C-C549AF47984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842204" y="1708090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845741E-FE57-BF41-BADF-FC6046A0B29C}"/>
              </a:ext>
            </a:extLst>
          </p:cNvPr>
          <p:cNvSpPr txBox="1"/>
          <p:nvPr/>
        </p:nvSpPr>
        <p:spPr>
          <a:xfrm>
            <a:off x="10785937" y="303878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8B5A5D-D838-6848-B99E-976ECA1537F6}"/>
              </a:ext>
            </a:extLst>
          </p:cNvPr>
          <p:cNvSpPr txBox="1"/>
          <p:nvPr/>
        </p:nvSpPr>
        <p:spPr>
          <a:xfrm>
            <a:off x="11081050" y="23518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DD91F14-DCB2-5F47-AB43-0B3A77484B11}"/>
              </a:ext>
            </a:extLst>
          </p:cNvPr>
          <p:cNvCxnSpPr>
            <a:cxnSpLocks/>
            <a:stCxn id="39" idx="2"/>
            <a:endCxn id="38" idx="0"/>
          </p:cNvCxnSpPr>
          <p:nvPr/>
        </p:nvCxnSpPr>
        <p:spPr>
          <a:xfrm flipH="1">
            <a:off x="11448939" y="2721173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0B60E5B-6B94-8747-AF00-94D6620614E4}"/>
              </a:ext>
            </a:extLst>
          </p:cNvPr>
          <p:cNvSpPr txBox="1"/>
          <p:nvPr/>
        </p:nvSpPr>
        <p:spPr>
          <a:xfrm>
            <a:off x="8466068" y="227112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67933D-3E84-964F-B7D2-822385E03AFA}"/>
              </a:ext>
            </a:extLst>
          </p:cNvPr>
          <p:cNvCxnSpPr>
            <a:cxnSpLocks/>
          </p:cNvCxnSpPr>
          <p:nvPr/>
        </p:nvCxnSpPr>
        <p:spPr>
          <a:xfrm>
            <a:off x="8743671" y="2635430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F5B0FC5-184A-AA4B-BFB9-9320B53D0394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AST&lt;*&gt;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C8D19A5-830D-0646-9E49-ED19611CBCE3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3681BD9-D617-0E4B-A026-E974EAE0E2FB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C2B5BDF-3EF5-9C4F-9155-1305A63779B7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7CE19B7-03C8-E24E-96D1-21B43F5A98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26EA08D-9570-4E4F-92CD-B9AD88C3C89D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26FB427-E4BD-6549-9529-B528AC7D5DD3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AST&lt;1&gt;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469DE11-2B6C-E248-A61F-901409B7E231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AST&lt;5&gt;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40D0AB-1B7E-D24A-89DA-32C28EDA8426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AST&lt;6&gt;</a:t>
            </a:r>
          </a:p>
        </p:txBody>
      </p:sp>
    </p:spTree>
    <p:extLst>
      <p:ext uri="{BB962C8B-B14F-4D97-AF65-F5344CB8AC3E}">
        <p14:creationId xmlns:p14="http://schemas.microsoft.com/office/powerpoint/2010/main" val="186768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/>
        </p:nvGraphicFramePr>
        <p:xfrm>
          <a:off x="240671" y="337223"/>
          <a:ext cx="7311596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2944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3930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3959351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ASTAddNode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ASTMultNode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$2}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ASTNumNode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ASTIDNode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829260A-EE91-2C41-B765-F94BB9D91BB1}"/>
              </a:ext>
            </a:extLst>
          </p:cNvPr>
          <p:cNvSpPr txBox="1"/>
          <p:nvPr/>
        </p:nvSpPr>
        <p:spPr>
          <a:xfrm>
            <a:off x="9481189" y="77370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14C51E-9041-E349-A2B3-5AD33A9390E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9780181" y="1143032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82B20A-70B8-3F4F-B25F-C8E152C28F6E}"/>
              </a:ext>
            </a:extLst>
          </p:cNvPr>
          <p:cNvSpPr txBox="1"/>
          <p:nvPr/>
        </p:nvSpPr>
        <p:spPr>
          <a:xfrm>
            <a:off x="9522693" y="13387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668180-D0CC-2D47-8CCC-8C2DC973A6EC}"/>
              </a:ext>
            </a:extLst>
          </p:cNvPr>
          <p:cNvSpPr txBox="1"/>
          <p:nvPr/>
        </p:nvSpPr>
        <p:spPr>
          <a:xfrm>
            <a:off x="7347391" y="3888133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32C9-F74B-6141-93E3-41BCC544258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8762213" y="1708090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D7D097-FBBB-F54E-9AC6-CDE79448E412}"/>
              </a:ext>
            </a:extLst>
          </p:cNvPr>
          <p:cNvSpPr txBox="1"/>
          <p:nvPr/>
        </p:nvSpPr>
        <p:spPr>
          <a:xfrm>
            <a:off x="8466068" y="305422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C62774-0B6E-D045-87AC-E70482DB8C5B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342227" y="3423555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388EC9-ACD3-B94B-91B9-4119F82A426F}"/>
              </a:ext>
            </a:extLst>
          </p:cNvPr>
          <p:cNvSpPr txBox="1"/>
          <p:nvPr/>
        </p:nvSpPr>
        <p:spPr>
          <a:xfrm>
            <a:off x="8623511" y="384389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A9E82-1A8E-4F47-AD37-9D2485EE4B30}"/>
              </a:ext>
            </a:extLst>
          </p:cNvPr>
          <p:cNvSpPr txBox="1"/>
          <p:nvPr/>
        </p:nvSpPr>
        <p:spPr>
          <a:xfrm>
            <a:off x="8022802" y="263415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x</a:t>
            </a:r>
            <a:r>
              <a:rPr lang="en-US" sz="3200" dirty="0">
                <a:latin typeface="Courier" pitchFamily="2" charset="0"/>
              </a:rPr>
              <a:t>)*6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384C0D-C7BB-7B49-963C-2AF3BD6DBFDA}"/>
              </a:ext>
            </a:extLst>
          </p:cNvPr>
          <p:cNvSpPr txBox="1"/>
          <p:nvPr/>
        </p:nvSpPr>
        <p:spPr>
          <a:xfrm>
            <a:off x="9213620" y="3852846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326EAA-586B-4943-B7A0-710993F873E2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8833958" y="3423555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E3EF37-F53B-D649-B1A7-DB20F0E687C3}"/>
              </a:ext>
            </a:extLst>
          </p:cNvPr>
          <p:cNvCxnSpPr>
            <a:cxnSpLocks/>
          </p:cNvCxnSpPr>
          <p:nvPr/>
        </p:nvCxnSpPr>
        <p:spPr>
          <a:xfrm>
            <a:off x="8862383" y="3422475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F0F655-290F-BC4C-937E-DF9B99775AEF}"/>
              </a:ext>
            </a:extLst>
          </p:cNvPr>
          <p:cNvSpPr txBox="1"/>
          <p:nvPr/>
        </p:nvSpPr>
        <p:spPr>
          <a:xfrm>
            <a:off x="9726998" y="4651469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22763D-A39A-A747-BE39-6490533928A6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 flipH="1">
            <a:off x="8909320" y="4213231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FF4E9C-20A1-A74A-AB5F-58415715F707}"/>
              </a:ext>
            </a:extLst>
          </p:cNvPr>
          <p:cNvSpPr txBox="1"/>
          <p:nvPr/>
        </p:nvSpPr>
        <p:spPr>
          <a:xfrm>
            <a:off x="8295947" y="4633575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29342F-A796-8D4C-B140-FAD6CE14463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922503" y="4213231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9F101C-E6F6-9348-82FA-979436FA3E65}"/>
              </a:ext>
            </a:extLst>
          </p:cNvPr>
          <p:cNvCxnSpPr>
            <a:cxnSpLocks/>
            <a:stCxn id="14" idx="2"/>
            <a:endCxn id="24" idx="0"/>
          </p:cNvCxnSpPr>
          <p:nvPr/>
        </p:nvCxnSpPr>
        <p:spPr>
          <a:xfrm flipH="1">
            <a:off x="7834301" y="4213231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DE1A9EA-BA06-AB41-81C2-2C7A04C1F725}"/>
              </a:ext>
            </a:extLst>
          </p:cNvPr>
          <p:cNvSpPr txBox="1"/>
          <p:nvPr/>
        </p:nvSpPr>
        <p:spPr>
          <a:xfrm>
            <a:off x="7535309" y="467743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2DF4B6-548C-874E-88F1-4FA0ED76240B}"/>
              </a:ext>
            </a:extLst>
          </p:cNvPr>
          <p:cNvSpPr txBox="1"/>
          <p:nvPr/>
        </p:nvSpPr>
        <p:spPr>
          <a:xfrm>
            <a:off x="7514790" y="5349607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1B9E80-E3A6-1745-A33E-748DB7D92461}"/>
              </a:ext>
            </a:extLst>
          </p:cNvPr>
          <p:cNvSpPr txBox="1"/>
          <p:nvPr/>
        </p:nvSpPr>
        <p:spPr>
          <a:xfrm>
            <a:off x="7466410" y="58703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7BC92B-91F7-8F49-B1B1-4C8686262032}"/>
              </a:ext>
            </a:extLst>
          </p:cNvPr>
          <p:cNvSpPr txBox="1"/>
          <p:nvPr/>
        </p:nvSpPr>
        <p:spPr>
          <a:xfrm>
            <a:off x="7215686" y="639110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ECDE54-CE5A-7041-8766-CD9072FDB0B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810830" y="5037822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074F52-2A20-0E4E-9C4D-3774B0819273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834300" y="571893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00F11A-EF34-B44C-933B-422B6F656D68}"/>
              </a:ext>
            </a:extLst>
          </p:cNvPr>
          <p:cNvCxnSpPr>
            <a:cxnSpLocks/>
          </p:cNvCxnSpPr>
          <p:nvPr/>
        </p:nvCxnSpPr>
        <p:spPr>
          <a:xfrm flipH="1">
            <a:off x="7827006" y="6214620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6373CD-0C2F-9F43-B552-ED4129424D6D}"/>
              </a:ext>
            </a:extLst>
          </p:cNvPr>
          <p:cNvSpPr txBox="1"/>
          <p:nvPr/>
        </p:nvSpPr>
        <p:spPr>
          <a:xfrm>
            <a:off x="9696682" y="511972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B97B7F-31D6-AD4A-8317-A8EAB525D687}"/>
              </a:ext>
            </a:extLst>
          </p:cNvPr>
          <p:cNvSpPr txBox="1"/>
          <p:nvPr/>
        </p:nvSpPr>
        <p:spPr>
          <a:xfrm>
            <a:off x="9445958" y="5640478"/>
            <a:ext cx="101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&lt;ID, “x”&gt;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042156-7F59-6043-A63B-98AA27B1216D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10064572" y="4968308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03449A-37DF-174E-A4DF-F398F5713176}"/>
              </a:ext>
            </a:extLst>
          </p:cNvPr>
          <p:cNvCxnSpPr>
            <a:cxnSpLocks/>
          </p:cNvCxnSpPr>
          <p:nvPr/>
        </p:nvCxnSpPr>
        <p:spPr>
          <a:xfrm flipH="1">
            <a:off x="10057278" y="546398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C0A304-8337-1247-93EB-C60659EB50EA}"/>
              </a:ext>
            </a:extLst>
          </p:cNvPr>
          <p:cNvCxnSpPr>
            <a:cxnSpLocks/>
          </p:cNvCxnSpPr>
          <p:nvPr/>
        </p:nvCxnSpPr>
        <p:spPr>
          <a:xfrm>
            <a:off x="9829982" y="172167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3D2CD3-F762-A447-9CBF-114F03833729}"/>
              </a:ext>
            </a:extLst>
          </p:cNvPr>
          <p:cNvSpPr txBox="1"/>
          <p:nvPr/>
        </p:nvSpPr>
        <p:spPr>
          <a:xfrm>
            <a:off x="9372409" y="2188772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EE8F78-2FCE-074D-BE8C-C549AF47984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842204" y="1708090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845741E-FE57-BF41-BADF-FC6046A0B29C}"/>
              </a:ext>
            </a:extLst>
          </p:cNvPr>
          <p:cNvSpPr txBox="1"/>
          <p:nvPr/>
        </p:nvSpPr>
        <p:spPr>
          <a:xfrm>
            <a:off x="10785937" y="303878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8B5A5D-D838-6848-B99E-976ECA1537F6}"/>
              </a:ext>
            </a:extLst>
          </p:cNvPr>
          <p:cNvSpPr txBox="1"/>
          <p:nvPr/>
        </p:nvSpPr>
        <p:spPr>
          <a:xfrm>
            <a:off x="11081050" y="23518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DD91F14-DCB2-5F47-AB43-0B3A77484B11}"/>
              </a:ext>
            </a:extLst>
          </p:cNvPr>
          <p:cNvCxnSpPr>
            <a:cxnSpLocks/>
            <a:stCxn id="39" idx="2"/>
            <a:endCxn id="38" idx="0"/>
          </p:cNvCxnSpPr>
          <p:nvPr/>
        </p:nvCxnSpPr>
        <p:spPr>
          <a:xfrm flipH="1">
            <a:off x="11448939" y="2721173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0B60E5B-6B94-8747-AF00-94D6620614E4}"/>
              </a:ext>
            </a:extLst>
          </p:cNvPr>
          <p:cNvSpPr txBox="1"/>
          <p:nvPr/>
        </p:nvSpPr>
        <p:spPr>
          <a:xfrm>
            <a:off x="8466068" y="227112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67933D-3E84-964F-B7D2-822385E03AFA}"/>
              </a:ext>
            </a:extLst>
          </p:cNvPr>
          <p:cNvCxnSpPr>
            <a:cxnSpLocks/>
          </p:cNvCxnSpPr>
          <p:nvPr/>
        </p:nvCxnSpPr>
        <p:spPr>
          <a:xfrm>
            <a:off x="8743671" y="2635430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F5B0FC5-184A-AA4B-BFB9-9320B53D0394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AST&lt;*&gt;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C8D19A5-830D-0646-9E49-ED19611CBCE3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3681BD9-D617-0E4B-A026-E974EAE0E2FB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C2B5BDF-3EF5-9C4F-9155-1305A63779B7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7CE19B7-03C8-E24E-96D1-21B43F5A98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26EA08D-9570-4E4F-92CD-B9AD88C3C89D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26FB427-E4BD-6549-9529-B528AC7D5DD3}"/>
              </a:ext>
            </a:extLst>
          </p:cNvPr>
          <p:cNvSpPr txBox="1"/>
          <p:nvPr/>
        </p:nvSpPr>
        <p:spPr>
          <a:xfrm>
            <a:off x="740646" y="57525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AST&lt;1&gt;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469DE11-2B6C-E248-A61F-901409B7E231}"/>
              </a:ext>
            </a:extLst>
          </p:cNvPr>
          <p:cNvSpPr txBox="1"/>
          <p:nvPr/>
        </p:nvSpPr>
        <p:spPr>
          <a:xfrm>
            <a:off x="3113491" y="5752519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AST&lt;x&gt;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40D0AB-1B7E-D24A-89DA-32C28EDA8426}"/>
              </a:ext>
            </a:extLst>
          </p:cNvPr>
          <p:cNvSpPr txBox="1"/>
          <p:nvPr/>
        </p:nvSpPr>
        <p:spPr>
          <a:xfrm>
            <a:off x="5043941" y="4967192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AST&lt;6&gt;</a:t>
            </a:r>
          </a:p>
        </p:txBody>
      </p:sp>
    </p:spTree>
    <p:extLst>
      <p:ext uri="{BB962C8B-B14F-4D97-AF65-F5344CB8AC3E}">
        <p14:creationId xmlns:p14="http://schemas.microsoft.com/office/powerpoint/2010/main" val="1781054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68B0A9-E5AD-7143-826E-21A25BEEF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847850"/>
            <a:ext cx="9220200" cy="31623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6E0DA75-851B-BC42-B613-B735514FAEF6}"/>
              </a:ext>
            </a:extLst>
          </p:cNvPr>
          <p:cNvSpPr/>
          <p:nvPr/>
        </p:nvSpPr>
        <p:spPr>
          <a:xfrm>
            <a:off x="1557867" y="4487334"/>
            <a:ext cx="2167466" cy="406400"/>
          </a:xfrm>
          <a:prstGeom prst="rect">
            <a:avLst/>
          </a:prstGeom>
          <a:solidFill>
            <a:srgbClr val="ED7D31">
              <a:alpha val="2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13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29260A-EE91-2C41-B765-F94BB9D91BB1}"/>
              </a:ext>
            </a:extLst>
          </p:cNvPr>
          <p:cNvSpPr txBox="1"/>
          <p:nvPr/>
        </p:nvSpPr>
        <p:spPr>
          <a:xfrm>
            <a:off x="9481189" y="77370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14C51E-9041-E349-A2B3-5AD33A9390E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9780181" y="1143032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82B20A-70B8-3F4F-B25F-C8E152C28F6E}"/>
              </a:ext>
            </a:extLst>
          </p:cNvPr>
          <p:cNvSpPr txBox="1"/>
          <p:nvPr/>
        </p:nvSpPr>
        <p:spPr>
          <a:xfrm>
            <a:off x="9522693" y="13387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668180-D0CC-2D47-8CCC-8C2DC973A6EC}"/>
              </a:ext>
            </a:extLst>
          </p:cNvPr>
          <p:cNvSpPr txBox="1"/>
          <p:nvPr/>
        </p:nvSpPr>
        <p:spPr>
          <a:xfrm>
            <a:off x="7347391" y="3888133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32C9-F74B-6141-93E3-41BCC544258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8762213" y="1708090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D7D097-FBBB-F54E-9AC6-CDE79448E412}"/>
              </a:ext>
            </a:extLst>
          </p:cNvPr>
          <p:cNvSpPr txBox="1"/>
          <p:nvPr/>
        </p:nvSpPr>
        <p:spPr>
          <a:xfrm>
            <a:off x="8466068" y="305422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C62774-0B6E-D045-87AC-E70482DB8C5B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342227" y="3423555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388EC9-ACD3-B94B-91B9-4119F82A426F}"/>
              </a:ext>
            </a:extLst>
          </p:cNvPr>
          <p:cNvSpPr txBox="1"/>
          <p:nvPr/>
        </p:nvSpPr>
        <p:spPr>
          <a:xfrm>
            <a:off x="8623511" y="384389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A9E82-1A8E-4F47-AD37-9D2485EE4B30}"/>
              </a:ext>
            </a:extLst>
          </p:cNvPr>
          <p:cNvSpPr txBox="1"/>
          <p:nvPr/>
        </p:nvSpPr>
        <p:spPr>
          <a:xfrm>
            <a:off x="8022802" y="263415"/>
            <a:ext cx="3393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(1+x)*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sqrt(x)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384C0D-C7BB-7B49-963C-2AF3BD6DBFDA}"/>
              </a:ext>
            </a:extLst>
          </p:cNvPr>
          <p:cNvSpPr txBox="1"/>
          <p:nvPr/>
        </p:nvSpPr>
        <p:spPr>
          <a:xfrm>
            <a:off x="9213620" y="3852846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326EAA-586B-4943-B7A0-710993F873E2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8833958" y="3423555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E3EF37-F53B-D649-B1A7-DB20F0E687C3}"/>
              </a:ext>
            </a:extLst>
          </p:cNvPr>
          <p:cNvCxnSpPr>
            <a:cxnSpLocks/>
          </p:cNvCxnSpPr>
          <p:nvPr/>
        </p:nvCxnSpPr>
        <p:spPr>
          <a:xfrm>
            <a:off x="8862383" y="3422475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F0F655-290F-BC4C-937E-DF9B99775AEF}"/>
              </a:ext>
            </a:extLst>
          </p:cNvPr>
          <p:cNvSpPr txBox="1"/>
          <p:nvPr/>
        </p:nvSpPr>
        <p:spPr>
          <a:xfrm>
            <a:off x="9726998" y="4651469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22763D-A39A-A747-BE39-6490533928A6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 flipH="1">
            <a:off x="8909320" y="4213231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FF4E9C-20A1-A74A-AB5F-58415715F707}"/>
              </a:ext>
            </a:extLst>
          </p:cNvPr>
          <p:cNvSpPr txBox="1"/>
          <p:nvPr/>
        </p:nvSpPr>
        <p:spPr>
          <a:xfrm>
            <a:off x="8295947" y="4633575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29342F-A796-8D4C-B140-FAD6CE14463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922503" y="4213231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9F101C-E6F6-9348-82FA-979436FA3E65}"/>
              </a:ext>
            </a:extLst>
          </p:cNvPr>
          <p:cNvCxnSpPr>
            <a:cxnSpLocks/>
            <a:stCxn id="14" idx="2"/>
            <a:endCxn id="24" idx="0"/>
          </p:cNvCxnSpPr>
          <p:nvPr/>
        </p:nvCxnSpPr>
        <p:spPr>
          <a:xfrm flipH="1">
            <a:off x="7834301" y="4213231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DE1A9EA-BA06-AB41-81C2-2C7A04C1F725}"/>
              </a:ext>
            </a:extLst>
          </p:cNvPr>
          <p:cNvSpPr txBox="1"/>
          <p:nvPr/>
        </p:nvSpPr>
        <p:spPr>
          <a:xfrm>
            <a:off x="7535309" y="467743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2DF4B6-548C-874E-88F1-4FA0ED76240B}"/>
              </a:ext>
            </a:extLst>
          </p:cNvPr>
          <p:cNvSpPr txBox="1"/>
          <p:nvPr/>
        </p:nvSpPr>
        <p:spPr>
          <a:xfrm>
            <a:off x="7514790" y="5349607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1B9E80-E3A6-1745-A33E-748DB7D92461}"/>
              </a:ext>
            </a:extLst>
          </p:cNvPr>
          <p:cNvSpPr txBox="1"/>
          <p:nvPr/>
        </p:nvSpPr>
        <p:spPr>
          <a:xfrm>
            <a:off x="7466410" y="58703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7BC92B-91F7-8F49-B1B1-4C8686262032}"/>
              </a:ext>
            </a:extLst>
          </p:cNvPr>
          <p:cNvSpPr txBox="1"/>
          <p:nvPr/>
        </p:nvSpPr>
        <p:spPr>
          <a:xfrm>
            <a:off x="7215686" y="639110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ECDE54-CE5A-7041-8766-CD9072FDB0B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810830" y="5037822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074F52-2A20-0E4E-9C4D-3774B0819273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834300" y="571893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00F11A-EF34-B44C-933B-422B6F656D68}"/>
              </a:ext>
            </a:extLst>
          </p:cNvPr>
          <p:cNvCxnSpPr>
            <a:cxnSpLocks/>
          </p:cNvCxnSpPr>
          <p:nvPr/>
        </p:nvCxnSpPr>
        <p:spPr>
          <a:xfrm flipH="1">
            <a:off x="7827006" y="6214620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6373CD-0C2F-9F43-B552-ED4129424D6D}"/>
              </a:ext>
            </a:extLst>
          </p:cNvPr>
          <p:cNvSpPr txBox="1"/>
          <p:nvPr/>
        </p:nvSpPr>
        <p:spPr>
          <a:xfrm>
            <a:off x="9696682" y="511972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B97B7F-31D6-AD4A-8317-A8EAB525D687}"/>
              </a:ext>
            </a:extLst>
          </p:cNvPr>
          <p:cNvSpPr txBox="1"/>
          <p:nvPr/>
        </p:nvSpPr>
        <p:spPr>
          <a:xfrm>
            <a:off x="9445958" y="5640478"/>
            <a:ext cx="101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&lt;ID, “x”&gt;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042156-7F59-6043-A63B-98AA27B1216D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10064572" y="4968308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03449A-37DF-174E-A4DF-F398F5713176}"/>
              </a:ext>
            </a:extLst>
          </p:cNvPr>
          <p:cNvCxnSpPr>
            <a:cxnSpLocks/>
          </p:cNvCxnSpPr>
          <p:nvPr/>
        </p:nvCxnSpPr>
        <p:spPr>
          <a:xfrm flipH="1">
            <a:off x="10057278" y="546398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C0A304-8337-1247-93EB-C60659EB50EA}"/>
              </a:ext>
            </a:extLst>
          </p:cNvPr>
          <p:cNvCxnSpPr>
            <a:cxnSpLocks/>
          </p:cNvCxnSpPr>
          <p:nvPr/>
        </p:nvCxnSpPr>
        <p:spPr>
          <a:xfrm>
            <a:off x="9829982" y="172167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3D2CD3-F762-A447-9CBF-114F03833729}"/>
              </a:ext>
            </a:extLst>
          </p:cNvPr>
          <p:cNvSpPr txBox="1"/>
          <p:nvPr/>
        </p:nvSpPr>
        <p:spPr>
          <a:xfrm>
            <a:off x="9372409" y="2188772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EE8F78-2FCE-074D-BE8C-C549AF47984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842204" y="1708090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845741E-FE57-BF41-BADF-FC6046A0B29C}"/>
              </a:ext>
            </a:extLst>
          </p:cNvPr>
          <p:cNvSpPr txBox="1"/>
          <p:nvPr/>
        </p:nvSpPr>
        <p:spPr>
          <a:xfrm>
            <a:off x="11187489" y="3064631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&lt;?&gt;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8B5A5D-D838-6848-B99E-976ECA1537F6}"/>
              </a:ext>
            </a:extLst>
          </p:cNvPr>
          <p:cNvSpPr txBox="1"/>
          <p:nvPr/>
        </p:nvSpPr>
        <p:spPr>
          <a:xfrm>
            <a:off x="11081050" y="23518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DD91F14-DCB2-5F47-AB43-0B3A77484B11}"/>
              </a:ext>
            </a:extLst>
          </p:cNvPr>
          <p:cNvCxnSpPr>
            <a:cxnSpLocks/>
            <a:stCxn id="39" idx="2"/>
            <a:endCxn id="38" idx="0"/>
          </p:cNvCxnSpPr>
          <p:nvPr/>
        </p:nvCxnSpPr>
        <p:spPr>
          <a:xfrm flipH="1">
            <a:off x="11448939" y="2721173"/>
            <a:ext cx="1" cy="3434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0B60E5B-6B94-8747-AF00-94D6620614E4}"/>
              </a:ext>
            </a:extLst>
          </p:cNvPr>
          <p:cNvSpPr txBox="1"/>
          <p:nvPr/>
        </p:nvSpPr>
        <p:spPr>
          <a:xfrm>
            <a:off x="8466068" y="227112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67933D-3E84-964F-B7D2-822385E03AFA}"/>
              </a:ext>
            </a:extLst>
          </p:cNvPr>
          <p:cNvCxnSpPr>
            <a:cxnSpLocks/>
          </p:cNvCxnSpPr>
          <p:nvPr/>
        </p:nvCxnSpPr>
        <p:spPr>
          <a:xfrm>
            <a:off x="8743671" y="2635430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F5B0FC5-184A-AA4B-BFB9-9320B53D0394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AST&lt;*&gt;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C8D19A5-830D-0646-9E49-ED19611CBCE3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3681BD9-D617-0E4B-A026-E974EAE0E2FB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C2B5BDF-3EF5-9C4F-9155-1305A63779B7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7CE19B7-03C8-E24E-96D1-21B43F5A98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26EA08D-9570-4E4F-92CD-B9AD88C3C89D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26FB427-E4BD-6549-9529-B528AC7D5DD3}"/>
              </a:ext>
            </a:extLst>
          </p:cNvPr>
          <p:cNvSpPr txBox="1"/>
          <p:nvPr/>
        </p:nvSpPr>
        <p:spPr>
          <a:xfrm>
            <a:off x="740646" y="57525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AST&lt;1&gt;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469DE11-2B6C-E248-A61F-901409B7E231}"/>
              </a:ext>
            </a:extLst>
          </p:cNvPr>
          <p:cNvSpPr txBox="1"/>
          <p:nvPr/>
        </p:nvSpPr>
        <p:spPr>
          <a:xfrm>
            <a:off x="3113491" y="5752519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40D0AB-1B7E-D24A-89DA-32C28EDA8426}"/>
              </a:ext>
            </a:extLst>
          </p:cNvPr>
          <p:cNvSpPr txBox="1"/>
          <p:nvPr/>
        </p:nvSpPr>
        <p:spPr>
          <a:xfrm>
            <a:off x="5043941" y="4967192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AST&lt;?&gt;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98C0A6-3D16-E04D-B463-CCD13E393063}"/>
              </a:ext>
            </a:extLst>
          </p:cNvPr>
          <p:cNvSpPr txBox="1"/>
          <p:nvPr/>
        </p:nvSpPr>
        <p:spPr>
          <a:xfrm>
            <a:off x="1371600" y="412983"/>
            <a:ext cx="4049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Our language doesn’t have function calls,</a:t>
            </a:r>
          </a:p>
          <a:p>
            <a:r>
              <a:rPr lang="en-US" i="1" dirty="0"/>
              <a:t>but what do we think?</a:t>
            </a:r>
          </a:p>
        </p:txBody>
      </p:sp>
    </p:spTree>
    <p:extLst>
      <p:ext uri="{BB962C8B-B14F-4D97-AF65-F5344CB8AC3E}">
        <p14:creationId xmlns:p14="http://schemas.microsoft.com/office/powerpoint/2010/main" val="3637661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8500B2-1092-5F42-A876-DC17EFF7F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882900"/>
            <a:ext cx="73152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43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864931-71A4-1544-9782-719A8FEA97EE}"/>
              </a:ext>
            </a:extLst>
          </p:cNvPr>
          <p:cNvSpPr txBox="1"/>
          <p:nvPr/>
        </p:nvSpPr>
        <p:spPr>
          <a:xfrm>
            <a:off x="2692400" y="2954867"/>
            <a:ext cx="5529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The quiz was a good review of the material</a:t>
            </a:r>
          </a:p>
        </p:txBody>
      </p:sp>
    </p:spTree>
    <p:extLst>
      <p:ext uri="{BB962C8B-B14F-4D97-AF65-F5344CB8AC3E}">
        <p14:creationId xmlns:p14="http://schemas.microsoft.com/office/powerpoint/2010/main" val="108710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HW 1 grades are released</a:t>
            </a:r>
          </a:p>
          <a:p>
            <a:pPr lvl="1"/>
            <a:r>
              <a:rPr lang="en-US" dirty="0"/>
              <a:t>Let us know in 1 week if there are any issues</a:t>
            </a:r>
          </a:p>
          <a:p>
            <a:pPr lvl="1"/>
            <a:r>
              <a:rPr lang="en-US" dirty="0"/>
              <a:t>Please let us know through a private piazza post</a:t>
            </a:r>
          </a:p>
          <a:p>
            <a:pPr lvl="1"/>
            <a:r>
              <a:rPr lang="en-US" dirty="0"/>
              <a:t>Do not ask TAs or Tutors directly about changing your grade</a:t>
            </a:r>
          </a:p>
          <a:p>
            <a:endParaRPr lang="en-US" dirty="0"/>
          </a:p>
          <a:p>
            <a:r>
              <a:rPr lang="en-US" dirty="0"/>
              <a:t>Midterm is posted</a:t>
            </a:r>
          </a:p>
          <a:p>
            <a:pPr lvl="1"/>
            <a:r>
              <a:rPr lang="en-US" dirty="0"/>
              <a:t>I have updated the document once (as documented in the announcement)</a:t>
            </a:r>
          </a:p>
          <a:p>
            <a:pPr lvl="1"/>
            <a:r>
              <a:rPr lang="en-US" dirty="0"/>
              <a:t>I have started a piazza note with clarifications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7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C56BAB-8D0C-FD41-A0D4-0AB910255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Type systems</a:t>
            </a:r>
          </a:p>
          <a:p>
            <a:pPr lvl="1"/>
            <a:r>
              <a:rPr lang="en-US" dirty="0"/>
              <a:t>Evaluating an AST</a:t>
            </a:r>
          </a:p>
          <a:p>
            <a:pPr lvl="1"/>
            <a:r>
              <a:rPr lang="en-US" dirty="0"/>
              <a:t>Type systems</a:t>
            </a:r>
          </a:p>
          <a:p>
            <a:pPr lvl="1"/>
            <a:r>
              <a:rPr lang="en-US" dirty="0"/>
              <a:t>Type checking</a:t>
            </a:r>
          </a:p>
        </p:txBody>
      </p:sp>
    </p:spTree>
    <p:extLst>
      <p:ext uri="{BB962C8B-B14F-4D97-AF65-F5344CB8AC3E}">
        <p14:creationId xmlns:p14="http://schemas.microsoft.com/office/powerpoint/2010/main" val="1132344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1C913-BA44-B646-8F19-49E538FF0178}"/>
              </a:ext>
            </a:extLst>
          </p:cNvPr>
          <p:cNvSpPr txBox="1"/>
          <p:nvPr/>
        </p:nvSpPr>
        <p:spPr>
          <a:xfrm>
            <a:off x="838200" y="2081367"/>
            <a:ext cx="34932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PLUS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22C08-2429-7A49-BEC3-F1AF057278D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+ 4 + 3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E58849-8CB8-B048-8ADE-2D476184A4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3DF057-40AE-324C-805F-1C9A428ED811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3925BA-6AE6-8F4A-9124-DE2C80CF1A53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27ED73A-17E5-F94F-B53F-793141B6E226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011516-B8ED-5B46-8344-313EE65386E8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F77180-4165-8D4C-BFCA-6BEB9C1C5E2C}"/>
              </a:ext>
            </a:extLst>
          </p:cNvPr>
          <p:cNvCxnSpPr>
            <a:cxnSpLocks/>
            <a:endCxn id="16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0DDF4AE-9547-E642-A374-F1D63CFD341E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+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3FCE606-82CA-0840-9BB8-CA98677D86C8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21A90E5-2BD7-B046-BD97-2B9192067745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6C97B4-7FD9-494E-BFC6-18DAC10C23F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F525782-A78E-0B49-89EB-873ACF123DA2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4513C1C-6B2A-3144-B7C7-52FF2E92BDC3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C58CFD-5EE3-D740-B954-05905EEDB020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+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C511CEB-CD5F-0B4D-B581-AD57D0A1FD18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1CC8D182-47AF-6D40-BD79-D01ED92A8995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701D8B-3473-FA4F-B16B-6A379F191EFE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22C555CC-6A96-B84A-B392-3B1F1C86EA98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B13D5F2-5778-314F-A920-27A872007855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AAFEBF-852C-AC4A-90F4-0C94E1F7E510}"/>
              </a:ext>
            </a:extLst>
          </p:cNvPr>
          <p:cNvSpPr txBox="1"/>
          <p:nvPr/>
        </p:nvSpPr>
        <p:spPr>
          <a:xfrm>
            <a:off x="6504269" y="5711112"/>
            <a:ext cx="384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Parse trees cannot always be evaluated in post-order. An AST should always be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2BC005E-8C4D-7A42-94E9-10E755AD8136}"/>
              </a:ext>
            </a:extLst>
          </p:cNvPr>
          <p:cNvSpPr txBox="1"/>
          <p:nvPr/>
        </p:nvSpPr>
        <p:spPr>
          <a:xfrm>
            <a:off x="10110651" y="2769326"/>
            <a:ext cx="11507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parse tree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233317-9DE9-0F46-B13A-60A1916D72E3}"/>
              </a:ext>
            </a:extLst>
          </p:cNvPr>
          <p:cNvSpPr txBox="1"/>
          <p:nvPr/>
        </p:nvSpPr>
        <p:spPr>
          <a:xfrm>
            <a:off x="5268686" y="3849189"/>
            <a:ext cx="5447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AST</a:t>
            </a:r>
          </a:p>
        </p:txBody>
      </p:sp>
    </p:spTree>
    <p:extLst>
      <p:ext uri="{BB962C8B-B14F-4D97-AF65-F5344CB8AC3E}">
        <p14:creationId xmlns:p14="http://schemas.microsoft.com/office/powerpoint/2010/main" val="932302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22C08-2429-7A49-BEC3-F1AF057278D5}"/>
              </a:ext>
            </a:extLst>
          </p:cNvPr>
          <p:cNvSpPr txBox="1"/>
          <p:nvPr/>
        </p:nvSpPr>
        <p:spPr>
          <a:xfrm>
            <a:off x="7426488" y="3685933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+ y + 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AAFEBF-852C-AC4A-90F4-0C94E1F7E510}"/>
              </a:ext>
            </a:extLst>
          </p:cNvPr>
          <p:cNvSpPr txBox="1"/>
          <p:nvPr/>
        </p:nvSpPr>
        <p:spPr>
          <a:xfrm>
            <a:off x="7325954" y="2782669"/>
            <a:ext cx="384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if you cannot evaluate it? </a:t>
            </a:r>
            <a:br>
              <a:rPr lang="en-US" i="1" dirty="0"/>
            </a:br>
            <a:r>
              <a:rPr lang="en-US" i="1" dirty="0"/>
              <a:t>What else might you do?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C248A8-97D2-3145-91D7-2C1B6FFB0BD1}"/>
              </a:ext>
            </a:extLst>
          </p:cNvPr>
          <p:cNvSpPr txBox="1"/>
          <p:nvPr/>
        </p:nvSpPr>
        <p:spPr>
          <a:xfrm>
            <a:off x="838200" y="2081367"/>
            <a:ext cx="34932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PLUS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</p:spTree>
    <p:extLst>
      <p:ext uri="{BB962C8B-B14F-4D97-AF65-F5344CB8AC3E}">
        <p14:creationId xmlns:p14="http://schemas.microsoft.com/office/powerpoint/2010/main" val="3271722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22C08-2429-7A49-BEC3-F1AF057278D5}"/>
              </a:ext>
            </a:extLst>
          </p:cNvPr>
          <p:cNvSpPr txBox="1"/>
          <p:nvPr/>
        </p:nvSpPr>
        <p:spPr>
          <a:xfrm>
            <a:off x="7426488" y="3685933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AAFEBF-852C-AC4A-90F4-0C94E1F7E510}"/>
              </a:ext>
            </a:extLst>
          </p:cNvPr>
          <p:cNvSpPr txBox="1"/>
          <p:nvPr/>
        </p:nvSpPr>
        <p:spPr>
          <a:xfrm>
            <a:off x="7325954" y="2782669"/>
            <a:ext cx="384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if you cannot evaluate it? </a:t>
            </a:r>
            <a:br>
              <a:rPr lang="en-US" i="1" dirty="0"/>
            </a:br>
            <a:r>
              <a:rPr lang="en-US" i="1" dirty="0"/>
              <a:t>What else might you do?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BEA8-0214-9C47-A69D-9D64E4A7E59B}"/>
              </a:ext>
            </a:extLst>
          </p:cNvPr>
          <p:cNvSpPr txBox="1"/>
          <p:nvPr/>
        </p:nvSpPr>
        <p:spPr>
          <a:xfrm>
            <a:off x="7325954" y="5664946"/>
            <a:ext cx="296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does this change things?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E1CA41-AD12-F942-9A11-170D76F03A02}"/>
              </a:ext>
            </a:extLst>
          </p:cNvPr>
          <p:cNvSpPr txBox="1"/>
          <p:nvPr/>
        </p:nvSpPr>
        <p:spPr>
          <a:xfrm>
            <a:off x="838200" y="2081367"/>
            <a:ext cx="34932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PLUS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</p:spTree>
    <p:extLst>
      <p:ext uri="{BB962C8B-B14F-4D97-AF65-F5344CB8AC3E}">
        <p14:creationId xmlns:p14="http://schemas.microsoft.com/office/powerpoint/2010/main" val="3956817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22C08-2429-7A49-BEC3-F1AF057278D5}"/>
              </a:ext>
            </a:extLst>
          </p:cNvPr>
          <p:cNvSpPr txBox="1"/>
          <p:nvPr/>
        </p:nvSpPr>
        <p:spPr>
          <a:xfrm>
            <a:off x="7426488" y="3685933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AAFEBF-852C-AC4A-90F4-0C94E1F7E510}"/>
              </a:ext>
            </a:extLst>
          </p:cNvPr>
          <p:cNvSpPr txBox="1"/>
          <p:nvPr/>
        </p:nvSpPr>
        <p:spPr>
          <a:xfrm>
            <a:off x="7325954" y="2782669"/>
            <a:ext cx="384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if you cannot evaluate it? </a:t>
            </a:r>
            <a:br>
              <a:rPr lang="en-US" i="1" dirty="0"/>
            </a:br>
            <a:r>
              <a:rPr lang="en-US" i="1" dirty="0"/>
              <a:t>What else might you do?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BEA8-0214-9C47-A69D-9D64E4A7E59B}"/>
              </a:ext>
            </a:extLst>
          </p:cNvPr>
          <p:cNvSpPr txBox="1"/>
          <p:nvPr/>
        </p:nvSpPr>
        <p:spPr>
          <a:xfrm>
            <a:off x="7325954" y="5664946"/>
            <a:ext cx="296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does this change things?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E1CA41-AD12-F942-9A11-170D76F03A02}"/>
              </a:ext>
            </a:extLst>
          </p:cNvPr>
          <p:cNvSpPr txBox="1"/>
          <p:nvPr/>
        </p:nvSpPr>
        <p:spPr>
          <a:xfrm>
            <a:off x="838200" y="2081367"/>
            <a:ext cx="34932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PLUS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853434-357B-0C46-9EA7-689887FE8AAB}"/>
              </a:ext>
            </a:extLst>
          </p:cNvPr>
          <p:cNvSpPr txBox="1"/>
          <p:nvPr/>
        </p:nvSpPr>
        <p:spPr>
          <a:xfrm>
            <a:off x="838200" y="4101431"/>
            <a:ext cx="1687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adding together</a:t>
            </a:r>
            <a:br>
              <a:rPr lang="en-US" i="1" dirty="0"/>
            </a:br>
            <a:r>
              <a:rPr lang="en-US" i="1" dirty="0"/>
              <a:t>two </a:t>
            </a:r>
            <a:r>
              <a:rPr lang="en-US" i="1" dirty="0" err="1"/>
              <a:t>ints</a:t>
            </a:r>
            <a:endParaRPr lang="en-US" i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10D627-349A-0C4C-BC23-F86EA3472F5B}"/>
              </a:ext>
            </a:extLst>
          </p:cNvPr>
          <p:cNvSpPr txBox="1"/>
          <p:nvPr/>
        </p:nvSpPr>
        <p:spPr>
          <a:xfrm>
            <a:off x="2880119" y="3309397"/>
            <a:ext cx="1791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adding together</a:t>
            </a:r>
            <a:br>
              <a:rPr lang="en-US" i="1" dirty="0"/>
            </a:br>
            <a:r>
              <a:rPr lang="en-US" i="1" dirty="0"/>
              <a:t>an int and a float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95F07A-2505-FA44-81EA-9E03BD0D5E99}"/>
              </a:ext>
            </a:extLst>
          </p:cNvPr>
          <p:cNvSpPr txBox="1"/>
          <p:nvPr/>
        </p:nvSpPr>
        <p:spPr>
          <a:xfrm>
            <a:off x="4106244" y="6308209"/>
            <a:ext cx="753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many languages this is fine, but we are working towards assembly language </a:t>
            </a:r>
          </a:p>
        </p:txBody>
      </p:sp>
    </p:spTree>
    <p:extLst>
      <p:ext uri="{BB962C8B-B14F-4D97-AF65-F5344CB8AC3E}">
        <p14:creationId xmlns:p14="http://schemas.microsoft.com/office/powerpoint/2010/main" val="3959721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B0D68-F154-304F-9FDE-1393D1018DEE}"/>
              </a:ext>
            </a:extLst>
          </p:cNvPr>
          <p:cNvSpPr txBox="1"/>
          <p:nvPr/>
        </p:nvSpPr>
        <p:spPr>
          <a:xfrm>
            <a:off x="353155" y="4091351"/>
            <a:ext cx="1960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>
                <a:latin typeface="Courier" pitchFamily="2" charset="0"/>
              </a:rPr>
              <a:t>add</a:t>
            </a:r>
            <a:r>
              <a:rPr lang="en-US" dirty="0"/>
              <a:t> instruction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1F3AA-8B1D-1042-B0A8-9CE4A6136303}"/>
              </a:ext>
            </a:extLst>
          </p:cNvPr>
          <p:cNvSpPr txBox="1"/>
          <p:nvPr/>
        </p:nvSpPr>
        <p:spPr>
          <a:xfrm>
            <a:off x="4469322" y="3245648"/>
            <a:ext cx="1991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 err="1">
                <a:latin typeface="Courier" pitchFamily="2" charset="0"/>
              </a:rPr>
              <a:t>addss</a:t>
            </a:r>
            <a:r>
              <a:rPr lang="en-US" dirty="0"/>
              <a:t> instruction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4EB00E-F992-0846-BF6E-1BD95FF33161}"/>
              </a:ext>
            </a:extLst>
          </p:cNvPr>
          <p:cNvSpPr txBox="1"/>
          <p:nvPr/>
        </p:nvSpPr>
        <p:spPr>
          <a:xfrm>
            <a:off x="838200" y="2081367"/>
            <a:ext cx="34932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PLUS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00DA08-A3CF-8047-BDBD-46E88A5BED5D}"/>
              </a:ext>
            </a:extLst>
          </p:cNvPr>
          <p:cNvSpPr txBox="1"/>
          <p:nvPr/>
        </p:nvSpPr>
        <p:spPr>
          <a:xfrm>
            <a:off x="8221133" y="2912533"/>
            <a:ext cx="3631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add r0 r1 </a:t>
            </a:r>
            <a:r>
              <a:rPr lang="en-US" dirty="0">
                <a:latin typeface="Courier" pitchFamily="2" charset="0"/>
              </a:rPr>
              <a:t>- interprets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the bits in the registers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as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integers</a:t>
            </a:r>
            <a:r>
              <a:rPr lang="en-US" dirty="0">
                <a:latin typeface="Courier" pitchFamily="2" charset="0"/>
              </a:rPr>
              <a:t> and adds them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together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4A311-A1DE-D742-AEA4-F7F65F47DB2D}"/>
              </a:ext>
            </a:extLst>
          </p:cNvPr>
          <p:cNvSpPr txBox="1"/>
          <p:nvPr/>
        </p:nvSpPr>
        <p:spPr>
          <a:xfrm>
            <a:off x="8229952" y="4606526"/>
            <a:ext cx="3631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addss</a:t>
            </a:r>
            <a:r>
              <a:rPr lang="en-US" b="1" dirty="0">
                <a:latin typeface="Courier" pitchFamily="2" charset="0"/>
              </a:rPr>
              <a:t> r0 r1 </a:t>
            </a:r>
            <a:r>
              <a:rPr lang="en-US" dirty="0">
                <a:latin typeface="Courier" pitchFamily="2" charset="0"/>
              </a:rPr>
              <a:t>- interprets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the bits in the registers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as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floats</a:t>
            </a:r>
            <a:r>
              <a:rPr lang="en-US" dirty="0">
                <a:latin typeface="Courier" pitchFamily="2" charset="0"/>
              </a:rPr>
              <a:t> and adds them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together</a:t>
            </a:r>
          </a:p>
        </p:txBody>
      </p:sp>
    </p:spTree>
    <p:extLst>
      <p:ext uri="{BB962C8B-B14F-4D97-AF65-F5344CB8AC3E}">
        <p14:creationId xmlns:p14="http://schemas.microsoft.com/office/powerpoint/2010/main" val="3657426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F185A-6B9F-CA4C-B783-3EE2252D5834}"/>
              </a:ext>
            </a:extLst>
          </p:cNvPr>
          <p:cNvSpPr txBox="1"/>
          <p:nvPr/>
        </p:nvSpPr>
        <p:spPr>
          <a:xfrm>
            <a:off x="679269" y="438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B0D68-F154-304F-9FDE-1393D1018DEE}"/>
              </a:ext>
            </a:extLst>
          </p:cNvPr>
          <p:cNvSpPr txBox="1"/>
          <p:nvPr/>
        </p:nvSpPr>
        <p:spPr>
          <a:xfrm>
            <a:off x="353155" y="4091351"/>
            <a:ext cx="1960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>
                <a:latin typeface="Courier" pitchFamily="2" charset="0"/>
              </a:rPr>
              <a:t>add</a:t>
            </a:r>
            <a:r>
              <a:rPr lang="en-US" dirty="0"/>
              <a:t> instruction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1F3AA-8B1D-1042-B0A8-9CE4A6136303}"/>
              </a:ext>
            </a:extLst>
          </p:cNvPr>
          <p:cNvSpPr txBox="1"/>
          <p:nvPr/>
        </p:nvSpPr>
        <p:spPr>
          <a:xfrm>
            <a:off x="4469322" y="3245648"/>
            <a:ext cx="1991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 err="1">
                <a:latin typeface="Courier" pitchFamily="2" charset="0"/>
              </a:rPr>
              <a:t>addss</a:t>
            </a:r>
            <a:r>
              <a:rPr lang="en-US" dirty="0"/>
              <a:t> instruction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5BA0E-C32B-CC41-A387-9D62AB795428}"/>
              </a:ext>
            </a:extLst>
          </p:cNvPr>
          <p:cNvSpPr txBox="1"/>
          <p:nvPr/>
        </p:nvSpPr>
        <p:spPr>
          <a:xfrm>
            <a:off x="5347063" y="6235337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all?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DAE260-FBAB-A246-AC3A-5F5BF9999733}"/>
              </a:ext>
            </a:extLst>
          </p:cNvPr>
          <p:cNvSpPr txBox="1"/>
          <p:nvPr/>
        </p:nvSpPr>
        <p:spPr>
          <a:xfrm>
            <a:off x="8950488" y="1768320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95511-8D12-D64A-9C50-10698F8B421C}"/>
              </a:ext>
            </a:extLst>
          </p:cNvPr>
          <p:cNvSpPr txBox="1"/>
          <p:nvPr/>
        </p:nvSpPr>
        <p:spPr>
          <a:xfrm>
            <a:off x="8386354" y="3612353"/>
            <a:ext cx="2702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do some experiments.</a:t>
            </a:r>
          </a:p>
          <a:p>
            <a:br>
              <a:rPr lang="en-US" dirty="0"/>
            </a:br>
            <a:r>
              <a:rPr lang="en-US" dirty="0"/>
              <a:t>What should 5 + 5.0 be?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EBE96F-228A-0E4F-B0D0-1D1E25C17820}"/>
              </a:ext>
            </a:extLst>
          </p:cNvPr>
          <p:cNvSpPr txBox="1"/>
          <p:nvPr/>
        </p:nvSpPr>
        <p:spPr>
          <a:xfrm>
            <a:off x="838200" y="2081367"/>
            <a:ext cx="34932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PLUS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</p:spTree>
    <p:extLst>
      <p:ext uri="{BB962C8B-B14F-4D97-AF65-F5344CB8AC3E}">
        <p14:creationId xmlns:p14="http://schemas.microsoft.com/office/powerpoint/2010/main" val="4155339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F185A-6B9F-CA4C-B783-3EE2252D5834}"/>
              </a:ext>
            </a:extLst>
          </p:cNvPr>
          <p:cNvSpPr txBox="1"/>
          <p:nvPr/>
        </p:nvSpPr>
        <p:spPr>
          <a:xfrm>
            <a:off x="679269" y="438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B0D68-F154-304F-9FDE-1393D1018DEE}"/>
              </a:ext>
            </a:extLst>
          </p:cNvPr>
          <p:cNvSpPr txBox="1"/>
          <p:nvPr/>
        </p:nvSpPr>
        <p:spPr>
          <a:xfrm>
            <a:off x="353155" y="4091351"/>
            <a:ext cx="1960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>
                <a:latin typeface="Courier" pitchFamily="2" charset="0"/>
              </a:rPr>
              <a:t>add</a:t>
            </a:r>
            <a:r>
              <a:rPr lang="en-US" dirty="0"/>
              <a:t> instruction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1F3AA-8B1D-1042-B0A8-9CE4A6136303}"/>
              </a:ext>
            </a:extLst>
          </p:cNvPr>
          <p:cNvSpPr txBox="1"/>
          <p:nvPr/>
        </p:nvSpPr>
        <p:spPr>
          <a:xfrm>
            <a:off x="4469322" y="3245648"/>
            <a:ext cx="1991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 err="1">
                <a:latin typeface="Courier" pitchFamily="2" charset="0"/>
              </a:rPr>
              <a:t>addss</a:t>
            </a:r>
            <a:r>
              <a:rPr lang="en-US" dirty="0"/>
              <a:t> instruction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5BA0E-C32B-CC41-A387-9D62AB795428}"/>
              </a:ext>
            </a:extLst>
          </p:cNvPr>
          <p:cNvSpPr txBox="1"/>
          <p:nvPr/>
        </p:nvSpPr>
        <p:spPr>
          <a:xfrm>
            <a:off x="5347063" y="6235337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all?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DAE260-FBAB-A246-AC3A-5F5BF9999733}"/>
              </a:ext>
            </a:extLst>
          </p:cNvPr>
          <p:cNvSpPr txBox="1"/>
          <p:nvPr/>
        </p:nvSpPr>
        <p:spPr>
          <a:xfrm>
            <a:off x="8950488" y="1768320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95511-8D12-D64A-9C50-10698F8B421C}"/>
              </a:ext>
            </a:extLst>
          </p:cNvPr>
          <p:cNvSpPr txBox="1"/>
          <p:nvPr/>
        </p:nvSpPr>
        <p:spPr>
          <a:xfrm>
            <a:off x="8386354" y="3612353"/>
            <a:ext cx="270259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do some experiments.</a:t>
            </a:r>
          </a:p>
          <a:p>
            <a:br>
              <a:rPr lang="en-US" dirty="0"/>
            </a:br>
            <a:r>
              <a:rPr lang="en-US" dirty="0"/>
              <a:t>What should 5 + 5.0 be?</a:t>
            </a:r>
          </a:p>
          <a:p>
            <a:endParaRPr lang="en-US" dirty="0"/>
          </a:p>
          <a:p>
            <a:r>
              <a:rPr lang="en-US" dirty="0"/>
              <a:t>but </a:t>
            </a:r>
          </a:p>
          <a:p>
            <a:endParaRPr lang="en-US" dirty="0"/>
          </a:p>
          <a:p>
            <a:r>
              <a:rPr lang="en-US" b="1" dirty="0" err="1">
                <a:latin typeface="Courier" pitchFamily="2" charset="0"/>
              </a:rPr>
              <a:t>addss</a:t>
            </a:r>
            <a:r>
              <a:rPr lang="en-US" b="1" dirty="0">
                <a:latin typeface="Courier" pitchFamily="2" charset="0"/>
              </a:rPr>
              <a:t> r1 r2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cs typeface="Calibri" panose="020F0502020204030204" pitchFamily="34" charset="0"/>
              </a:rPr>
              <a:t>interprets both registers</a:t>
            </a:r>
          </a:p>
          <a:p>
            <a:r>
              <a:rPr lang="en-US" dirty="0">
                <a:cs typeface="Calibri" panose="020F0502020204030204" pitchFamily="34" charset="0"/>
              </a:rPr>
              <a:t>as floats</a:t>
            </a: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85C48A-8F17-C142-A273-CDBEA2F26D41}"/>
              </a:ext>
            </a:extLst>
          </p:cNvPr>
          <p:cNvSpPr txBox="1"/>
          <p:nvPr/>
        </p:nvSpPr>
        <p:spPr>
          <a:xfrm>
            <a:off x="838200" y="2081367"/>
            <a:ext cx="34932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PLUS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</p:spTree>
    <p:extLst>
      <p:ext uri="{BB962C8B-B14F-4D97-AF65-F5344CB8AC3E}">
        <p14:creationId xmlns:p14="http://schemas.microsoft.com/office/powerpoint/2010/main" val="2580511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F185A-6B9F-CA4C-B783-3EE2252D5834}"/>
              </a:ext>
            </a:extLst>
          </p:cNvPr>
          <p:cNvSpPr txBox="1"/>
          <p:nvPr/>
        </p:nvSpPr>
        <p:spPr>
          <a:xfrm>
            <a:off x="679269" y="438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B0D68-F154-304F-9FDE-1393D1018DEE}"/>
              </a:ext>
            </a:extLst>
          </p:cNvPr>
          <p:cNvSpPr txBox="1"/>
          <p:nvPr/>
        </p:nvSpPr>
        <p:spPr>
          <a:xfrm>
            <a:off x="353155" y="4091351"/>
            <a:ext cx="1960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>
                <a:latin typeface="Courier" pitchFamily="2" charset="0"/>
              </a:rPr>
              <a:t>add</a:t>
            </a:r>
            <a:r>
              <a:rPr lang="en-US" dirty="0"/>
              <a:t> instruction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1F3AA-8B1D-1042-B0A8-9CE4A6136303}"/>
              </a:ext>
            </a:extLst>
          </p:cNvPr>
          <p:cNvSpPr txBox="1"/>
          <p:nvPr/>
        </p:nvSpPr>
        <p:spPr>
          <a:xfrm>
            <a:off x="4469322" y="3245648"/>
            <a:ext cx="1991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 err="1">
                <a:latin typeface="Courier" pitchFamily="2" charset="0"/>
              </a:rPr>
              <a:t>addss</a:t>
            </a:r>
            <a:r>
              <a:rPr lang="en-US" dirty="0"/>
              <a:t> instruction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5BA0E-C32B-CC41-A387-9D62AB795428}"/>
              </a:ext>
            </a:extLst>
          </p:cNvPr>
          <p:cNvSpPr txBox="1"/>
          <p:nvPr/>
        </p:nvSpPr>
        <p:spPr>
          <a:xfrm>
            <a:off x="5347063" y="6235337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all?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DAE260-FBAB-A246-AC3A-5F5BF9999733}"/>
              </a:ext>
            </a:extLst>
          </p:cNvPr>
          <p:cNvSpPr txBox="1"/>
          <p:nvPr/>
        </p:nvSpPr>
        <p:spPr>
          <a:xfrm>
            <a:off x="8950488" y="1768320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95511-8D12-D64A-9C50-10698F8B421C}"/>
              </a:ext>
            </a:extLst>
          </p:cNvPr>
          <p:cNvSpPr txBox="1"/>
          <p:nvPr/>
        </p:nvSpPr>
        <p:spPr>
          <a:xfrm>
            <a:off x="7201988" y="4129099"/>
            <a:ext cx="45553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the binary of 5 is 0b101</a:t>
            </a:r>
            <a:br>
              <a:rPr lang="en-US" dirty="0"/>
            </a:br>
            <a:r>
              <a:rPr lang="en-US" dirty="0"/>
              <a:t>the float value of 0b101 is 7.00649232162e-45</a:t>
            </a:r>
          </a:p>
          <a:p>
            <a:endParaRPr lang="en-US" dirty="0"/>
          </a:p>
          <a:p>
            <a:r>
              <a:rPr lang="en-US" dirty="0"/>
              <a:t>We cannot just add them!</a:t>
            </a: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CBA15C-5999-0346-A5B1-4E00051D7179}"/>
              </a:ext>
            </a:extLst>
          </p:cNvPr>
          <p:cNvSpPr txBox="1"/>
          <p:nvPr/>
        </p:nvSpPr>
        <p:spPr>
          <a:xfrm>
            <a:off x="838200" y="2081367"/>
            <a:ext cx="34932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PLUS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</p:spTree>
    <p:extLst>
      <p:ext uri="{BB962C8B-B14F-4D97-AF65-F5344CB8AC3E}">
        <p14:creationId xmlns:p14="http://schemas.microsoft.com/office/powerpoint/2010/main" val="35702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679269" y="637430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21432" y="557712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883574" y="594414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07947" y="594414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052114" y="637430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  <a:endCxn id="3" idx="0"/>
          </p:cNvCxnSpPr>
          <p:nvPr/>
        </p:nvCxnSpPr>
        <p:spPr>
          <a:xfrm flipH="1">
            <a:off x="2278037" y="4342975"/>
            <a:ext cx="1886120" cy="6127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F185A-6B9F-CA4C-B783-3EE2252D5834}"/>
              </a:ext>
            </a:extLst>
          </p:cNvPr>
          <p:cNvSpPr txBox="1"/>
          <p:nvPr/>
        </p:nvSpPr>
        <p:spPr>
          <a:xfrm>
            <a:off x="679269" y="438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1F3AA-8B1D-1042-B0A8-9CE4A6136303}"/>
              </a:ext>
            </a:extLst>
          </p:cNvPr>
          <p:cNvSpPr txBox="1"/>
          <p:nvPr/>
        </p:nvSpPr>
        <p:spPr>
          <a:xfrm>
            <a:off x="564613" y="3962435"/>
            <a:ext cx="2137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converts the int</a:t>
            </a:r>
          </a:p>
          <a:p>
            <a:r>
              <a:rPr lang="en-US" i="1" dirty="0"/>
              <a:t>value to a float value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5BA0E-C32B-CC41-A387-9D62AB795428}"/>
              </a:ext>
            </a:extLst>
          </p:cNvPr>
          <p:cNvSpPr txBox="1"/>
          <p:nvPr/>
        </p:nvSpPr>
        <p:spPr>
          <a:xfrm>
            <a:off x="5106755" y="5794280"/>
            <a:ext cx="576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make sure our operands are in the right format!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DAE260-FBAB-A246-AC3A-5F5BF9999733}"/>
              </a:ext>
            </a:extLst>
          </p:cNvPr>
          <p:cNvSpPr txBox="1"/>
          <p:nvPr/>
        </p:nvSpPr>
        <p:spPr>
          <a:xfrm>
            <a:off x="8950488" y="1768320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4BD33D-8B34-FC4B-B439-1B0F268BEE6C}"/>
              </a:ext>
            </a:extLst>
          </p:cNvPr>
          <p:cNvSpPr/>
          <p:nvPr/>
        </p:nvSpPr>
        <p:spPr>
          <a:xfrm>
            <a:off x="1341755" y="4955699"/>
            <a:ext cx="1872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</a:t>
            </a:r>
            <a:r>
              <a:rPr lang="en-US" dirty="0" err="1">
                <a:highlight>
                  <a:srgbClr val="FFFF00"/>
                </a:highlight>
              </a:rPr>
              <a:t>int_to_float</a:t>
            </a:r>
            <a:r>
              <a:rPr lang="en-US" dirty="0">
                <a:highlight>
                  <a:srgbClr val="FFFF00"/>
                </a:highlight>
              </a:rPr>
              <a:t>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BEE86BB-16B4-7E44-A61A-8823BD091603}"/>
              </a:ext>
            </a:extLst>
          </p:cNvPr>
          <p:cNvCxnSpPr>
            <a:cxnSpLocks/>
            <a:stCxn id="3" idx="2"/>
            <a:endCxn id="28" idx="0"/>
          </p:cNvCxnSpPr>
          <p:nvPr/>
        </p:nvCxnSpPr>
        <p:spPr>
          <a:xfrm flipH="1">
            <a:off x="2261617" y="5325031"/>
            <a:ext cx="16420" cy="2520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2A8EA7F-1914-3F47-9CBB-500A9B2CEEF4}"/>
              </a:ext>
            </a:extLst>
          </p:cNvPr>
          <p:cNvSpPr txBox="1"/>
          <p:nvPr/>
        </p:nvSpPr>
        <p:spPr>
          <a:xfrm>
            <a:off x="838200" y="2081367"/>
            <a:ext cx="34932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PLUS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</p:spTree>
    <p:extLst>
      <p:ext uri="{BB962C8B-B14F-4D97-AF65-F5344CB8AC3E}">
        <p14:creationId xmlns:p14="http://schemas.microsoft.com/office/powerpoint/2010/main" val="42111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33667" cy="4795308"/>
          </a:xfrm>
        </p:spPr>
        <p:txBody>
          <a:bodyPr>
            <a:normAutofit/>
          </a:bodyPr>
          <a:lstStyle/>
          <a:p>
            <a:r>
              <a:rPr lang="en-US" dirty="0"/>
              <a:t>Midterm rules</a:t>
            </a:r>
          </a:p>
          <a:p>
            <a:pPr lvl="1"/>
            <a:r>
              <a:rPr lang="en-US" dirty="0"/>
              <a:t>Ask any questions as a private piazza post</a:t>
            </a:r>
          </a:p>
          <a:p>
            <a:pPr lvl="1"/>
            <a:r>
              <a:rPr lang="en-US" dirty="0"/>
              <a:t>Do not discuss any part of it with classmates (e.g. tests, concepts, or approaches) </a:t>
            </a:r>
          </a:p>
          <a:p>
            <a:pPr lvl="1"/>
            <a:r>
              <a:rPr lang="en-US" dirty="0"/>
              <a:t>Do not ask questions online or google for exact questions</a:t>
            </a:r>
          </a:p>
          <a:p>
            <a:pPr lvl="2"/>
            <a:r>
              <a:rPr lang="en-US" dirty="0"/>
              <a:t>And if you happen to stumble across answers online, please let me know!</a:t>
            </a:r>
          </a:p>
          <a:p>
            <a:pPr lvl="1"/>
            <a:r>
              <a:rPr lang="en-US" dirty="0"/>
              <a:t>Document your answers so we can give as much partial credit as possible!</a:t>
            </a:r>
          </a:p>
          <a:p>
            <a:pPr lvl="1"/>
            <a:r>
              <a:rPr lang="en-US" dirty="0"/>
              <a:t>No late midterms will be accepted, so please plan ahead!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36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</p:spTree>
    <p:extLst>
      <p:ext uri="{BB962C8B-B14F-4D97-AF65-F5344CB8AC3E}">
        <p14:creationId xmlns:p14="http://schemas.microsoft.com/office/powerpoint/2010/main" val="3623407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6775"/>
          </a:xfrm>
        </p:spPr>
        <p:txBody>
          <a:bodyPr/>
          <a:lstStyle/>
          <a:p>
            <a:r>
              <a:rPr lang="en-US" dirty="0"/>
              <a:t>Given a language a type system defines:</a:t>
            </a:r>
          </a:p>
          <a:p>
            <a:pPr lvl="1"/>
            <a:r>
              <a:rPr lang="en-US" dirty="0"/>
              <a:t>The primitive (base) types in the language</a:t>
            </a:r>
          </a:p>
          <a:p>
            <a:pPr lvl="1"/>
            <a:r>
              <a:rPr lang="en-US" dirty="0"/>
              <a:t>How the types can be converted to other types</a:t>
            </a:r>
          </a:p>
          <a:p>
            <a:pPr lvl="2"/>
            <a:r>
              <a:rPr lang="en-US" dirty="0"/>
              <a:t>implicitly or explicitly</a:t>
            </a:r>
          </a:p>
          <a:p>
            <a:pPr lvl="1"/>
            <a:r>
              <a:rPr lang="en-US" dirty="0"/>
              <a:t>How the user can define new types</a:t>
            </a:r>
          </a:p>
        </p:txBody>
      </p:sp>
    </p:spTree>
    <p:extLst>
      <p:ext uri="{BB962C8B-B14F-4D97-AF65-F5344CB8AC3E}">
        <p14:creationId xmlns:p14="http://schemas.microsoft.com/office/powerpoint/2010/main" val="2100391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6775"/>
          </a:xfrm>
        </p:spPr>
        <p:txBody>
          <a:bodyPr/>
          <a:lstStyle/>
          <a:p>
            <a:r>
              <a:rPr lang="en-US" dirty="0"/>
              <a:t>Given a language a type system defines:</a:t>
            </a:r>
          </a:p>
          <a:p>
            <a:pPr lvl="1"/>
            <a:r>
              <a:rPr lang="en-US" dirty="0"/>
              <a:t>The primitive (base) types in the language</a:t>
            </a:r>
          </a:p>
          <a:p>
            <a:pPr lvl="1"/>
            <a:r>
              <a:rPr lang="en-US" dirty="0"/>
              <a:t>How the types can be converted to other types</a:t>
            </a:r>
          </a:p>
          <a:p>
            <a:pPr lvl="2"/>
            <a:r>
              <a:rPr lang="en-US" dirty="0"/>
              <a:t>implicitly or explicitly</a:t>
            </a:r>
          </a:p>
          <a:p>
            <a:pPr lvl="1"/>
            <a:r>
              <a:rPr lang="en-US" dirty="0"/>
              <a:t>How the user can define new types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E989FEE-3EF2-8E42-9C26-527D409EA79A}"/>
              </a:ext>
            </a:extLst>
          </p:cNvPr>
          <p:cNvSpPr txBox="1">
            <a:spLocks/>
          </p:cNvSpPr>
          <p:nvPr/>
        </p:nvSpPr>
        <p:spPr>
          <a:xfrm>
            <a:off x="838200" y="37745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Type checking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8F86DF-C691-E749-B369-8F0687AF6159}"/>
              </a:ext>
            </a:extLst>
          </p:cNvPr>
          <p:cNvSpPr txBox="1">
            <a:spLocks/>
          </p:cNvSpPr>
          <p:nvPr/>
        </p:nvSpPr>
        <p:spPr>
          <a:xfrm>
            <a:off x="838200" y="5100093"/>
            <a:ext cx="10515600" cy="1753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Check a program to ensure that it adheres to the type system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D67ECE-44F9-5B4B-93B5-5540B4FBFEB1}"/>
              </a:ext>
            </a:extLst>
          </p:cNvPr>
          <p:cNvSpPr txBox="1"/>
          <p:nvPr/>
        </p:nvSpPr>
        <p:spPr>
          <a:xfrm>
            <a:off x="1946365" y="5846544"/>
            <a:ext cx="8299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Especially interesting for compilers as a program given in the type system for the input language must be translated to a type system for lower-level program </a:t>
            </a:r>
          </a:p>
        </p:txBody>
      </p:sp>
    </p:spTree>
    <p:extLst>
      <p:ext uri="{BB962C8B-B14F-4D97-AF65-F5344CB8AC3E}">
        <p14:creationId xmlns:p14="http://schemas.microsoft.com/office/powerpoint/2010/main" val="19873680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0673"/>
          </a:xfrm>
        </p:spPr>
        <p:txBody>
          <a:bodyPr>
            <a:normAutofit/>
          </a:bodyPr>
          <a:lstStyle/>
          <a:p>
            <a:r>
              <a:rPr lang="en-US" dirty="0"/>
              <a:t>Different types of Type Systems for languages:</a:t>
            </a:r>
          </a:p>
          <a:p>
            <a:pPr lvl="1"/>
            <a:r>
              <a:rPr lang="en-US" b="1" dirty="0"/>
              <a:t>statically typed</a:t>
            </a:r>
            <a:r>
              <a:rPr lang="en-US" dirty="0"/>
              <a:t>: types can be determined at compile time</a:t>
            </a:r>
          </a:p>
          <a:p>
            <a:pPr lvl="1"/>
            <a:r>
              <a:rPr lang="en-US" b="1" dirty="0"/>
              <a:t>dynamically typed</a:t>
            </a:r>
            <a:r>
              <a:rPr lang="en-US" dirty="0"/>
              <a:t>: types are determined at runtime</a:t>
            </a:r>
          </a:p>
          <a:p>
            <a:pPr lvl="1"/>
            <a:r>
              <a:rPr lang="en-US" b="1" dirty="0"/>
              <a:t>untyped</a:t>
            </a:r>
            <a:r>
              <a:rPr lang="en-US" dirty="0"/>
              <a:t>: the language has no types</a:t>
            </a:r>
          </a:p>
          <a:p>
            <a:pPr lvl="1"/>
            <a:endParaRPr lang="en-US" dirty="0"/>
          </a:p>
          <a:p>
            <a:r>
              <a:rPr lang="en-US" dirty="0"/>
              <a:t>What are examples of each?</a:t>
            </a:r>
          </a:p>
          <a:p>
            <a:r>
              <a:rPr lang="en-US" dirty="0"/>
              <a:t>What are pros and cons of each?</a:t>
            </a:r>
          </a:p>
        </p:txBody>
      </p:sp>
    </p:spTree>
    <p:extLst>
      <p:ext uri="{BB962C8B-B14F-4D97-AF65-F5344CB8AC3E}">
        <p14:creationId xmlns:p14="http://schemas.microsoft.com/office/powerpoint/2010/main" val="31272381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8111067" cy="4470673"/>
          </a:xfrm>
        </p:spPr>
        <p:txBody>
          <a:bodyPr>
            <a:normAutofit/>
          </a:bodyPr>
          <a:lstStyle/>
          <a:p>
            <a:r>
              <a:rPr lang="en-US" dirty="0"/>
              <a:t>Different types of Type Systems for languages: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statically</a:t>
            </a:r>
            <a:r>
              <a:rPr lang="en-US" b="1" dirty="0"/>
              <a:t> typed</a:t>
            </a:r>
            <a:r>
              <a:rPr lang="en-US" dirty="0"/>
              <a:t>: types can be determined at compile time</a:t>
            </a:r>
          </a:p>
          <a:p>
            <a:pPr lvl="1"/>
            <a:r>
              <a:rPr lang="en-US" b="1" dirty="0"/>
              <a:t>dynamically typed</a:t>
            </a:r>
            <a:r>
              <a:rPr lang="en-US" dirty="0"/>
              <a:t>: types are determined at runtime</a:t>
            </a:r>
          </a:p>
          <a:p>
            <a:pPr lvl="1"/>
            <a:r>
              <a:rPr lang="en-US" b="1" dirty="0"/>
              <a:t>untyped</a:t>
            </a:r>
            <a:r>
              <a:rPr lang="en-US" dirty="0"/>
              <a:t>: the language has no types</a:t>
            </a:r>
          </a:p>
          <a:p>
            <a:pPr lvl="1"/>
            <a:endParaRPr lang="en-US" dirty="0"/>
          </a:p>
          <a:p>
            <a:r>
              <a:rPr lang="en-US" dirty="0"/>
              <a:t>What are examples of each?</a:t>
            </a:r>
          </a:p>
          <a:p>
            <a:r>
              <a:rPr lang="en-US" dirty="0"/>
              <a:t>What are </a:t>
            </a:r>
            <a:r>
              <a:rPr lang="en-US" dirty="0">
                <a:highlight>
                  <a:srgbClr val="FFFF00"/>
                </a:highlight>
              </a:rPr>
              <a:t>pros</a:t>
            </a:r>
            <a:r>
              <a:rPr lang="en-US" dirty="0"/>
              <a:t> and cons of 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6D9F33-C861-8244-A2BE-C827103AA8FD}"/>
              </a:ext>
            </a:extLst>
          </p:cNvPr>
          <p:cNvSpPr txBox="1"/>
          <p:nvPr/>
        </p:nvSpPr>
        <p:spPr>
          <a:xfrm>
            <a:off x="8327734" y="3106154"/>
            <a:ext cx="3991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type conversion at compile time otherwise you have to check without static types, this would need to be translated to: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BB300-E66F-9244-8592-596898CA6386}"/>
              </a:ext>
            </a:extLst>
          </p:cNvPr>
          <p:cNvSpPr txBox="1"/>
          <p:nvPr/>
        </p:nvSpPr>
        <p:spPr>
          <a:xfrm>
            <a:off x="8327734" y="438056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+ 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952638-2BE1-6A44-AD8C-5CBD5FFFD6E0}"/>
              </a:ext>
            </a:extLst>
          </p:cNvPr>
          <p:cNvSpPr txBox="1"/>
          <p:nvPr/>
        </p:nvSpPr>
        <p:spPr>
          <a:xfrm>
            <a:off x="6269510" y="5199427"/>
            <a:ext cx="55611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type(x) == int and type(y) == int:</a:t>
            </a:r>
          </a:p>
          <a:p>
            <a:r>
              <a:rPr lang="en-US" dirty="0">
                <a:latin typeface="Courier" pitchFamily="2" charset="0"/>
              </a:rPr>
              <a:t>  add(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</a:t>
            </a:r>
            <a:br>
              <a:rPr lang="en-US" dirty="0">
                <a:latin typeface="Courier" pitchFamily="2" charset="0"/>
              </a:rPr>
            </a:br>
            <a:r>
              <a:rPr lang="en-US" b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type(x) == int and type(y) == float: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addss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int_to_float</a:t>
            </a:r>
            <a:r>
              <a:rPr lang="en-US" dirty="0">
                <a:latin typeface="Courier" pitchFamily="2" charset="0"/>
              </a:rPr>
              <a:t>(x), y)</a:t>
            </a:r>
            <a:br>
              <a:rPr lang="en-US" dirty="0">
                <a:latin typeface="Courier" pitchFamily="2" charset="0"/>
              </a:rPr>
            </a:br>
            <a:r>
              <a:rPr lang="en-US" b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17573375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8111067" cy="4470673"/>
          </a:xfrm>
        </p:spPr>
        <p:txBody>
          <a:bodyPr>
            <a:normAutofit/>
          </a:bodyPr>
          <a:lstStyle/>
          <a:p>
            <a:r>
              <a:rPr lang="en-US" dirty="0"/>
              <a:t>Different types of Type Systems for languages:</a:t>
            </a:r>
          </a:p>
          <a:p>
            <a:pPr lvl="1"/>
            <a:r>
              <a:rPr lang="en-US" b="1" dirty="0"/>
              <a:t>statically typed</a:t>
            </a:r>
            <a:r>
              <a:rPr lang="en-US" dirty="0"/>
              <a:t>: types can be determined at compile time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dynamically</a:t>
            </a:r>
            <a:r>
              <a:rPr lang="en-US" b="1" dirty="0"/>
              <a:t> typed</a:t>
            </a:r>
            <a:r>
              <a:rPr lang="en-US" dirty="0"/>
              <a:t>: types are determined at runtime</a:t>
            </a:r>
          </a:p>
          <a:p>
            <a:pPr lvl="1"/>
            <a:r>
              <a:rPr lang="en-US" b="1" dirty="0"/>
              <a:t>untyped</a:t>
            </a:r>
            <a:r>
              <a:rPr lang="en-US" dirty="0"/>
              <a:t>: the language has no types</a:t>
            </a:r>
          </a:p>
          <a:p>
            <a:pPr lvl="1"/>
            <a:endParaRPr lang="en-US" dirty="0"/>
          </a:p>
          <a:p>
            <a:r>
              <a:rPr lang="en-US" dirty="0"/>
              <a:t>What are examples of each?</a:t>
            </a:r>
          </a:p>
          <a:p>
            <a:r>
              <a:rPr lang="en-US" dirty="0"/>
              <a:t>What are </a:t>
            </a:r>
            <a:r>
              <a:rPr lang="en-US" dirty="0">
                <a:highlight>
                  <a:srgbClr val="FFFF00"/>
                </a:highlight>
              </a:rPr>
              <a:t>pros</a:t>
            </a:r>
            <a:r>
              <a:rPr lang="en-US" dirty="0"/>
              <a:t> and cons of each?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DF219-FBA7-B040-AE40-4E0BC1C848C1}"/>
              </a:ext>
            </a:extLst>
          </p:cNvPr>
          <p:cNvSpPr txBox="1"/>
          <p:nvPr/>
        </p:nvSpPr>
        <p:spPr>
          <a:xfrm>
            <a:off x="8551334" y="4064959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def</a:t>
            </a:r>
            <a:r>
              <a:rPr lang="en-US" dirty="0">
                <a:latin typeface="Courier" pitchFamily="2" charset="0"/>
              </a:rPr>
              <a:t> add(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):</a:t>
            </a:r>
          </a:p>
          <a:p>
            <a:r>
              <a:rPr lang="en-US" dirty="0">
                <a:latin typeface="Courier" pitchFamily="2" charset="0"/>
              </a:rPr>
              <a:t>  return x + 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87E62-FB8E-E340-AF61-C0CE0459BCD4}"/>
              </a:ext>
            </a:extLst>
          </p:cNvPr>
          <p:cNvSpPr txBox="1"/>
          <p:nvPr/>
        </p:nvSpPr>
        <p:spPr>
          <a:xfrm>
            <a:off x="8551334" y="3442754"/>
            <a:ext cx="2937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write more generic code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944C48-030C-A048-B4E9-2C653D39301B}"/>
              </a:ext>
            </a:extLst>
          </p:cNvPr>
          <p:cNvSpPr txBox="1"/>
          <p:nvPr/>
        </p:nvSpPr>
        <p:spPr>
          <a:xfrm>
            <a:off x="8543545" y="4976226"/>
            <a:ext cx="326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would need to write many</a:t>
            </a:r>
            <a:br>
              <a:rPr lang="en-US" dirty="0"/>
            </a:br>
            <a:r>
              <a:rPr lang="en-US" dirty="0"/>
              <a:t>different functions for each type </a:t>
            </a:r>
          </a:p>
        </p:txBody>
      </p:sp>
    </p:spTree>
    <p:extLst>
      <p:ext uri="{BB962C8B-B14F-4D97-AF65-F5344CB8AC3E}">
        <p14:creationId xmlns:p14="http://schemas.microsoft.com/office/powerpoint/2010/main" val="12066955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8111067" cy="4470673"/>
          </a:xfrm>
        </p:spPr>
        <p:txBody>
          <a:bodyPr>
            <a:normAutofit/>
          </a:bodyPr>
          <a:lstStyle/>
          <a:p>
            <a:r>
              <a:rPr lang="en-US" dirty="0"/>
              <a:t>Different types of Type Systems for languages:</a:t>
            </a:r>
          </a:p>
          <a:p>
            <a:pPr lvl="1"/>
            <a:r>
              <a:rPr lang="en-US" b="1" dirty="0"/>
              <a:t>statically typed</a:t>
            </a:r>
            <a:r>
              <a:rPr lang="en-US" dirty="0"/>
              <a:t>: types can be determined at compile time</a:t>
            </a:r>
          </a:p>
          <a:p>
            <a:pPr lvl="1"/>
            <a:r>
              <a:rPr lang="en-US" b="1" dirty="0"/>
              <a:t>dynamically typed</a:t>
            </a:r>
            <a:r>
              <a:rPr lang="en-US" dirty="0"/>
              <a:t>: types are determined at runtime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untyped</a:t>
            </a:r>
            <a:r>
              <a:rPr lang="en-US" dirty="0"/>
              <a:t>: the language has no types</a:t>
            </a:r>
          </a:p>
          <a:p>
            <a:pPr lvl="1"/>
            <a:endParaRPr lang="en-US" dirty="0"/>
          </a:p>
          <a:p>
            <a:r>
              <a:rPr lang="en-US" dirty="0"/>
              <a:t>What are examples of each?</a:t>
            </a:r>
          </a:p>
          <a:p>
            <a:r>
              <a:rPr lang="en-US" dirty="0"/>
              <a:t>What are </a:t>
            </a:r>
            <a:r>
              <a:rPr lang="en-US" dirty="0">
                <a:highlight>
                  <a:srgbClr val="FFFF00"/>
                </a:highlight>
              </a:rPr>
              <a:t>pros</a:t>
            </a:r>
            <a:r>
              <a:rPr lang="en-US" dirty="0"/>
              <a:t> and cons of each?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87E62-FB8E-E340-AF61-C0CE0459BCD4}"/>
              </a:ext>
            </a:extLst>
          </p:cNvPr>
          <p:cNvSpPr txBox="1"/>
          <p:nvPr/>
        </p:nvSpPr>
        <p:spPr>
          <a:xfrm>
            <a:off x="7924801" y="4289421"/>
            <a:ext cx="378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Very close to assembly. You can write</a:t>
            </a:r>
            <a:br>
              <a:rPr lang="en-US" i="1" dirty="0"/>
            </a:br>
            <a:r>
              <a:rPr lang="en-US" i="1" dirty="0"/>
              <a:t>really optimized code. But very painful</a:t>
            </a:r>
          </a:p>
        </p:txBody>
      </p:sp>
    </p:spTree>
    <p:extLst>
      <p:ext uri="{BB962C8B-B14F-4D97-AF65-F5344CB8AC3E}">
        <p14:creationId xmlns:p14="http://schemas.microsoft.com/office/powerpoint/2010/main" val="3887305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06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Different types of Type Systems for languages:</a:t>
            </a:r>
          </a:p>
          <a:p>
            <a:pPr lvl="1"/>
            <a:r>
              <a:rPr lang="en-US" b="1" dirty="0"/>
              <a:t>statically typed</a:t>
            </a:r>
            <a:r>
              <a:rPr lang="en-US" dirty="0"/>
              <a:t>: types can be determined at compile time</a:t>
            </a:r>
          </a:p>
          <a:p>
            <a:pPr lvl="1"/>
            <a:r>
              <a:rPr lang="en-US" b="1" dirty="0"/>
              <a:t>dynamically typed</a:t>
            </a:r>
            <a:r>
              <a:rPr lang="en-US" dirty="0"/>
              <a:t>: types are determined at runtime</a:t>
            </a:r>
          </a:p>
          <a:p>
            <a:pPr lvl="1"/>
            <a:r>
              <a:rPr lang="en-US" b="1" dirty="0"/>
              <a:t>untyped</a:t>
            </a:r>
            <a:r>
              <a:rPr lang="en-US" dirty="0"/>
              <a:t>: the language has no types</a:t>
            </a:r>
          </a:p>
          <a:p>
            <a:pPr lvl="1"/>
            <a:endParaRPr lang="en-US" dirty="0"/>
          </a:p>
          <a:p>
            <a:r>
              <a:rPr lang="en-US" dirty="0"/>
              <a:t>What are examples of each?</a:t>
            </a:r>
          </a:p>
          <a:p>
            <a:r>
              <a:rPr lang="en-US" dirty="0"/>
              <a:t>What are pros and cons of each?</a:t>
            </a:r>
          </a:p>
          <a:p>
            <a:r>
              <a:rPr lang="en-US" dirty="0"/>
              <a:t>In this class, we will be:</a:t>
            </a:r>
          </a:p>
          <a:p>
            <a:pPr lvl="1"/>
            <a:r>
              <a:rPr lang="en-US" dirty="0"/>
              <a:t>Compiling a statically typed language (similar to C)</a:t>
            </a:r>
          </a:p>
          <a:p>
            <a:pPr lvl="1"/>
            <a:r>
              <a:rPr lang="en-US" dirty="0"/>
              <a:t>into an untyped language (similar to an ISA)</a:t>
            </a:r>
          </a:p>
          <a:p>
            <a:pPr lvl="1"/>
            <a:r>
              <a:rPr lang="en-US" dirty="0"/>
              <a:t>using a dynamically typed language (python)</a:t>
            </a:r>
          </a:p>
        </p:txBody>
      </p:sp>
    </p:spTree>
    <p:extLst>
      <p:ext uri="{BB962C8B-B14F-4D97-AF65-F5344CB8AC3E}">
        <p14:creationId xmlns:p14="http://schemas.microsoft.com/office/powerpoint/2010/main" val="32095917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0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35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 in the language:</a:t>
            </a:r>
          </a:p>
          <a:p>
            <a:pPr lvl="1"/>
            <a:r>
              <a:rPr lang="en-US" dirty="0" err="1"/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/>
              <a:t>bool</a:t>
            </a:r>
          </a:p>
          <a:p>
            <a:endParaRPr lang="en-US" dirty="0"/>
          </a:p>
          <a:p>
            <a:r>
              <a:rPr lang="en-US" dirty="0"/>
              <a:t>How to combine types in expressions:</a:t>
            </a:r>
          </a:p>
          <a:p>
            <a:pPr lvl="1"/>
            <a:r>
              <a:rPr lang="en-US" dirty="0"/>
              <a:t>int and float?</a:t>
            </a:r>
          </a:p>
          <a:p>
            <a:pPr lvl="1"/>
            <a:r>
              <a:rPr lang="en-US" dirty="0"/>
              <a:t>int and char?</a:t>
            </a:r>
          </a:p>
          <a:p>
            <a:pPr lvl="1"/>
            <a:r>
              <a:rPr lang="en-US" dirty="0"/>
              <a:t>int and bool?</a:t>
            </a:r>
          </a:p>
        </p:txBody>
      </p:sp>
    </p:spTree>
    <p:extLst>
      <p:ext uri="{BB962C8B-B14F-4D97-AF65-F5344CB8AC3E}">
        <p14:creationId xmlns:p14="http://schemas.microsoft.com/office/powerpoint/2010/main" val="43255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33667" cy="47953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HW 2 is due today</a:t>
            </a:r>
          </a:p>
          <a:p>
            <a:pPr lvl="1"/>
            <a:r>
              <a:rPr lang="en-US" dirty="0"/>
              <a:t>Please try to get it in on time!</a:t>
            </a:r>
          </a:p>
          <a:p>
            <a:pPr lvl="1"/>
            <a:endParaRPr lang="en-US" dirty="0"/>
          </a:p>
          <a:p>
            <a:r>
              <a:rPr lang="en-US" dirty="0"/>
              <a:t>It is a difficult homework; as such I will provide a life preserve </a:t>
            </a:r>
          </a:p>
          <a:p>
            <a:pPr lvl="1"/>
            <a:r>
              <a:rPr lang="en-US" dirty="0"/>
              <a:t>If you submit by the deadline you get 10 extra points </a:t>
            </a:r>
          </a:p>
          <a:p>
            <a:pPr lvl="2"/>
            <a:r>
              <a:rPr lang="en-US" dirty="0"/>
              <a:t>that can count towards 100% (but not over 100%)</a:t>
            </a:r>
          </a:p>
          <a:p>
            <a:pPr lvl="1"/>
            <a:r>
              <a:rPr lang="en-US" dirty="0"/>
              <a:t>At midnight, we will release a solution to part 1:</a:t>
            </a:r>
          </a:p>
          <a:p>
            <a:pPr lvl="2"/>
            <a:r>
              <a:rPr lang="en-US" dirty="0"/>
              <a:t>A grammar along with a First+ set</a:t>
            </a:r>
          </a:p>
          <a:p>
            <a:pPr lvl="1"/>
            <a:r>
              <a:rPr lang="en-US" dirty="0"/>
              <a:t>You can use this grammar to help you with part 2 and part 3</a:t>
            </a:r>
          </a:p>
          <a:p>
            <a:pPr lvl="2"/>
            <a:r>
              <a:rPr lang="en-US" dirty="0"/>
              <a:t>Late penalties still apply. No extra points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The intent is this:</a:t>
            </a:r>
          </a:p>
          <a:p>
            <a:pPr lvl="2"/>
            <a:r>
              <a:rPr lang="en-US" dirty="0"/>
              <a:t>If you got a decent solution turned in, you can be done with this homework as planned</a:t>
            </a:r>
          </a:p>
          <a:p>
            <a:pPr lvl="2"/>
            <a:r>
              <a:rPr lang="en-US" dirty="0"/>
              <a:t>If you were completely stuck, you can use the grammar and first+ sets to submit something in the next few days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We will only grade one solution and we will grade the latest solution submitted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851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8932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types:</a:t>
            </a:r>
          </a:p>
          <a:p>
            <a:pPr lvl="1"/>
            <a:r>
              <a:rPr lang="en-US" dirty="0" err="1">
                <a:highlight>
                  <a:srgbClr val="FFFF00"/>
                </a:highlight>
              </a:rPr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/>
              <a:t>bool</a:t>
            </a:r>
          </a:p>
          <a:p>
            <a:endParaRPr lang="en-US" dirty="0"/>
          </a:p>
          <a:p>
            <a:r>
              <a:rPr lang="en-US" dirty="0"/>
              <a:t>How to combine types in expressions:</a:t>
            </a:r>
          </a:p>
          <a:p>
            <a:pPr lvl="1"/>
            <a:r>
              <a:rPr lang="en-US" dirty="0"/>
              <a:t>int and float?</a:t>
            </a:r>
          </a:p>
          <a:p>
            <a:pPr lvl="1"/>
            <a:r>
              <a:rPr lang="en-US" dirty="0"/>
              <a:t>int and char?</a:t>
            </a:r>
          </a:p>
          <a:p>
            <a:pPr lvl="1"/>
            <a:r>
              <a:rPr lang="en-US" dirty="0"/>
              <a:t>int and bool?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25B775-113B-2340-A152-698FB84A5947}"/>
              </a:ext>
            </a:extLst>
          </p:cNvPr>
          <p:cNvSpPr txBox="1"/>
          <p:nvPr/>
        </p:nvSpPr>
        <p:spPr>
          <a:xfrm>
            <a:off x="4702538" y="2159726"/>
            <a:ext cx="24240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size of </a:t>
            </a:r>
            <a:r>
              <a:rPr lang="en-US" dirty="0" err="1"/>
              <a:t>ints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>How does C do it? </a:t>
            </a:r>
            <a:br>
              <a:rPr lang="en-US" dirty="0"/>
            </a:br>
            <a:r>
              <a:rPr lang="en-US" dirty="0"/>
              <a:t>How does Python do it?</a:t>
            </a:r>
          </a:p>
          <a:p>
            <a:r>
              <a:rPr lang="en-US" dirty="0"/>
              <a:t>Pros and cons? </a:t>
            </a:r>
          </a:p>
        </p:txBody>
      </p:sp>
    </p:spTree>
    <p:extLst>
      <p:ext uri="{BB962C8B-B14F-4D97-AF65-F5344CB8AC3E}">
        <p14:creationId xmlns:p14="http://schemas.microsoft.com/office/powerpoint/2010/main" val="25357366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8932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types:</a:t>
            </a:r>
          </a:p>
          <a:p>
            <a:pPr lvl="1"/>
            <a:r>
              <a:rPr lang="en-US" dirty="0" err="1"/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/>
              <a:t>bool</a:t>
            </a:r>
          </a:p>
          <a:p>
            <a:endParaRPr lang="en-US" dirty="0"/>
          </a:p>
          <a:p>
            <a:r>
              <a:rPr lang="en-US" dirty="0"/>
              <a:t>How to combine types in expressions:</a:t>
            </a:r>
          </a:p>
          <a:p>
            <a:pPr lvl="1"/>
            <a:r>
              <a:rPr lang="en-US" dirty="0"/>
              <a:t>int and float?</a:t>
            </a:r>
          </a:p>
          <a:p>
            <a:pPr lvl="1"/>
            <a:r>
              <a:rPr lang="en-US" dirty="0"/>
              <a:t>int and char?</a:t>
            </a:r>
          </a:p>
          <a:p>
            <a:pPr lvl="1"/>
            <a:r>
              <a:rPr lang="en-US" dirty="0"/>
              <a:t>int and bool?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25B775-113B-2340-A152-698FB84A5947}"/>
              </a:ext>
            </a:extLst>
          </p:cNvPr>
          <p:cNvSpPr txBox="1"/>
          <p:nvPr/>
        </p:nvSpPr>
        <p:spPr>
          <a:xfrm>
            <a:off x="4702538" y="2159726"/>
            <a:ext cx="399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 strings a base type? In C? In Python?</a:t>
            </a:r>
          </a:p>
        </p:txBody>
      </p:sp>
    </p:spTree>
    <p:extLst>
      <p:ext uri="{BB962C8B-B14F-4D97-AF65-F5344CB8AC3E}">
        <p14:creationId xmlns:p14="http://schemas.microsoft.com/office/powerpoint/2010/main" val="33680859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8932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types:</a:t>
            </a:r>
          </a:p>
          <a:p>
            <a:pPr lvl="1"/>
            <a:r>
              <a:rPr lang="en-US" dirty="0" err="1"/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bool</a:t>
            </a:r>
          </a:p>
          <a:p>
            <a:endParaRPr lang="en-US" dirty="0"/>
          </a:p>
          <a:p>
            <a:r>
              <a:rPr lang="en-US" dirty="0"/>
              <a:t>How to combine types in expressions:</a:t>
            </a:r>
          </a:p>
          <a:p>
            <a:pPr lvl="1"/>
            <a:r>
              <a:rPr lang="en-US" dirty="0"/>
              <a:t>int and float?</a:t>
            </a:r>
          </a:p>
          <a:p>
            <a:pPr lvl="1"/>
            <a:r>
              <a:rPr lang="en-US" dirty="0"/>
              <a:t>int and char?</a:t>
            </a:r>
          </a:p>
          <a:p>
            <a:pPr lvl="1"/>
            <a:r>
              <a:rPr lang="en-US" dirty="0"/>
              <a:t>int and bool?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25B775-113B-2340-A152-698FB84A5947}"/>
              </a:ext>
            </a:extLst>
          </p:cNvPr>
          <p:cNvSpPr txBox="1"/>
          <p:nvPr/>
        </p:nvSpPr>
        <p:spPr>
          <a:xfrm>
            <a:off x="4510950" y="3876294"/>
            <a:ext cx="3918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are bools handled? in C? in Python</a:t>
            </a:r>
          </a:p>
        </p:txBody>
      </p:sp>
    </p:spTree>
    <p:extLst>
      <p:ext uri="{BB962C8B-B14F-4D97-AF65-F5344CB8AC3E}">
        <p14:creationId xmlns:p14="http://schemas.microsoft.com/office/powerpoint/2010/main" val="16071487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8932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types:</a:t>
            </a:r>
          </a:p>
          <a:p>
            <a:pPr lvl="1"/>
            <a:r>
              <a:rPr lang="en-US" dirty="0" err="1"/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/>
              <a:t>bool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How to combine types in expressions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int and float?</a:t>
            </a:r>
          </a:p>
          <a:p>
            <a:pPr lvl="1"/>
            <a:r>
              <a:rPr lang="en-US" dirty="0"/>
              <a:t>int and char?</a:t>
            </a:r>
          </a:p>
          <a:p>
            <a:pPr lvl="1"/>
            <a:r>
              <a:rPr lang="en-US" dirty="0"/>
              <a:t>int and bool?</a:t>
            </a:r>
          </a:p>
        </p:txBody>
      </p:sp>
    </p:spTree>
    <p:extLst>
      <p:ext uri="{BB962C8B-B14F-4D97-AF65-F5344CB8AC3E}">
        <p14:creationId xmlns:p14="http://schemas.microsoft.com/office/powerpoint/2010/main" val="21537116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8932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types:</a:t>
            </a:r>
          </a:p>
          <a:p>
            <a:pPr lvl="1"/>
            <a:r>
              <a:rPr lang="en-US" dirty="0" err="1"/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/>
              <a:t>bool</a:t>
            </a:r>
          </a:p>
          <a:p>
            <a:endParaRPr lang="en-US" dirty="0"/>
          </a:p>
          <a:p>
            <a:r>
              <a:rPr lang="en-US" dirty="0"/>
              <a:t>How to combine types in expressions: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int and float?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int and char?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int and bool?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76D91F-0D6C-5346-8CF6-DD96CD488CA5}"/>
              </a:ext>
            </a:extLst>
          </p:cNvPr>
          <p:cNvSpPr txBox="1"/>
          <p:nvPr/>
        </p:nvSpPr>
        <p:spPr>
          <a:xfrm>
            <a:off x="4502332" y="5599611"/>
            <a:ext cx="4985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 each of these do if they are +’ed together?</a:t>
            </a:r>
          </a:p>
        </p:txBody>
      </p:sp>
    </p:spTree>
    <p:extLst>
      <p:ext uri="{BB962C8B-B14F-4D97-AF65-F5344CB8AC3E}">
        <p14:creationId xmlns:p14="http://schemas.microsoft.com/office/powerpoint/2010/main" val="16656770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0BEEB-74A3-0B4D-9E15-96D9A3C9D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components</a:t>
            </a:r>
          </a:p>
          <a:p>
            <a:r>
              <a:rPr lang="en-US" dirty="0"/>
              <a:t>Type inference</a:t>
            </a:r>
          </a:p>
          <a:p>
            <a:pPr lvl="1"/>
            <a:r>
              <a:rPr lang="en-US" dirty="0"/>
              <a:t>Determines a type for each AST node</a:t>
            </a:r>
          </a:p>
          <a:p>
            <a:pPr lvl="1"/>
            <a:r>
              <a:rPr lang="en-US" dirty="0"/>
              <a:t>Modifies the AST into a type-safe form</a:t>
            </a:r>
          </a:p>
          <a:p>
            <a:pPr lvl="1"/>
            <a:endParaRPr lang="en-US" dirty="0"/>
          </a:p>
          <a:p>
            <a:r>
              <a:rPr lang="en-US" dirty="0"/>
              <a:t>Catches type-related errors</a:t>
            </a:r>
          </a:p>
        </p:txBody>
      </p:sp>
    </p:spTree>
    <p:extLst>
      <p:ext uri="{BB962C8B-B14F-4D97-AF65-F5344CB8AC3E}">
        <p14:creationId xmlns:p14="http://schemas.microsoft.com/office/powerpoint/2010/main" val="5173238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3B22F7-489A-3941-B06E-E974CDC2F38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106755" y="2786414"/>
            <a:ext cx="3384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each node additionally gets a type</a:t>
            </a:r>
          </a:p>
        </p:txBody>
      </p:sp>
    </p:spTree>
    <p:extLst>
      <p:ext uri="{BB962C8B-B14F-4D97-AF65-F5344CB8AC3E}">
        <p14:creationId xmlns:p14="http://schemas.microsoft.com/office/powerpoint/2010/main" val="13403329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</a:t>
            </a:r>
            <a:r>
              <a:rPr lang="en-US" dirty="0">
                <a:highlight>
                  <a:srgbClr val="FFFF00"/>
                </a:highlight>
              </a:rPr>
              <a:t>int</a:t>
            </a:r>
            <a:r>
              <a:rPr lang="en-US" dirty="0"/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</a:t>
            </a:r>
            <a:r>
              <a:rPr lang="en-US" dirty="0">
                <a:highlight>
                  <a:srgbClr val="FFFF00"/>
                </a:highlight>
              </a:rPr>
              <a:t>int</a:t>
            </a:r>
            <a:r>
              <a:rPr lang="en-US" dirty="0"/>
              <a:t>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</a:t>
            </a:r>
            <a:r>
              <a:rPr lang="en-US" dirty="0">
                <a:highlight>
                  <a:srgbClr val="FFFF00"/>
                </a:highlight>
              </a:rPr>
              <a:t>float</a:t>
            </a:r>
            <a:r>
              <a:rPr lang="en-US" dirty="0"/>
              <a:t>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106755" y="2786414"/>
            <a:ext cx="5872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each node additionally gets a type</a:t>
            </a:r>
          </a:p>
          <a:p>
            <a:r>
              <a:rPr lang="en-US" i="1" dirty="0"/>
              <a:t>we can get this from the symbol table for the leaves or based</a:t>
            </a:r>
          </a:p>
          <a:p>
            <a:r>
              <a:rPr lang="en-US" i="1" dirty="0"/>
              <a:t>on the input (e.g. 5 vs 5.0)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9C2A83-5254-D742-9C8E-7C68266BF7AD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</p:spTree>
    <p:extLst>
      <p:ext uri="{BB962C8B-B14F-4D97-AF65-F5344CB8AC3E}">
        <p14:creationId xmlns:p14="http://schemas.microsoft.com/office/powerpoint/2010/main" val="17890849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FF123D-5BE1-C148-93EB-B55D9B362A93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</p:spTree>
    <p:extLst>
      <p:ext uri="{BB962C8B-B14F-4D97-AF65-F5344CB8AC3E}">
        <p14:creationId xmlns:p14="http://schemas.microsoft.com/office/powerpoint/2010/main" val="38297090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23249"/>
              </p:ext>
            </p:extLst>
          </p:nvPr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6E0F943-DEE7-6F4A-A282-D4EE5CFE173A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051B07-CA45-AA45-9E99-7168F54902DB}"/>
              </a:ext>
            </a:extLst>
          </p:cNvPr>
          <p:cNvSpPr txBox="1"/>
          <p:nvPr/>
        </p:nvSpPr>
        <p:spPr>
          <a:xfrm>
            <a:off x="7959635" y="3308485"/>
            <a:ext cx="275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inference rules for addition:</a:t>
            </a:r>
          </a:p>
        </p:txBody>
      </p:sp>
    </p:spTree>
    <p:extLst>
      <p:ext uri="{BB962C8B-B14F-4D97-AF65-F5344CB8AC3E}">
        <p14:creationId xmlns:p14="http://schemas.microsoft.com/office/powerpoint/2010/main" val="235687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86E8-683D-0246-B09A-B4F79621B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27D85-2930-3149-91EB-4D3264B9B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information for each variable does the symbol table hold?</a:t>
            </a:r>
          </a:p>
          <a:p>
            <a:pPr lvl="1"/>
            <a:r>
              <a:rPr lang="en-US" dirty="0"/>
              <a:t>For this assignment, nothing! It just keeps track of which variables have been declared and in which scope.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the next homework we will add type information to the symbol table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783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534638"/>
              </p:ext>
            </p:extLst>
          </p:nvPr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C6D91EE-E416-CC46-8185-BAA2CBE561C6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C8DCF7-E46E-5F43-8C3B-BCAAD353B163}"/>
              </a:ext>
            </a:extLst>
          </p:cNvPr>
          <p:cNvSpPr txBox="1"/>
          <p:nvPr/>
        </p:nvSpPr>
        <p:spPr>
          <a:xfrm>
            <a:off x="7959635" y="3308485"/>
            <a:ext cx="275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inference rules for addition:</a:t>
            </a:r>
          </a:p>
        </p:txBody>
      </p:sp>
    </p:spTree>
    <p:extLst>
      <p:ext uri="{BB962C8B-B14F-4D97-AF65-F5344CB8AC3E}">
        <p14:creationId xmlns:p14="http://schemas.microsoft.com/office/powerpoint/2010/main" val="8089482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246712" y="434297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63"/>
              </p:ext>
            </p:extLst>
          </p:nvPr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410F0099-2EC0-9448-B19F-39E94E91FD5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E397BF-326C-9048-A0EE-68C1C5DFFFE8}"/>
              </a:ext>
            </a:extLst>
          </p:cNvPr>
          <p:cNvSpPr txBox="1"/>
          <p:nvPr/>
        </p:nvSpPr>
        <p:spPr>
          <a:xfrm>
            <a:off x="7959635" y="3308485"/>
            <a:ext cx="275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inference rules for addition:</a:t>
            </a:r>
          </a:p>
        </p:txBody>
      </p:sp>
    </p:spTree>
    <p:extLst>
      <p:ext uri="{BB962C8B-B14F-4D97-AF65-F5344CB8AC3E}">
        <p14:creationId xmlns:p14="http://schemas.microsoft.com/office/powerpoint/2010/main" val="17843998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408359" y="4342975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08111"/>
              </p:ext>
            </p:extLst>
          </p:nvPr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EA263EA-2CA4-1C44-804E-89C541936FD3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7894C7-1140-E448-9492-C66106B318C0}"/>
              </a:ext>
            </a:extLst>
          </p:cNvPr>
          <p:cNvSpPr txBox="1"/>
          <p:nvPr/>
        </p:nvSpPr>
        <p:spPr>
          <a:xfrm>
            <a:off x="7959635" y="3308485"/>
            <a:ext cx="275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inference rules for addition:</a:t>
            </a:r>
          </a:p>
        </p:txBody>
      </p:sp>
    </p:spTree>
    <p:extLst>
      <p:ext uri="{BB962C8B-B14F-4D97-AF65-F5344CB8AC3E}">
        <p14:creationId xmlns:p14="http://schemas.microsoft.com/office/powerpoint/2010/main" val="23126125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408359" y="4342975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74770"/>
              </p:ext>
            </p:extLst>
          </p:nvPr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E9721C0-56C3-5B44-8F52-B1BAC9226267}"/>
              </a:ext>
            </a:extLst>
          </p:cNvPr>
          <p:cNvSpPr txBox="1"/>
          <p:nvPr/>
        </p:nvSpPr>
        <p:spPr>
          <a:xfrm>
            <a:off x="7524206" y="6392091"/>
            <a:ext cx="1190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else?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B2BC36-6386-3340-AAD4-01C31A365B2F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0D9FCB-BEED-194E-82C2-77AACD8E9040}"/>
              </a:ext>
            </a:extLst>
          </p:cNvPr>
          <p:cNvSpPr txBox="1"/>
          <p:nvPr/>
        </p:nvSpPr>
        <p:spPr>
          <a:xfrm>
            <a:off x="7959635" y="3308485"/>
            <a:ext cx="275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inference rules for addition:</a:t>
            </a:r>
          </a:p>
        </p:txBody>
      </p:sp>
    </p:spTree>
    <p:extLst>
      <p:ext uri="{BB962C8B-B14F-4D97-AF65-F5344CB8AC3E}">
        <p14:creationId xmlns:p14="http://schemas.microsoft.com/office/powerpoint/2010/main" val="22234739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821702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5024519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391536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391536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2808691" y="5847639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2476626" y="4754880"/>
            <a:ext cx="118528" cy="2696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408359" y="4342975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3B22F7-489A-3941-B06E-E974CDC2F38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/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B9A08F8-D5B2-1D44-8144-5A1ABA0423B7}"/>
              </a:ext>
            </a:extLst>
          </p:cNvPr>
          <p:cNvSpPr txBox="1"/>
          <p:nvPr/>
        </p:nvSpPr>
        <p:spPr>
          <a:xfrm>
            <a:off x="7959635" y="3308485"/>
            <a:ext cx="275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inference rules for addition: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9721C0-56C3-5B44-8F52-B1BAC9226267}"/>
              </a:ext>
            </a:extLst>
          </p:cNvPr>
          <p:cNvSpPr txBox="1"/>
          <p:nvPr/>
        </p:nvSpPr>
        <p:spPr>
          <a:xfrm>
            <a:off x="7524206" y="6392091"/>
            <a:ext cx="429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else? need to convert the int to a float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2DBB2A-89C9-074D-BDCF-A91F6AF956B5}"/>
              </a:ext>
            </a:extLst>
          </p:cNvPr>
          <p:cNvSpPr txBox="1"/>
          <p:nvPr/>
        </p:nvSpPr>
        <p:spPr>
          <a:xfrm>
            <a:off x="2193778" y="4426631"/>
            <a:ext cx="203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</a:t>
            </a:r>
            <a:r>
              <a:rPr lang="en-US" dirty="0" err="1">
                <a:highlight>
                  <a:srgbClr val="FFFF00"/>
                </a:highlight>
              </a:rPr>
              <a:t>int_to_float</a:t>
            </a:r>
            <a:r>
              <a:rPr lang="en-US" dirty="0">
                <a:highlight>
                  <a:srgbClr val="FFFF00"/>
                </a:highlight>
              </a:rPr>
              <a:t>,?&gt;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3EE03F-FB5D-FE4C-A300-01909E7A6B1C}"/>
              </a:ext>
            </a:extLst>
          </p:cNvPr>
          <p:cNvCxnSpPr>
            <a:cxnSpLocks/>
            <a:stCxn id="12" idx="2"/>
            <a:endCxn id="19" idx="0"/>
          </p:cNvCxnSpPr>
          <p:nvPr/>
        </p:nvCxnSpPr>
        <p:spPr>
          <a:xfrm flipH="1">
            <a:off x="3212615" y="4342975"/>
            <a:ext cx="1195744" cy="836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6792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DC4A05-A0A4-FA47-A6EA-1EA62619FC6D}"/>
              </a:ext>
            </a:extLst>
          </p:cNvPr>
          <p:cNvSpPr/>
          <p:nvPr/>
        </p:nvSpPr>
        <p:spPr>
          <a:xfrm>
            <a:off x="3670300" y="909935"/>
            <a:ext cx="3750734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8F25C3-9CB6-9447-970F-15356121F7A9}"/>
              </a:ext>
            </a:extLst>
          </p:cNvPr>
          <p:cNvSpPr/>
          <p:nvPr/>
        </p:nvSpPr>
        <p:spPr>
          <a:xfrm>
            <a:off x="220134" y="2530607"/>
            <a:ext cx="4699000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value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9B7094-C8F1-2E41-AACD-AF29558149D9}"/>
              </a:ext>
            </a:extLst>
          </p:cNvPr>
          <p:cNvSpPr/>
          <p:nvPr/>
        </p:nvSpPr>
        <p:spPr>
          <a:xfrm>
            <a:off x="5545667" y="2530607"/>
            <a:ext cx="6096000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ASTPlusNode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ASTMultNode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180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96D6D-5103-0144-8366-0D6C721C7D9B}"/>
              </a:ext>
            </a:extLst>
          </p:cNvPr>
          <p:cNvSpPr/>
          <p:nvPr/>
        </p:nvSpPr>
        <p:spPr>
          <a:xfrm>
            <a:off x="325968" y="2553607"/>
            <a:ext cx="4732866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t):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t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B15FD7-5AE7-7346-9E6D-303A18979666}"/>
              </a:ext>
            </a:extLst>
          </p:cNvPr>
          <p:cNvSpPr/>
          <p:nvPr/>
        </p:nvSpPr>
        <p:spPr>
          <a:xfrm>
            <a:off x="355600" y="457874"/>
            <a:ext cx="321733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Enum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Types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(Enum):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2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A854CC-93F7-7944-BD71-C9A6BD8016C3}"/>
              </a:ext>
            </a:extLst>
          </p:cNvPr>
          <p:cNvSpPr txBox="1"/>
          <p:nvPr/>
        </p:nvSpPr>
        <p:spPr>
          <a:xfrm>
            <a:off x="357801" y="44439"/>
            <a:ext cx="1606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Enum for types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E31D0-F40A-4E40-B10E-7E39D83D0A2A}"/>
              </a:ext>
            </a:extLst>
          </p:cNvPr>
          <p:cNvSpPr txBox="1"/>
          <p:nvPr/>
        </p:nvSpPr>
        <p:spPr>
          <a:xfrm>
            <a:off x="325968" y="2184275"/>
            <a:ext cx="3244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Our base AST Node needs a type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EB7F52-D277-9F4E-A616-A113A8B4DF74}"/>
              </a:ext>
            </a:extLst>
          </p:cNvPr>
          <p:cNvSpPr txBox="1"/>
          <p:nvPr/>
        </p:nvSpPr>
        <p:spPr>
          <a:xfrm>
            <a:off x="6434667" y="273208"/>
            <a:ext cx="470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Now we need to set the types for the leaf nodes</a:t>
            </a:r>
          </a:p>
        </p:txBody>
      </p:sp>
    </p:spTree>
    <p:extLst>
      <p:ext uri="{BB962C8B-B14F-4D97-AF65-F5344CB8AC3E}">
        <p14:creationId xmlns:p14="http://schemas.microsoft.com/office/powerpoint/2010/main" val="10511585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96D6D-5103-0144-8366-0D6C721C7D9B}"/>
              </a:ext>
            </a:extLst>
          </p:cNvPr>
          <p:cNvSpPr/>
          <p:nvPr/>
        </p:nvSpPr>
        <p:spPr>
          <a:xfrm>
            <a:off x="325968" y="2553607"/>
            <a:ext cx="4732866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t):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t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B15FD7-5AE7-7346-9E6D-303A18979666}"/>
              </a:ext>
            </a:extLst>
          </p:cNvPr>
          <p:cNvSpPr/>
          <p:nvPr/>
        </p:nvSpPr>
        <p:spPr>
          <a:xfrm>
            <a:off x="355600" y="457874"/>
            <a:ext cx="321733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Enum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Types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(Enum):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2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A854CC-93F7-7944-BD71-C9A6BD8016C3}"/>
              </a:ext>
            </a:extLst>
          </p:cNvPr>
          <p:cNvSpPr txBox="1"/>
          <p:nvPr/>
        </p:nvSpPr>
        <p:spPr>
          <a:xfrm>
            <a:off x="357801" y="44439"/>
            <a:ext cx="1606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Enum for types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E31D0-F40A-4E40-B10E-7E39D83D0A2A}"/>
              </a:ext>
            </a:extLst>
          </p:cNvPr>
          <p:cNvSpPr txBox="1"/>
          <p:nvPr/>
        </p:nvSpPr>
        <p:spPr>
          <a:xfrm>
            <a:off x="325968" y="2184275"/>
            <a:ext cx="3244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Our base AST Node needs a type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CA71B2-17A5-B44D-90A7-CD35F64E3CAF}"/>
              </a:ext>
            </a:extLst>
          </p:cNvPr>
          <p:cNvSpPr/>
          <p:nvPr/>
        </p:nvSpPr>
        <p:spPr>
          <a:xfrm>
            <a:off x="5634565" y="1168612"/>
            <a:ext cx="6096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is_int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F1FF1-B22F-2140-B3AE-B895B0F21B8D}"/>
              </a:ext>
            </a:extLst>
          </p:cNvPr>
          <p:cNvSpPr txBox="1"/>
          <p:nvPr/>
        </p:nvSpPr>
        <p:spPr>
          <a:xfrm>
            <a:off x="6434667" y="273208"/>
            <a:ext cx="470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Now we need to set the types for the leaf nodes</a:t>
            </a:r>
          </a:p>
        </p:txBody>
      </p:sp>
    </p:spTree>
    <p:extLst>
      <p:ext uri="{BB962C8B-B14F-4D97-AF65-F5344CB8AC3E}">
        <p14:creationId xmlns:p14="http://schemas.microsoft.com/office/powerpoint/2010/main" val="36213894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96D6D-5103-0144-8366-0D6C721C7D9B}"/>
              </a:ext>
            </a:extLst>
          </p:cNvPr>
          <p:cNvSpPr/>
          <p:nvPr/>
        </p:nvSpPr>
        <p:spPr>
          <a:xfrm>
            <a:off x="325968" y="2553607"/>
            <a:ext cx="4732866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t):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t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B15FD7-5AE7-7346-9E6D-303A18979666}"/>
              </a:ext>
            </a:extLst>
          </p:cNvPr>
          <p:cNvSpPr/>
          <p:nvPr/>
        </p:nvSpPr>
        <p:spPr>
          <a:xfrm>
            <a:off x="355600" y="457874"/>
            <a:ext cx="321733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Enum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Types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(Enum):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2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A854CC-93F7-7944-BD71-C9A6BD8016C3}"/>
              </a:ext>
            </a:extLst>
          </p:cNvPr>
          <p:cNvSpPr txBox="1"/>
          <p:nvPr/>
        </p:nvSpPr>
        <p:spPr>
          <a:xfrm>
            <a:off x="357801" y="44439"/>
            <a:ext cx="1606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Enum for types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E31D0-F40A-4E40-B10E-7E39D83D0A2A}"/>
              </a:ext>
            </a:extLst>
          </p:cNvPr>
          <p:cNvSpPr txBox="1"/>
          <p:nvPr/>
        </p:nvSpPr>
        <p:spPr>
          <a:xfrm>
            <a:off x="325968" y="2184275"/>
            <a:ext cx="3244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Our base AST Node needs a type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CA71B2-17A5-B44D-90A7-CD35F64E3CAF}"/>
              </a:ext>
            </a:extLst>
          </p:cNvPr>
          <p:cNvSpPr/>
          <p:nvPr/>
        </p:nvSpPr>
        <p:spPr>
          <a:xfrm>
            <a:off x="5634565" y="1168612"/>
            <a:ext cx="6096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is_int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F1FF1-B22F-2140-B3AE-B895B0F21B8D}"/>
              </a:ext>
            </a:extLst>
          </p:cNvPr>
          <p:cNvSpPr txBox="1"/>
          <p:nvPr/>
        </p:nvSpPr>
        <p:spPr>
          <a:xfrm>
            <a:off x="6434667" y="273208"/>
            <a:ext cx="470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Now we need to set the types for the leaf nodes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4476C3-CC2F-6443-B11A-7809A059315C}"/>
              </a:ext>
            </a:extLst>
          </p:cNvPr>
          <p:cNvSpPr/>
          <p:nvPr/>
        </p:nvSpPr>
        <p:spPr>
          <a:xfrm>
            <a:off x="5634565" y="4215600"/>
            <a:ext cx="60960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value,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highlight>
                <a:srgbClr val="FFFF00"/>
              </a:highlight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E69CA8-A505-5C4E-9F86-0EB71B304303}"/>
              </a:ext>
            </a:extLst>
          </p:cNvPr>
          <p:cNvSpPr txBox="1"/>
          <p:nvPr/>
        </p:nvSpPr>
        <p:spPr>
          <a:xfrm>
            <a:off x="6383867" y="5621867"/>
            <a:ext cx="4242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can we get the value type for an ID?</a:t>
            </a:r>
          </a:p>
        </p:txBody>
      </p:sp>
    </p:spTree>
    <p:extLst>
      <p:ext uri="{BB962C8B-B14F-4D97-AF65-F5344CB8AC3E}">
        <p14:creationId xmlns:p14="http://schemas.microsoft.com/office/powerpoint/2010/main" val="8362218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47933" cy="441214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declare_statement</a:t>
            </a:r>
            <a:r>
              <a:rPr lang="en-US" dirty="0"/>
              <a:t> ::= TYPE ID SEMI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eat(TYPE)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eat(ID)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ST.insert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None)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eat(SEMI)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35FB34-5EF6-F34B-85C3-261AB2E9072E}"/>
              </a:ext>
            </a:extLst>
          </p:cNvPr>
          <p:cNvSpPr txBox="1"/>
          <p:nvPr/>
        </p:nvSpPr>
        <p:spPr>
          <a:xfrm>
            <a:off x="6394090" y="937725"/>
            <a:ext cx="459754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the statement: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int x;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86FF33-9643-2442-A8E3-55ADD9DA2A8D}"/>
              </a:ext>
            </a:extLst>
          </p:cNvPr>
          <p:cNvSpPr txBox="1"/>
          <p:nvPr/>
        </p:nvSpPr>
        <p:spPr>
          <a:xfrm>
            <a:off x="4465674" y="2339164"/>
            <a:ext cx="85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‘x’)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AC3BE8-FEB8-B946-9F68-1BFA3415A8C4}"/>
              </a:ext>
            </a:extLst>
          </p:cNvPr>
          <p:cNvSpPr txBox="1"/>
          <p:nvPr/>
        </p:nvSpPr>
        <p:spPr>
          <a:xfrm>
            <a:off x="3115339" y="2339164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(TYPE, ‘int’)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9844E1-5B55-9A46-9034-0DE6EA1BAE51}"/>
              </a:ext>
            </a:extLst>
          </p:cNvPr>
          <p:cNvSpPr txBox="1"/>
          <p:nvPr/>
        </p:nvSpPr>
        <p:spPr>
          <a:xfrm>
            <a:off x="8094133" y="3234266"/>
            <a:ext cx="3657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 homework 2 we didn’t</a:t>
            </a:r>
          </a:p>
          <a:p>
            <a:r>
              <a:rPr lang="en-US" i="1" dirty="0"/>
              <a:t>record any information in the symbol</a:t>
            </a:r>
            <a:br>
              <a:rPr lang="en-US" i="1" dirty="0"/>
            </a:br>
            <a:r>
              <a:rPr lang="en-US" i="1" dirty="0"/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291692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956972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747933" cy="477837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declare_statement</a:t>
            </a:r>
            <a:r>
              <a:rPr lang="en-US" dirty="0"/>
              <a:t> ::= TYPE ID SEMI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value_type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self.to_match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[1]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eat(TYPE)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eat(ID)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ST.insert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value_type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eat(SEMI)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35FB34-5EF6-F34B-85C3-261AB2E9072E}"/>
              </a:ext>
            </a:extLst>
          </p:cNvPr>
          <p:cNvSpPr txBox="1"/>
          <p:nvPr/>
        </p:nvSpPr>
        <p:spPr>
          <a:xfrm>
            <a:off x="6394090" y="937725"/>
            <a:ext cx="459754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the statement: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int x;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86FF33-9643-2442-A8E3-55ADD9DA2A8D}"/>
              </a:ext>
            </a:extLst>
          </p:cNvPr>
          <p:cNvSpPr txBox="1"/>
          <p:nvPr/>
        </p:nvSpPr>
        <p:spPr>
          <a:xfrm>
            <a:off x="4465674" y="2339164"/>
            <a:ext cx="85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‘x’)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AC3BE8-FEB8-B946-9F68-1BFA3415A8C4}"/>
              </a:ext>
            </a:extLst>
          </p:cNvPr>
          <p:cNvSpPr txBox="1"/>
          <p:nvPr/>
        </p:nvSpPr>
        <p:spPr>
          <a:xfrm>
            <a:off x="3115339" y="2339164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(TYPE, ‘int’)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9844E1-5B55-9A46-9034-0DE6EA1BAE51}"/>
              </a:ext>
            </a:extLst>
          </p:cNvPr>
          <p:cNvSpPr txBox="1"/>
          <p:nvPr/>
        </p:nvSpPr>
        <p:spPr>
          <a:xfrm>
            <a:off x="8094133" y="3234266"/>
            <a:ext cx="3657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 homework 2 we didn’t</a:t>
            </a:r>
          </a:p>
          <a:p>
            <a:r>
              <a:rPr lang="en-US" i="1" dirty="0"/>
              <a:t>record any information in the symbol</a:t>
            </a:r>
            <a:br>
              <a:rPr lang="en-US" i="1" dirty="0"/>
            </a:br>
            <a:r>
              <a:rPr lang="en-US" i="1" dirty="0"/>
              <a:t>table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98D634-E8D9-264D-8C33-95F424A105DB}"/>
              </a:ext>
            </a:extLst>
          </p:cNvPr>
          <p:cNvSpPr txBox="1"/>
          <p:nvPr/>
        </p:nvSpPr>
        <p:spPr>
          <a:xfrm>
            <a:off x="8094133" y="4639732"/>
            <a:ext cx="3429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record the type in the symbol table</a:t>
            </a:r>
          </a:p>
        </p:txBody>
      </p:sp>
    </p:spTree>
    <p:extLst>
      <p:ext uri="{BB962C8B-B14F-4D97-AF65-F5344CB8AC3E}">
        <p14:creationId xmlns:p14="http://schemas.microsoft.com/office/powerpoint/2010/main" val="23797708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96D6D-5103-0144-8366-0D6C721C7D9B}"/>
              </a:ext>
            </a:extLst>
          </p:cNvPr>
          <p:cNvSpPr/>
          <p:nvPr/>
        </p:nvSpPr>
        <p:spPr>
          <a:xfrm>
            <a:off x="325968" y="2553607"/>
            <a:ext cx="4732866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t):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t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B15FD7-5AE7-7346-9E6D-303A18979666}"/>
              </a:ext>
            </a:extLst>
          </p:cNvPr>
          <p:cNvSpPr/>
          <p:nvPr/>
        </p:nvSpPr>
        <p:spPr>
          <a:xfrm>
            <a:off x="355600" y="457874"/>
            <a:ext cx="321733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Enum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Types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(Enum):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2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A854CC-93F7-7944-BD71-C9A6BD8016C3}"/>
              </a:ext>
            </a:extLst>
          </p:cNvPr>
          <p:cNvSpPr txBox="1"/>
          <p:nvPr/>
        </p:nvSpPr>
        <p:spPr>
          <a:xfrm>
            <a:off x="357801" y="44439"/>
            <a:ext cx="1606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Enum for types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E31D0-F40A-4E40-B10E-7E39D83D0A2A}"/>
              </a:ext>
            </a:extLst>
          </p:cNvPr>
          <p:cNvSpPr txBox="1"/>
          <p:nvPr/>
        </p:nvSpPr>
        <p:spPr>
          <a:xfrm>
            <a:off x="325968" y="2184275"/>
            <a:ext cx="3244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Our base AST Node needs a type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CA71B2-17A5-B44D-90A7-CD35F64E3CAF}"/>
              </a:ext>
            </a:extLst>
          </p:cNvPr>
          <p:cNvSpPr/>
          <p:nvPr/>
        </p:nvSpPr>
        <p:spPr>
          <a:xfrm>
            <a:off x="5634565" y="1168612"/>
            <a:ext cx="6096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is_int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F1FF1-B22F-2140-B3AE-B895B0F21B8D}"/>
              </a:ext>
            </a:extLst>
          </p:cNvPr>
          <p:cNvSpPr txBox="1"/>
          <p:nvPr/>
        </p:nvSpPr>
        <p:spPr>
          <a:xfrm>
            <a:off x="6434667" y="273208"/>
            <a:ext cx="470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Now we need to set the types for the leaf nodes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4476C3-CC2F-6443-B11A-7809A059315C}"/>
              </a:ext>
            </a:extLst>
          </p:cNvPr>
          <p:cNvSpPr/>
          <p:nvPr/>
        </p:nvSpPr>
        <p:spPr>
          <a:xfrm>
            <a:off x="5634565" y="4215600"/>
            <a:ext cx="60960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value,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highlight>
                <a:srgbClr val="FFFF00"/>
              </a:highlight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E69CA8-A505-5C4E-9F86-0EB71B304303}"/>
              </a:ext>
            </a:extLst>
          </p:cNvPr>
          <p:cNvSpPr txBox="1"/>
          <p:nvPr/>
        </p:nvSpPr>
        <p:spPr>
          <a:xfrm>
            <a:off x="6383867" y="5621867"/>
            <a:ext cx="4242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can we get the value type for an ID?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BDB0B8-A77C-F14C-B3EE-55D247A65E06}"/>
              </a:ext>
            </a:extLst>
          </p:cNvPr>
          <p:cNvSpPr txBox="1"/>
          <p:nvPr/>
        </p:nvSpPr>
        <p:spPr>
          <a:xfrm>
            <a:off x="6383867" y="6062260"/>
            <a:ext cx="332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that doesn’t get us here yet...</a:t>
            </a:r>
          </a:p>
        </p:txBody>
      </p:sp>
    </p:spTree>
    <p:extLst>
      <p:ext uri="{BB962C8B-B14F-4D97-AF65-F5344CB8AC3E}">
        <p14:creationId xmlns:p14="http://schemas.microsoft.com/office/powerpoint/2010/main" val="31036841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add the type at parse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18389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Unit ::= ID</a:t>
            </a:r>
          </a:p>
          <a:p>
            <a:r>
              <a:rPr lang="en-US" dirty="0">
                <a:latin typeface="Courier" pitchFamily="2" charset="0"/>
              </a:rPr>
              <a:t>     |   NUM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BDF143-55F5-3D4C-8B96-0DE78875E623}"/>
              </a:ext>
            </a:extLst>
          </p:cNvPr>
          <p:cNvSpPr/>
          <p:nvPr/>
        </p:nvSpPr>
        <p:spPr>
          <a:xfrm>
            <a:off x="2524276" y="2717455"/>
            <a:ext cx="92286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parse_unit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        # ... for applying the first production rule (ID)</a:t>
            </a:r>
          </a:p>
          <a:p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  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... Check that value is in the symbol table</a:t>
            </a: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(value, ST[value])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node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041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0ED2-7A62-904F-B1BD-DE16C0F7D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5242"/>
          </a:xfrm>
        </p:spPr>
        <p:txBody>
          <a:bodyPr/>
          <a:lstStyle/>
          <a:p>
            <a:r>
              <a:rPr lang="en-US" dirty="0"/>
              <a:t>We now have the types for the leaf nodes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882809" y="486776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723972" y="3973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2249948" y="434297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246712" y="434297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5043941" y="487961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839939" y="2835804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</p:spTree>
    <p:extLst>
      <p:ext uri="{BB962C8B-B14F-4D97-AF65-F5344CB8AC3E}">
        <p14:creationId xmlns:p14="http://schemas.microsoft.com/office/powerpoint/2010/main" val="28017974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0ED2-7A62-904F-B1BD-DE16C0F7D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5242"/>
          </a:xfrm>
        </p:spPr>
        <p:txBody>
          <a:bodyPr/>
          <a:lstStyle/>
          <a:p>
            <a:r>
              <a:rPr lang="en-US" dirty="0"/>
              <a:t>We now have the types for the leaf nodes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882809" y="486776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723972" y="3973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2249948" y="434297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246712" y="434297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5043941" y="487961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AST&lt;5.5, float&gt;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048BF0-2228-F740-B388-2C0355BB1309}"/>
              </a:ext>
            </a:extLst>
          </p:cNvPr>
          <p:cNvSpPr txBox="1"/>
          <p:nvPr/>
        </p:nvSpPr>
        <p:spPr>
          <a:xfrm>
            <a:off x="7577666" y="2998327"/>
            <a:ext cx="3470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steps:</a:t>
            </a:r>
          </a:p>
          <a:p>
            <a:endParaRPr lang="en-US" dirty="0"/>
          </a:p>
          <a:p>
            <a:r>
              <a:rPr lang="en-US" dirty="0"/>
              <a:t>we do a post order traversal</a:t>
            </a:r>
          </a:p>
          <a:p>
            <a:r>
              <a:rPr lang="en-US" dirty="0"/>
              <a:t>on the AST and do a type inference</a:t>
            </a:r>
          </a:p>
        </p:txBody>
      </p:sp>
    </p:spTree>
    <p:extLst>
      <p:ext uri="{BB962C8B-B14F-4D97-AF65-F5344CB8AC3E}">
        <p14:creationId xmlns:p14="http://schemas.microsoft.com/office/powerpoint/2010/main" val="28088163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</p:spTree>
    <p:extLst>
      <p:ext uri="{BB962C8B-B14F-4D97-AF65-F5344CB8AC3E}">
        <p14:creationId xmlns:p14="http://schemas.microsoft.com/office/powerpoint/2010/main" val="143511317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30796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D967FC-0F01-7B45-A3EC-24113C730EA2}"/>
              </a:ext>
            </a:extLst>
          </p:cNvPr>
          <p:cNvSpPr txBox="1"/>
          <p:nvPr/>
        </p:nvSpPr>
        <p:spPr>
          <a:xfrm>
            <a:off x="4555067" y="3755537"/>
            <a:ext cx="108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base case</a:t>
            </a:r>
          </a:p>
        </p:txBody>
      </p:sp>
    </p:spTree>
    <p:extLst>
      <p:ext uri="{BB962C8B-B14F-4D97-AF65-F5344CB8AC3E}">
        <p14:creationId xmlns:p14="http://schemas.microsoft.com/office/powerpoint/2010/main" val="14681081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307968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plus node: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</p:txBody>
      </p:sp>
    </p:spTree>
    <p:extLst>
      <p:ext uri="{BB962C8B-B14F-4D97-AF65-F5344CB8AC3E}">
        <p14:creationId xmlns:p14="http://schemas.microsoft.com/office/powerpoint/2010/main" val="19511795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45961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plus node:</a:t>
            </a:r>
          </a:p>
          <a:p>
            <a:r>
              <a:rPr lang="en-US" dirty="0">
                <a:latin typeface="Courier" pitchFamily="2" charset="0"/>
              </a:rPr>
              <a:t>   return lookup type from table</a:t>
            </a: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6C8DBA47-CFF1-084A-A5E2-0E5538F4EFDC}"/>
              </a:ext>
            </a:extLst>
          </p:cNvPr>
          <p:cNvGraphicFramePr>
            <a:graphicFrameLocks noGrp="1"/>
          </p:cNvGraphicFramePr>
          <p:nvPr/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53CEC9-D95C-364D-8C1C-F9ACC038008C}"/>
              </a:ext>
            </a:extLst>
          </p:cNvPr>
          <p:cNvSpPr txBox="1"/>
          <p:nvPr/>
        </p:nvSpPr>
        <p:spPr>
          <a:xfrm>
            <a:off x="8034867" y="3406244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inference rules for plus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81274F-0288-7741-9E00-82CEADDBBCA1}"/>
              </a:ext>
            </a:extLst>
          </p:cNvPr>
          <p:cNvSpPr txBox="1"/>
          <p:nvPr/>
        </p:nvSpPr>
        <p:spPr>
          <a:xfrm>
            <a:off x="4351866" y="4273392"/>
            <a:ext cx="2376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lookup the rule for plus</a:t>
            </a:r>
          </a:p>
        </p:txBody>
      </p:sp>
    </p:spTree>
    <p:extLst>
      <p:ext uri="{BB962C8B-B14F-4D97-AF65-F5344CB8AC3E}">
        <p14:creationId xmlns:p14="http://schemas.microsoft.com/office/powerpoint/2010/main" val="5430127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45961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plus node:</a:t>
            </a:r>
          </a:p>
          <a:p>
            <a:r>
              <a:rPr lang="en-US" dirty="0">
                <a:latin typeface="Courier" pitchFamily="2" charset="0"/>
              </a:rPr>
              <a:t>   return lookup type from table</a:t>
            </a: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6C8DBA47-CFF1-084A-A5E2-0E5538F4EFDC}"/>
              </a:ext>
            </a:extLst>
          </p:cNvPr>
          <p:cNvGraphicFramePr>
            <a:graphicFrameLocks noGrp="1"/>
          </p:cNvGraphicFramePr>
          <p:nvPr/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53CEC9-D95C-364D-8C1C-F9ACC038008C}"/>
              </a:ext>
            </a:extLst>
          </p:cNvPr>
          <p:cNvSpPr txBox="1"/>
          <p:nvPr/>
        </p:nvSpPr>
        <p:spPr>
          <a:xfrm>
            <a:off x="8034867" y="3406244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inference rules for plus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81274F-0288-7741-9E00-82CEADDBBCA1}"/>
              </a:ext>
            </a:extLst>
          </p:cNvPr>
          <p:cNvSpPr txBox="1"/>
          <p:nvPr/>
        </p:nvSpPr>
        <p:spPr>
          <a:xfrm>
            <a:off x="4351866" y="4273392"/>
            <a:ext cx="2376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lookup the rule for plus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8548CF-193E-A34A-9B5B-5D2428FCAD37}"/>
              </a:ext>
            </a:extLst>
          </p:cNvPr>
          <p:cNvSpPr txBox="1"/>
          <p:nvPr/>
        </p:nvSpPr>
        <p:spPr>
          <a:xfrm>
            <a:off x="3572933" y="6214533"/>
            <a:ext cx="3020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we’re missing a few things</a:t>
            </a:r>
          </a:p>
        </p:txBody>
      </p:sp>
    </p:spTree>
    <p:extLst>
      <p:ext uri="{BB962C8B-B14F-4D97-AF65-F5344CB8AC3E}">
        <p14:creationId xmlns:p14="http://schemas.microsoft.com/office/powerpoint/2010/main" val="175850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008539-6BFE-0145-874D-7B4F06BBB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2266950"/>
            <a:ext cx="91694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1831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47339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plus node: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do type inference on children</a:t>
            </a:r>
          </a:p>
          <a:p>
            <a:r>
              <a:rPr lang="en-US" dirty="0">
                <a:latin typeface="Courier" pitchFamily="2" charset="0"/>
              </a:rPr>
              <a:t>    return lookup type from table</a:t>
            </a: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6C8DBA47-CFF1-084A-A5E2-0E5538F4EFDC}"/>
              </a:ext>
            </a:extLst>
          </p:cNvPr>
          <p:cNvGraphicFramePr>
            <a:graphicFrameLocks noGrp="1"/>
          </p:cNvGraphicFramePr>
          <p:nvPr/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53CEC9-D95C-364D-8C1C-F9ACC038008C}"/>
              </a:ext>
            </a:extLst>
          </p:cNvPr>
          <p:cNvSpPr txBox="1"/>
          <p:nvPr/>
        </p:nvSpPr>
        <p:spPr>
          <a:xfrm>
            <a:off x="8034867" y="3406244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inference rules for plus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364EC2-9607-464E-80B0-15B8D179DA0E}"/>
              </a:ext>
            </a:extLst>
          </p:cNvPr>
          <p:cNvSpPr txBox="1"/>
          <p:nvPr/>
        </p:nvSpPr>
        <p:spPr>
          <a:xfrm>
            <a:off x="4624147" y="3775576"/>
            <a:ext cx="2877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we need to make sure the children have types!</a:t>
            </a:r>
          </a:p>
        </p:txBody>
      </p:sp>
    </p:spTree>
    <p:extLst>
      <p:ext uri="{BB962C8B-B14F-4D97-AF65-F5344CB8AC3E}">
        <p14:creationId xmlns:p14="http://schemas.microsoft.com/office/powerpoint/2010/main" val="15663724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plus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 =</a:t>
            </a:r>
            <a:r>
              <a:rPr lang="en-US" dirty="0">
                <a:latin typeface="Courier" pitchFamily="2" charset="0"/>
              </a:rPr>
              <a:t> lookup type from table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6C8DBA47-CFF1-084A-A5E2-0E5538F4EFDC}"/>
              </a:ext>
            </a:extLst>
          </p:cNvPr>
          <p:cNvGraphicFramePr>
            <a:graphicFrameLocks noGrp="1"/>
          </p:cNvGraphicFramePr>
          <p:nvPr/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53CEC9-D95C-364D-8C1C-F9ACC038008C}"/>
              </a:ext>
            </a:extLst>
          </p:cNvPr>
          <p:cNvSpPr txBox="1"/>
          <p:nvPr/>
        </p:nvSpPr>
        <p:spPr>
          <a:xfrm>
            <a:off x="8034867" y="3406244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inference rules for plus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364EC2-9607-464E-80B0-15B8D179DA0E}"/>
              </a:ext>
            </a:extLst>
          </p:cNvPr>
          <p:cNvSpPr txBox="1"/>
          <p:nvPr/>
        </p:nvSpPr>
        <p:spPr>
          <a:xfrm>
            <a:off x="4624147" y="3775576"/>
            <a:ext cx="287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we should record our type</a:t>
            </a:r>
          </a:p>
        </p:txBody>
      </p:sp>
    </p:spTree>
    <p:extLst>
      <p:ext uri="{BB962C8B-B14F-4D97-AF65-F5344CB8AC3E}">
        <p14:creationId xmlns:p14="http://schemas.microsoft.com/office/powerpoint/2010/main" val="14355802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plus node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3ECFA4-EAD8-C242-9173-77EF686E7357}"/>
              </a:ext>
            </a:extLst>
          </p:cNvPr>
          <p:cNvSpPr txBox="1"/>
          <p:nvPr/>
        </p:nvSpPr>
        <p:spPr>
          <a:xfrm>
            <a:off x="6223000" y="3666067"/>
            <a:ext cx="1982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just for plus?</a:t>
            </a: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17F4E2-6869-7242-A51D-348AFB7F5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890110"/>
              </p:ext>
            </p:extLst>
          </p:nvPr>
        </p:nvGraphicFramePr>
        <p:xfrm>
          <a:off x="7539138" y="4383921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97358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plus node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3ECFA4-EAD8-C242-9173-77EF686E7357}"/>
              </a:ext>
            </a:extLst>
          </p:cNvPr>
          <p:cNvSpPr txBox="1"/>
          <p:nvPr/>
        </p:nvSpPr>
        <p:spPr>
          <a:xfrm>
            <a:off x="5356575" y="3373860"/>
            <a:ext cx="1982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just for plus?</a:t>
            </a: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17F4E2-6869-7242-A51D-348AFB7F54C9}"/>
              </a:ext>
            </a:extLst>
          </p:cNvPr>
          <p:cNvGraphicFramePr>
            <a:graphicFrameLocks noGrp="1"/>
          </p:cNvGraphicFramePr>
          <p:nvPr/>
        </p:nvGraphicFramePr>
        <p:xfrm>
          <a:off x="7539138" y="4383921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2510C3-AC5E-B44A-A1DC-599292A65251}"/>
              </a:ext>
            </a:extLst>
          </p:cNvPr>
          <p:cNvSpPr txBox="1"/>
          <p:nvPr/>
        </p:nvSpPr>
        <p:spPr>
          <a:xfrm>
            <a:off x="8382000" y="3081867"/>
            <a:ext cx="2591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most language promote</a:t>
            </a:r>
          </a:p>
          <a:p>
            <a:r>
              <a:rPr lang="en-US" dirty="0"/>
              <a:t>types, e.g. </a:t>
            </a:r>
            <a:r>
              <a:rPr lang="en-US" dirty="0" err="1"/>
              <a:t>ints</a:t>
            </a:r>
            <a:r>
              <a:rPr lang="en-US" dirty="0"/>
              <a:t> to float for</a:t>
            </a:r>
          </a:p>
          <a:p>
            <a:r>
              <a:rPr lang="en-US" dirty="0"/>
              <a:t>expression operators</a:t>
            </a:r>
          </a:p>
        </p:txBody>
      </p:sp>
    </p:spTree>
    <p:extLst>
      <p:ext uri="{BB962C8B-B14F-4D97-AF65-F5344CB8AC3E}">
        <p14:creationId xmlns:p14="http://schemas.microsoft.com/office/powerpoint/2010/main" val="373331256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3ECFA4-EAD8-C242-9173-77EF686E7357}"/>
              </a:ext>
            </a:extLst>
          </p:cNvPr>
          <p:cNvSpPr txBox="1"/>
          <p:nvPr/>
        </p:nvSpPr>
        <p:spPr>
          <a:xfrm>
            <a:off x="5356575" y="3373860"/>
            <a:ext cx="1982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just for plus?</a:t>
            </a: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17F4E2-6869-7242-A51D-348AFB7F54C9}"/>
              </a:ext>
            </a:extLst>
          </p:cNvPr>
          <p:cNvGraphicFramePr>
            <a:graphicFrameLocks noGrp="1"/>
          </p:cNvGraphicFramePr>
          <p:nvPr/>
        </p:nvGraphicFramePr>
        <p:xfrm>
          <a:off x="7539138" y="4383921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2510C3-AC5E-B44A-A1DC-599292A65251}"/>
              </a:ext>
            </a:extLst>
          </p:cNvPr>
          <p:cNvSpPr txBox="1"/>
          <p:nvPr/>
        </p:nvSpPr>
        <p:spPr>
          <a:xfrm>
            <a:off x="8382000" y="3081867"/>
            <a:ext cx="2591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most language promote</a:t>
            </a:r>
          </a:p>
          <a:p>
            <a:r>
              <a:rPr lang="en-US" dirty="0"/>
              <a:t>types, e.g. </a:t>
            </a:r>
            <a:r>
              <a:rPr lang="en-US" dirty="0" err="1"/>
              <a:t>ints</a:t>
            </a:r>
            <a:r>
              <a:rPr lang="en-US" dirty="0"/>
              <a:t> to float for</a:t>
            </a:r>
          </a:p>
          <a:p>
            <a:r>
              <a:rPr lang="en-US" dirty="0"/>
              <a:t>expression operators</a:t>
            </a:r>
          </a:p>
        </p:txBody>
      </p:sp>
    </p:spTree>
    <p:extLst>
      <p:ext uri="{BB962C8B-B14F-4D97-AF65-F5344CB8AC3E}">
        <p14:creationId xmlns:p14="http://schemas.microsoft.com/office/powerpoint/2010/main" val="420971605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500970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   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17F4E2-6869-7242-A51D-348AFB7F54C9}"/>
              </a:ext>
            </a:extLst>
          </p:cNvPr>
          <p:cNvGraphicFramePr>
            <a:graphicFrameLocks noGrp="1"/>
          </p:cNvGraphicFramePr>
          <p:nvPr/>
        </p:nvGraphicFramePr>
        <p:xfrm>
          <a:off x="7539138" y="4383921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2510C3-AC5E-B44A-A1DC-599292A65251}"/>
              </a:ext>
            </a:extLst>
          </p:cNvPr>
          <p:cNvSpPr txBox="1"/>
          <p:nvPr/>
        </p:nvSpPr>
        <p:spPr>
          <a:xfrm>
            <a:off x="7721600" y="2012414"/>
            <a:ext cx="2943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for assignments?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E0408-C586-B043-BC1E-FDDDBFC69C69}"/>
              </a:ext>
            </a:extLst>
          </p:cNvPr>
          <p:cNvSpPr txBox="1"/>
          <p:nvPr/>
        </p:nvSpPr>
        <p:spPr>
          <a:xfrm>
            <a:off x="7382934" y="2548466"/>
            <a:ext cx="3768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 err="1">
                <a:latin typeface="Courier" pitchFamily="2" charset="0"/>
              </a:rPr>
              <a:t>cout</a:t>
            </a:r>
            <a:r>
              <a:rPr lang="en-US" dirty="0">
                <a:latin typeface="Courier" pitchFamily="2" charset="0"/>
              </a:rPr>
              <a:t> &lt;&lt; (x = 5.5) &lt;&lt; </a:t>
            </a:r>
            <a:r>
              <a:rPr lang="en-US" dirty="0" err="1">
                <a:latin typeface="Courier" pitchFamily="2" charset="0"/>
              </a:rPr>
              <a:t>endl</a:t>
            </a:r>
            <a:r>
              <a:rPr lang="en-US" dirty="0">
                <a:latin typeface="Courier" pitchFamily="2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5C1F8C-A9EA-AA4D-999B-CCA2780B36C9}"/>
              </a:ext>
            </a:extLst>
          </p:cNvPr>
          <p:cNvSpPr txBox="1"/>
          <p:nvPr/>
        </p:nvSpPr>
        <p:spPr>
          <a:xfrm>
            <a:off x="7721600" y="3478538"/>
            <a:ext cx="2345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does this return?</a:t>
            </a:r>
          </a:p>
        </p:txBody>
      </p:sp>
    </p:spTree>
    <p:extLst>
      <p:ext uri="{BB962C8B-B14F-4D97-AF65-F5344CB8AC3E}">
        <p14:creationId xmlns:p14="http://schemas.microsoft.com/office/powerpoint/2010/main" val="292327657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17F4E2-6869-7242-A51D-348AFB7F5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477282"/>
              </p:ext>
            </p:extLst>
          </p:nvPr>
        </p:nvGraphicFramePr>
        <p:xfrm>
          <a:off x="7539138" y="4383921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2510C3-AC5E-B44A-A1DC-599292A65251}"/>
              </a:ext>
            </a:extLst>
          </p:cNvPr>
          <p:cNvSpPr txBox="1"/>
          <p:nvPr/>
        </p:nvSpPr>
        <p:spPr>
          <a:xfrm>
            <a:off x="7721600" y="2012414"/>
            <a:ext cx="2943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for assignments?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E0408-C586-B043-BC1E-FDDDBFC69C69}"/>
              </a:ext>
            </a:extLst>
          </p:cNvPr>
          <p:cNvSpPr txBox="1"/>
          <p:nvPr/>
        </p:nvSpPr>
        <p:spPr>
          <a:xfrm>
            <a:off x="7382934" y="2548466"/>
            <a:ext cx="3768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 err="1">
                <a:latin typeface="Courier" pitchFamily="2" charset="0"/>
              </a:rPr>
              <a:t>cout</a:t>
            </a:r>
            <a:r>
              <a:rPr lang="en-US" dirty="0">
                <a:latin typeface="Courier" pitchFamily="2" charset="0"/>
              </a:rPr>
              <a:t> &lt;&lt; (x = 5.5) &lt;&lt; </a:t>
            </a:r>
            <a:r>
              <a:rPr lang="en-US" dirty="0" err="1">
                <a:latin typeface="Courier" pitchFamily="2" charset="0"/>
              </a:rPr>
              <a:t>endl</a:t>
            </a:r>
            <a:r>
              <a:rPr lang="en-US" dirty="0">
                <a:latin typeface="Courier" pitchFamily="2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5C1F8C-A9EA-AA4D-999B-CCA2780B36C9}"/>
              </a:ext>
            </a:extLst>
          </p:cNvPr>
          <p:cNvSpPr txBox="1"/>
          <p:nvPr/>
        </p:nvSpPr>
        <p:spPr>
          <a:xfrm>
            <a:off x="7721600" y="3478538"/>
            <a:ext cx="2345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does this return?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2AEDA8-335D-F24A-8FD6-CAFFE3142B2A}"/>
              </a:ext>
            </a:extLst>
          </p:cNvPr>
          <p:cNvSpPr txBox="1"/>
          <p:nvPr/>
        </p:nvSpPr>
        <p:spPr>
          <a:xfrm>
            <a:off x="9431867" y="6434667"/>
            <a:ext cx="199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whatever the left is</a:t>
            </a:r>
          </a:p>
        </p:txBody>
      </p:sp>
    </p:spTree>
    <p:extLst>
      <p:ext uri="{BB962C8B-B14F-4D97-AF65-F5344CB8AC3E}">
        <p14:creationId xmlns:p14="http://schemas.microsoft.com/office/powerpoint/2010/main" val="190426521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321754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if n is an assignment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  ....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17F4E2-6869-7242-A51D-348AFB7F54C9}"/>
              </a:ext>
            </a:extLst>
          </p:cNvPr>
          <p:cNvGraphicFramePr>
            <a:graphicFrameLocks noGrp="1"/>
          </p:cNvGraphicFramePr>
          <p:nvPr/>
        </p:nvGraphicFramePr>
        <p:xfrm>
          <a:off x="7539138" y="4383921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2510C3-AC5E-B44A-A1DC-599292A65251}"/>
              </a:ext>
            </a:extLst>
          </p:cNvPr>
          <p:cNvSpPr txBox="1"/>
          <p:nvPr/>
        </p:nvSpPr>
        <p:spPr>
          <a:xfrm>
            <a:off x="7721600" y="2012414"/>
            <a:ext cx="2943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for assignments?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E0408-C586-B043-BC1E-FDDDBFC69C69}"/>
              </a:ext>
            </a:extLst>
          </p:cNvPr>
          <p:cNvSpPr txBox="1"/>
          <p:nvPr/>
        </p:nvSpPr>
        <p:spPr>
          <a:xfrm>
            <a:off x="7382934" y="2548466"/>
            <a:ext cx="3768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 err="1">
                <a:latin typeface="Courier" pitchFamily="2" charset="0"/>
              </a:rPr>
              <a:t>cout</a:t>
            </a:r>
            <a:r>
              <a:rPr lang="en-US" dirty="0">
                <a:latin typeface="Courier" pitchFamily="2" charset="0"/>
              </a:rPr>
              <a:t> &lt;&lt; (x = 5.5) &lt;&lt; </a:t>
            </a:r>
            <a:r>
              <a:rPr lang="en-US" dirty="0" err="1">
                <a:latin typeface="Courier" pitchFamily="2" charset="0"/>
              </a:rPr>
              <a:t>endl</a:t>
            </a:r>
            <a:r>
              <a:rPr lang="en-US" dirty="0">
                <a:latin typeface="Courier" pitchFamily="2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5C1F8C-A9EA-AA4D-999B-CCA2780B36C9}"/>
              </a:ext>
            </a:extLst>
          </p:cNvPr>
          <p:cNvSpPr txBox="1"/>
          <p:nvPr/>
        </p:nvSpPr>
        <p:spPr>
          <a:xfrm>
            <a:off x="7721600" y="3478538"/>
            <a:ext cx="2345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does this return?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2AEDA8-335D-F24A-8FD6-CAFFE3142B2A}"/>
              </a:ext>
            </a:extLst>
          </p:cNvPr>
          <p:cNvSpPr txBox="1"/>
          <p:nvPr/>
        </p:nvSpPr>
        <p:spPr>
          <a:xfrm>
            <a:off x="9431867" y="6434667"/>
            <a:ext cx="199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whatever the left is</a:t>
            </a:r>
          </a:p>
        </p:txBody>
      </p:sp>
    </p:spTree>
    <p:extLst>
      <p:ext uri="{BB962C8B-B14F-4D97-AF65-F5344CB8AC3E}">
        <p14:creationId xmlns:p14="http://schemas.microsoft.com/office/powerpoint/2010/main" val="233664815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A3EB-ABDC-4E44-94E4-17E63F81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361C6-902A-2542-9845-45CBFAB7F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Checking for errors</a:t>
            </a:r>
          </a:p>
        </p:txBody>
      </p:sp>
    </p:spTree>
    <p:extLst>
      <p:ext uri="{BB962C8B-B14F-4D97-AF65-F5344CB8AC3E}">
        <p14:creationId xmlns:p14="http://schemas.microsoft.com/office/powerpoint/2010/main" val="4535311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459613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plus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if t is None: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throw type exception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6C8DBA47-CFF1-084A-A5E2-0E5538F4EFDC}"/>
              </a:ext>
            </a:extLst>
          </p:cNvPr>
          <p:cNvGraphicFramePr>
            <a:graphicFrameLocks noGrp="1"/>
          </p:cNvGraphicFramePr>
          <p:nvPr/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53CEC9-D95C-364D-8C1C-F9ACC038008C}"/>
              </a:ext>
            </a:extLst>
          </p:cNvPr>
          <p:cNvSpPr txBox="1"/>
          <p:nvPr/>
        </p:nvSpPr>
        <p:spPr>
          <a:xfrm>
            <a:off x="8034867" y="3406244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inference rules for plus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364EC2-9607-464E-80B0-15B8D179DA0E}"/>
              </a:ext>
            </a:extLst>
          </p:cNvPr>
          <p:cNvSpPr txBox="1"/>
          <p:nvPr/>
        </p:nvSpPr>
        <p:spPr>
          <a:xfrm>
            <a:off x="4624147" y="3775576"/>
            <a:ext cx="287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we should record our type</a:t>
            </a:r>
          </a:p>
        </p:txBody>
      </p:sp>
    </p:spTree>
    <p:extLst>
      <p:ext uri="{BB962C8B-B14F-4D97-AF65-F5344CB8AC3E}">
        <p14:creationId xmlns:p14="http://schemas.microsoft.com/office/powerpoint/2010/main" val="4136784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9457B1-CF08-B648-A171-EEDDC399FD36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F2E608-4265-0640-AC6D-C11B56B90332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22702E1-1037-A94E-B343-4FCE2DBF1798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4EEAB8-FF65-A84D-9CC7-90207006FBE8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EFD8F13-67DD-C840-92C3-068C11012323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9D16D68-5646-9247-B350-B2C2AA448AE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BA7FAD9-4799-D54B-BDB8-AE9C62112A23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B78B42-94ED-F44E-AC28-E916E2FD24BA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62E51B-3267-064B-A381-7336ED8BBD9C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AST&lt;3&gt;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2BC50B-A234-1844-ABB9-8C441FB792CA}"/>
              </a:ext>
            </a:extLst>
          </p:cNvPr>
          <p:cNvSpPr txBox="1"/>
          <p:nvPr/>
        </p:nvSpPr>
        <p:spPr>
          <a:xfrm>
            <a:off x="6514762" y="5811385"/>
            <a:ext cx="406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to the desired parse tree?</a:t>
            </a:r>
          </a:p>
        </p:txBody>
      </p:sp>
    </p:spTree>
    <p:extLst>
      <p:ext uri="{BB962C8B-B14F-4D97-AF65-F5344CB8AC3E}">
        <p14:creationId xmlns:p14="http://schemas.microsoft.com/office/powerpoint/2010/main" val="2689779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459613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plus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if t is None: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throw type exception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6C8DBA47-CFF1-084A-A5E2-0E5538F4E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009828"/>
              </p:ext>
            </p:extLst>
          </p:nvPr>
        </p:nvGraphicFramePr>
        <p:xfrm>
          <a:off x="7357534" y="3960242"/>
          <a:ext cx="3794413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6866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21762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99923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96947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53CEC9-D95C-364D-8C1C-F9ACC038008C}"/>
              </a:ext>
            </a:extLst>
          </p:cNvPr>
          <p:cNvSpPr txBox="1"/>
          <p:nvPr/>
        </p:nvSpPr>
        <p:spPr>
          <a:xfrm>
            <a:off x="8034867" y="3406244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inference rules for plus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364EC2-9607-464E-80B0-15B8D179DA0E}"/>
              </a:ext>
            </a:extLst>
          </p:cNvPr>
          <p:cNvSpPr txBox="1"/>
          <p:nvPr/>
        </p:nvSpPr>
        <p:spPr>
          <a:xfrm>
            <a:off x="4624147" y="3775576"/>
            <a:ext cx="287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we should record our type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70E876-BFDE-F947-9921-CDEDECC742E8}"/>
              </a:ext>
            </a:extLst>
          </p:cNvPr>
          <p:cNvSpPr txBox="1"/>
          <p:nvPr/>
        </p:nvSpPr>
        <p:spPr>
          <a:xfrm>
            <a:off x="8922482" y="6308209"/>
            <a:ext cx="145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like in Python</a:t>
            </a:r>
          </a:p>
        </p:txBody>
      </p:sp>
    </p:spTree>
    <p:extLst>
      <p:ext uri="{BB962C8B-B14F-4D97-AF65-F5344CB8AC3E}">
        <p14:creationId xmlns:p14="http://schemas.microsoft.com/office/powerpoint/2010/main" val="19425354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B978-B3EA-C14B-997D-55B93B3A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9F95D-6F74-BC47-8C19-D6BCF84976A6}"/>
              </a:ext>
            </a:extLst>
          </p:cNvPr>
          <p:cNvSpPr/>
          <p:nvPr/>
        </p:nvSpPr>
        <p:spPr>
          <a:xfrm>
            <a:off x="838200" y="236380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775D7A-6A67-D54C-B5CA-BCD4F6A4813F}"/>
              </a:ext>
            </a:extLst>
          </p:cNvPr>
          <p:cNvSpPr txBox="1"/>
          <p:nvPr/>
        </p:nvSpPr>
        <p:spPr>
          <a:xfrm>
            <a:off x="4707466" y="2363800"/>
            <a:ext cx="611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a node n: find its type and the types of any of its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BE177-9497-3E4F-B5B5-2A507DA83F8D}"/>
              </a:ext>
            </a:extLst>
          </p:cNvPr>
          <p:cNvSpPr txBox="1"/>
          <p:nvPr/>
        </p:nvSpPr>
        <p:spPr>
          <a:xfrm>
            <a:off x="973667" y="3098800"/>
            <a:ext cx="459613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plus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if t is None: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throw type exception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6C8DBA47-CFF1-084A-A5E2-0E5538F4EFDC}"/>
              </a:ext>
            </a:extLst>
          </p:cNvPr>
          <p:cNvGraphicFramePr>
            <a:graphicFrameLocks noGrp="1"/>
          </p:cNvGraphicFramePr>
          <p:nvPr/>
        </p:nvGraphicFramePr>
        <p:xfrm>
          <a:off x="7357534" y="3960242"/>
          <a:ext cx="3794413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6866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21762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99923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96947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53CEC9-D95C-364D-8C1C-F9ACC038008C}"/>
              </a:ext>
            </a:extLst>
          </p:cNvPr>
          <p:cNvSpPr txBox="1"/>
          <p:nvPr/>
        </p:nvSpPr>
        <p:spPr>
          <a:xfrm>
            <a:off x="8034867" y="3406244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inference rules for plus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364EC2-9607-464E-80B0-15B8D179DA0E}"/>
              </a:ext>
            </a:extLst>
          </p:cNvPr>
          <p:cNvSpPr txBox="1"/>
          <p:nvPr/>
        </p:nvSpPr>
        <p:spPr>
          <a:xfrm>
            <a:off x="4624147" y="3775576"/>
            <a:ext cx="287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we should record our type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70E876-BFDE-F947-9921-CDEDECC742E8}"/>
              </a:ext>
            </a:extLst>
          </p:cNvPr>
          <p:cNvSpPr txBox="1"/>
          <p:nvPr/>
        </p:nvSpPr>
        <p:spPr>
          <a:xfrm>
            <a:off x="8922482" y="6308209"/>
            <a:ext cx="145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like in Python</a:t>
            </a:r>
          </a:p>
        </p:txBody>
      </p:sp>
    </p:spTree>
    <p:extLst>
      <p:ext uri="{BB962C8B-B14F-4D97-AF65-F5344CB8AC3E}">
        <p14:creationId xmlns:p14="http://schemas.microsoft.com/office/powerpoint/2010/main" val="375464756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D080-E9A9-8A4C-A750-D16FD5DA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everyone on 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12C4-13A4-7F4D-8F47-CAF6D3A0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discuss linearizing code</a:t>
            </a:r>
          </a:p>
        </p:txBody>
      </p:sp>
    </p:spTree>
    <p:extLst>
      <p:ext uri="{BB962C8B-B14F-4D97-AF65-F5344CB8AC3E}">
        <p14:creationId xmlns:p14="http://schemas.microsoft.com/office/powerpoint/2010/main" val="165376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DC4A05-A0A4-FA47-A6EA-1EA62619FC6D}"/>
              </a:ext>
            </a:extLst>
          </p:cNvPr>
          <p:cNvSpPr/>
          <p:nvPr/>
        </p:nvSpPr>
        <p:spPr>
          <a:xfrm>
            <a:off x="3670300" y="909935"/>
            <a:ext cx="3750734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8F25C3-9CB6-9447-970F-15356121F7A9}"/>
              </a:ext>
            </a:extLst>
          </p:cNvPr>
          <p:cNvSpPr/>
          <p:nvPr/>
        </p:nvSpPr>
        <p:spPr>
          <a:xfrm>
            <a:off x="220134" y="2530607"/>
            <a:ext cx="4699000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value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9B7094-C8F1-2E41-AACD-AF29558149D9}"/>
              </a:ext>
            </a:extLst>
          </p:cNvPr>
          <p:cNvSpPr/>
          <p:nvPr/>
        </p:nvSpPr>
        <p:spPr>
          <a:xfrm>
            <a:off x="5545667" y="2530607"/>
            <a:ext cx="6096000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ASTPlusNode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ASTMultNode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0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54653</TotalTime>
  <Words>6179</Words>
  <Application>Microsoft Macintosh PowerPoint</Application>
  <PresentationFormat>Widescreen</PresentationFormat>
  <Paragraphs>1449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9" baseType="lpstr">
      <vt:lpstr>Arial</vt:lpstr>
      <vt:lpstr>Calibri</vt:lpstr>
      <vt:lpstr>Calibri Light</vt:lpstr>
      <vt:lpstr>Consolas</vt:lpstr>
      <vt:lpstr>Courier</vt:lpstr>
      <vt:lpstr>Menlo</vt:lpstr>
      <vt:lpstr>Office Theme</vt:lpstr>
      <vt:lpstr>CSE110A: Compilers May 2, 2022</vt:lpstr>
      <vt:lpstr>Announcements</vt:lpstr>
      <vt:lpstr>Announcements</vt:lpstr>
      <vt:lpstr>Announcements</vt:lpstr>
      <vt:lpstr>Homework 2 clarifications</vt:lpstr>
      <vt:lpstr>Quiz</vt:lpstr>
      <vt:lpstr>Quiz</vt:lpstr>
      <vt:lpstr>Creating an AST from predictive grammar</vt:lpstr>
      <vt:lpstr>PowerPoint Presentation</vt:lpstr>
      <vt:lpstr>Quiz</vt:lpstr>
      <vt:lpstr>PowerPoint Presentation</vt:lpstr>
      <vt:lpstr>PowerPoint Presentation</vt:lpstr>
      <vt:lpstr>Quiz</vt:lpstr>
      <vt:lpstr>PowerPoint Presentation</vt:lpstr>
      <vt:lpstr>PowerPoint Presentation</vt:lpstr>
      <vt:lpstr>Quiz</vt:lpstr>
      <vt:lpstr>PowerPoint Presentation</vt:lpstr>
      <vt:lpstr>Quiz</vt:lpstr>
      <vt:lpstr>Review</vt:lpstr>
      <vt:lpstr>New material</vt:lpstr>
      <vt:lpstr>Evaluate an AST by doing a post order traversal</vt:lpstr>
      <vt:lpstr>Evaluate an AST by doing a post order traversal</vt:lpstr>
      <vt:lpstr>Evaluate an AST by doing a post order traversal</vt:lpstr>
      <vt:lpstr>Evaluate an AST by doing a post order traversal</vt:lpstr>
      <vt:lpstr>Evaluate an AST by doing a post order traversal</vt:lpstr>
      <vt:lpstr>Evaluate an AST by doing a post order traversal</vt:lpstr>
      <vt:lpstr>Evaluate an AST by doing a post order traversal</vt:lpstr>
      <vt:lpstr>Evaluate an AST by doing a post order traversal</vt:lpstr>
      <vt:lpstr>Evaluate an AST by doing a post order traversal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checking</vt:lpstr>
      <vt:lpstr>Type checking on an AST</vt:lpstr>
      <vt:lpstr>Type checking on an AST</vt:lpstr>
      <vt:lpstr>Type checking on an AST</vt:lpstr>
      <vt:lpstr>Type checking on an AST</vt:lpstr>
      <vt:lpstr>Type checking on an AST</vt:lpstr>
      <vt:lpstr>Type checking on an AST</vt:lpstr>
      <vt:lpstr>Type checking on an AST</vt:lpstr>
      <vt:lpstr>Type checking on an AST</vt:lpstr>
      <vt:lpstr>Type checking on an AST</vt:lpstr>
      <vt:lpstr>PowerPoint Presentation</vt:lpstr>
      <vt:lpstr>PowerPoint Presentation</vt:lpstr>
      <vt:lpstr>PowerPoint Presentation</vt:lpstr>
      <vt:lpstr>PowerPoint Presentation</vt:lpstr>
      <vt:lpstr>Symbol Table</vt:lpstr>
      <vt:lpstr>Symbol Table</vt:lpstr>
      <vt:lpstr>PowerPoint Presentation</vt:lpstr>
      <vt:lpstr>add the type at parse time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checking</vt:lpstr>
      <vt:lpstr>Type inference</vt:lpstr>
      <vt:lpstr>Type inference</vt:lpstr>
      <vt:lpstr>Type inference</vt:lpstr>
      <vt:lpstr>See everyone on Wednesday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873</cp:revision>
  <dcterms:created xsi:type="dcterms:W3CDTF">2021-03-23T23:59:42Z</dcterms:created>
  <dcterms:modified xsi:type="dcterms:W3CDTF">2022-05-02T22:15:11Z</dcterms:modified>
</cp:coreProperties>
</file>