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7" r:id="rId2"/>
    <p:sldId id="1492" r:id="rId3"/>
    <p:sldId id="1897" r:id="rId4"/>
    <p:sldId id="2049" r:id="rId5"/>
    <p:sldId id="2064" r:id="rId6"/>
    <p:sldId id="2050" r:id="rId7"/>
    <p:sldId id="2086" r:id="rId8"/>
    <p:sldId id="2052" r:id="rId9"/>
    <p:sldId id="2058" r:id="rId10"/>
    <p:sldId id="2087" r:id="rId11"/>
    <p:sldId id="2088" r:id="rId12"/>
    <p:sldId id="2089" r:id="rId13"/>
    <p:sldId id="1925" r:id="rId14"/>
    <p:sldId id="2067" r:id="rId15"/>
    <p:sldId id="2047" r:id="rId16"/>
    <p:sldId id="2068" r:id="rId17"/>
    <p:sldId id="560" r:id="rId18"/>
    <p:sldId id="563" r:id="rId19"/>
    <p:sldId id="564" r:id="rId20"/>
    <p:sldId id="565" r:id="rId21"/>
    <p:sldId id="566" r:id="rId22"/>
    <p:sldId id="568" r:id="rId23"/>
    <p:sldId id="291" r:id="rId24"/>
    <p:sldId id="292" r:id="rId25"/>
    <p:sldId id="293" r:id="rId26"/>
    <p:sldId id="294" r:id="rId27"/>
    <p:sldId id="295" r:id="rId28"/>
    <p:sldId id="310" r:id="rId29"/>
    <p:sldId id="296" r:id="rId30"/>
    <p:sldId id="313" r:id="rId31"/>
    <p:sldId id="297" r:id="rId32"/>
    <p:sldId id="315" r:id="rId33"/>
    <p:sldId id="316" r:id="rId34"/>
    <p:sldId id="314" r:id="rId35"/>
    <p:sldId id="317" r:id="rId36"/>
    <p:sldId id="1399" r:id="rId37"/>
    <p:sldId id="1422" r:id="rId38"/>
    <p:sldId id="2070" r:id="rId39"/>
    <p:sldId id="2075" r:id="rId40"/>
    <p:sldId id="2076" r:id="rId41"/>
    <p:sldId id="2077" r:id="rId42"/>
    <p:sldId id="361" r:id="rId43"/>
    <p:sldId id="406" r:id="rId44"/>
    <p:sldId id="407" r:id="rId45"/>
    <p:sldId id="408" r:id="rId46"/>
    <p:sldId id="2078" r:id="rId47"/>
    <p:sldId id="2079" r:id="rId48"/>
    <p:sldId id="1425" r:id="rId49"/>
    <p:sldId id="2080" r:id="rId50"/>
    <p:sldId id="2072" r:id="rId51"/>
    <p:sldId id="2073" r:id="rId52"/>
    <p:sldId id="2074" r:id="rId53"/>
    <p:sldId id="1429" r:id="rId54"/>
    <p:sldId id="409" r:id="rId55"/>
    <p:sldId id="410" r:id="rId56"/>
    <p:sldId id="411" r:id="rId57"/>
    <p:sldId id="412" r:id="rId58"/>
    <p:sldId id="413" r:id="rId59"/>
    <p:sldId id="414" r:id="rId60"/>
    <p:sldId id="2081" r:id="rId61"/>
    <p:sldId id="2082" r:id="rId62"/>
    <p:sldId id="2083" r:id="rId63"/>
    <p:sldId id="2084" r:id="rId64"/>
    <p:sldId id="659" r:id="rId65"/>
    <p:sldId id="660" r:id="rId66"/>
    <p:sldId id="661" r:id="rId67"/>
    <p:sldId id="687" r:id="rId68"/>
    <p:sldId id="750" r:id="rId69"/>
    <p:sldId id="2085" r:id="rId70"/>
    <p:sldId id="1916" r:id="rId7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D7D31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1"/>
    <p:restoredTop sz="96405"/>
  </p:normalViewPr>
  <p:slideViewPr>
    <p:cSldViewPr snapToGrid="0" snapToObjects="1">
      <p:cViewPr>
        <p:scale>
          <a:sx n="150" d="100"/>
          <a:sy n="150" d="100"/>
        </p:scale>
        <p:origin x="104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A6930-6FE4-5249-A389-5C34F8D02512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B7F8-0CD4-BB49-9045-2C974462F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43C2-07A5-BB44-9F43-B20E7E5312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1C6CB-5CAA-DD48-BDA4-0592D5FF8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62CB0-8583-4540-BE1C-F84CB375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B2658-7209-954E-8DDF-07C641D90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D4973-44DE-7342-BA01-547EED31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7DDD4-B6A1-124E-97F1-BA8418676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FEE7DE-9595-5745-A856-48AB8F5B5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F81CC-8DBA-1342-88D3-380AA2B3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FA341-EA27-6943-B20F-AFA538A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3FE79-E424-E945-ADDC-83D446C5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3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48F054-886E-8B44-8EBE-87FBB6150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BA284C-386A-6C4E-9A40-04DA68EFB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8CBE6-4A2A-6549-898B-B2545B837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D32C-794E-1143-802D-3AD6C9B7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F59B-F6CF-464E-93D4-AA7B3EE8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2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8217-0850-FA42-8B72-F673F24DE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2092-A792-584F-8A1C-32C031603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86E26-FE36-7B4D-AAF5-904CF3BBD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9D109-2568-4B4F-B7F4-2C7AD017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AD3A7-3697-7C4A-A781-66DD5DCCA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99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555C-64CB-F548-ABB6-4B463934B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C269A-28B6-FB43-BB47-BA94CF332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521C4-BC30-3646-824D-F119E616E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D182C-D8EA-B948-8737-5A6BD5B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787B1-6592-9044-9667-44816CA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50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5A981-5F59-8940-A2F7-8CE7EAE3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DAABA-0EEF-254E-B417-1B2EB2743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96200-086D-EA44-85BA-8D8F7BA4D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8D651E-2A31-AF4F-8A27-A2301E38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ED8DF-7DBC-294E-82B1-18236111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2C9E-91E9-FD42-9F13-932CADEBD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5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92995-0013-6F49-9741-2EA0BF408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D280-4929-384B-8615-167612096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029458-FF2B-1440-8335-632CAA842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CA800-81C1-B646-A953-E8DBE47BC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CEC6B-205E-0B45-A0F3-6C8FCEE9A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71920B-F361-C64F-BB0E-35F2D2CBB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D44ECE-207A-FA4C-9475-C03DC72D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C1820C-AD96-D443-8AA8-5641E0380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F0FFF-6ED0-6243-A2AE-B253809A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F091E3-DFC5-0540-9C75-22595694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BC49A3-0384-754C-BED0-DC0D47B4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2BA99-1D12-C64F-996A-85628BB3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8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36606B-79E4-A34B-BE97-997D9D758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557CB-8103-3B41-A940-4FD4799A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19D0-3FCE-CF4E-9D34-9E0CD3DF7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8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B636-4EDD-7341-9B7D-17AAD47C6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F0136-D7DD-1044-B848-27E313D5A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DAE57-151C-234A-AA03-81AA7510BB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ED6AC-BAC0-EB4C-9277-A63F6660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45925-827B-DA4D-8CDF-AC1503BA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FF9-5EE1-A94C-9742-0AC2B9C3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2B654-18D6-F84E-B59E-E18CBEE4C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6D7EFC-4004-0145-A2F9-E508D0958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815D9-4FFF-1643-9F8A-2708D6AAA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662FC-F0E3-2D4D-B116-98471B67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12221-F75B-BA43-B4BA-2865508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C9E1C-49AC-D74C-B71C-A5DC2EB02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6F7A43-3B09-424D-B3CE-5FDEDAF2A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7AA5-45BE-FB42-A660-04610BF85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CA802-9596-D94B-AF54-17577EF831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E19A-8503-7843-8A88-9F39D8324431}" type="datetimeFigureOut">
              <a:rPr lang="en-US" smtClean="0"/>
              <a:t>5/17/22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50162-12AB-E644-9FE6-953D58433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02E1-3BE0-DA47-8CDF-D1AE848A25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0BDC8-442D-FF45-BCA9-EECAFF0BA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7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5987-81F9-C64A-BD1F-BC0CF5D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839" y="370459"/>
            <a:ext cx="10515600" cy="1553757"/>
          </a:xfrm>
        </p:spPr>
        <p:txBody>
          <a:bodyPr/>
          <a:lstStyle/>
          <a:p>
            <a:r>
              <a:rPr lang="en-US" sz="5000" b="1" dirty="0"/>
              <a:t>CSE110A: Compilers</a:t>
            </a:r>
            <a:br>
              <a:rPr lang="en-US" dirty="0"/>
            </a:br>
            <a:r>
              <a:rPr lang="en-US" sz="3200" dirty="0"/>
              <a:t>May 27,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56C47-D610-254E-AA36-5D7C35127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50" y="2242268"/>
            <a:ext cx="6901683" cy="4203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Topics</a:t>
            </a:r>
            <a:r>
              <a:rPr lang="en-US" dirty="0"/>
              <a:t>: </a:t>
            </a:r>
          </a:p>
          <a:p>
            <a:r>
              <a:rPr lang="en-US" i="1" dirty="0"/>
              <a:t>Homework overview</a:t>
            </a:r>
          </a:p>
          <a:p>
            <a:r>
              <a:rPr lang="en-US" i="1" dirty="0"/>
              <a:t>More loop transforms</a:t>
            </a:r>
          </a:p>
          <a:p>
            <a:r>
              <a:rPr lang="en-US" i="1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2619880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3462867" y="2827868"/>
            <a:ext cx="492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4;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++){</a:t>
            </a:r>
          </a:p>
          <a:p>
            <a:r>
              <a:rPr lang="en-US" dirty="0">
                <a:latin typeface="Courier" pitchFamily="2" charset="0"/>
              </a:rPr>
              <a:t>  for (j = 0; j &lt; 4; </a:t>
            </a:r>
            <a:r>
              <a:rPr lang="en-US" dirty="0" err="1">
                <a:latin typeface="Courier" pitchFamily="2" charset="0"/>
              </a:rPr>
              <a:t>j++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    SOME_INSTRUCTION;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8A4D0-F605-B4DD-3731-1EB18790B872}"/>
              </a:ext>
            </a:extLst>
          </p:cNvPr>
          <p:cNvSpPr txBox="1"/>
          <p:nvPr/>
        </p:nvSpPr>
        <p:spPr>
          <a:xfrm>
            <a:off x="8271933" y="2099733"/>
            <a:ext cx="3045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Lets think about how unrolling</a:t>
            </a:r>
          </a:p>
          <a:p>
            <a:r>
              <a:rPr lang="en-US" dirty="0"/>
              <a:t>this loop would look...</a:t>
            </a:r>
          </a:p>
        </p:txBody>
      </p:sp>
    </p:spTree>
    <p:extLst>
      <p:ext uri="{BB962C8B-B14F-4D97-AF65-F5344CB8AC3E}">
        <p14:creationId xmlns:p14="http://schemas.microsoft.com/office/powerpoint/2010/main" val="58428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3462867" y="2827868"/>
            <a:ext cx="492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4;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++){</a:t>
            </a:r>
          </a:p>
          <a:p>
            <a:r>
              <a:rPr lang="en-US" dirty="0">
                <a:latin typeface="Courier" pitchFamily="2" charset="0"/>
              </a:rPr>
              <a:t>  for (j = 0; j &lt; 4; </a:t>
            </a:r>
            <a:r>
              <a:rPr lang="en-US" dirty="0" err="1">
                <a:latin typeface="Courier" pitchFamily="2" charset="0"/>
              </a:rPr>
              <a:t>j++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    a[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+= b[j];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 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++;</a:t>
            </a:r>
          </a:p>
          <a:p>
            <a:r>
              <a:rPr lang="en-US" dirty="0">
                <a:latin typeface="Courier" pitchFamily="2" charset="0"/>
              </a:rPr>
              <a:t>  for (j = 0; j &lt; 4; </a:t>
            </a:r>
            <a:r>
              <a:rPr lang="en-US" dirty="0" err="1">
                <a:latin typeface="Courier" pitchFamily="2" charset="0"/>
              </a:rPr>
              <a:t>j++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    a[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+= b[j];  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8A4D0-F605-B4DD-3731-1EB18790B872}"/>
              </a:ext>
            </a:extLst>
          </p:cNvPr>
          <p:cNvSpPr txBox="1"/>
          <p:nvPr/>
        </p:nvSpPr>
        <p:spPr>
          <a:xfrm>
            <a:off x="8271933" y="2099733"/>
            <a:ext cx="3045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Lets think about how unrolling</a:t>
            </a:r>
          </a:p>
          <a:p>
            <a:r>
              <a:rPr lang="en-US" dirty="0"/>
              <a:t>this loop would look...</a:t>
            </a:r>
          </a:p>
        </p:txBody>
      </p:sp>
    </p:spTree>
    <p:extLst>
      <p:ext uri="{BB962C8B-B14F-4D97-AF65-F5344CB8AC3E}">
        <p14:creationId xmlns:p14="http://schemas.microsoft.com/office/powerpoint/2010/main" val="81905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3462867" y="2827868"/>
            <a:ext cx="492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4;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+=2){</a:t>
            </a:r>
          </a:p>
          <a:p>
            <a:r>
              <a:rPr lang="en-US" dirty="0">
                <a:latin typeface="Courier" pitchFamily="2" charset="0"/>
              </a:rPr>
              <a:t>  for (j = 0; j &lt; 4; </a:t>
            </a:r>
            <a:r>
              <a:rPr lang="en-US" dirty="0" err="1">
                <a:latin typeface="Courier" pitchFamily="2" charset="0"/>
              </a:rPr>
              <a:t>j++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    a[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]   += b[j];</a:t>
            </a:r>
          </a:p>
          <a:p>
            <a:r>
              <a:rPr lang="en-US" dirty="0">
                <a:latin typeface="Courier" pitchFamily="2" charset="0"/>
              </a:rPr>
              <a:t>    a[i+1] += b[j];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8A4D0-F605-B4DD-3731-1EB18790B872}"/>
              </a:ext>
            </a:extLst>
          </p:cNvPr>
          <p:cNvSpPr txBox="1"/>
          <p:nvPr/>
        </p:nvSpPr>
        <p:spPr>
          <a:xfrm>
            <a:off x="8271933" y="2099733"/>
            <a:ext cx="3045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Lets think about how unrolling</a:t>
            </a:r>
          </a:p>
          <a:p>
            <a:r>
              <a:rPr lang="en-US" dirty="0"/>
              <a:t>this loop would look...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0E5B2-143D-4759-6D24-CCD3C3AAC2CF}"/>
              </a:ext>
            </a:extLst>
          </p:cNvPr>
          <p:cNvSpPr txBox="1"/>
          <p:nvPr/>
        </p:nvSpPr>
        <p:spPr>
          <a:xfrm>
            <a:off x="6815667" y="5130800"/>
            <a:ext cx="4436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an optimization called unroll and jam:</a:t>
            </a:r>
          </a:p>
          <a:p>
            <a:r>
              <a:rPr lang="en-US" dirty="0"/>
              <a:t>unroll the outer loop and fuse the inner loop.</a:t>
            </a:r>
          </a:p>
        </p:txBody>
      </p:sp>
    </p:spTree>
    <p:extLst>
      <p:ext uri="{BB962C8B-B14F-4D97-AF65-F5344CB8AC3E}">
        <p14:creationId xmlns:p14="http://schemas.microsoft.com/office/powerpoint/2010/main" val="328177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C2698-2FE3-1E37-1825-930697D6A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F5CE7-6B1B-218B-91AC-64C0A0940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329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Quiz was a good review and we’ve spent enough time on local value numbering (on the slides at least)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714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918F-9D26-CE0C-F48B-EAA6622F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E7FFC-4229-4D2C-EE3A-4DF3DB541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057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discussion and demo</a:t>
            </a:r>
          </a:p>
          <a:p>
            <a:endParaRPr lang="en-US" dirty="0"/>
          </a:p>
          <a:p>
            <a:r>
              <a:rPr lang="en-US" dirty="0"/>
              <a:t>code structure (command line </a:t>
            </a:r>
            <a:r>
              <a:rPr lang="en-US" dirty="0" err="1"/>
              <a:t>args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loop unrolling:</a:t>
            </a:r>
          </a:p>
          <a:p>
            <a:pPr lvl="1"/>
            <a:r>
              <a:rPr lang="en-US" dirty="0"/>
              <a:t>test 4 is the right place to start</a:t>
            </a:r>
          </a:p>
          <a:p>
            <a:pPr lvl="1"/>
            <a:endParaRPr lang="en-US" dirty="0"/>
          </a:p>
          <a:p>
            <a:r>
              <a:rPr lang="en-US" dirty="0"/>
              <a:t>local value numbering</a:t>
            </a:r>
          </a:p>
          <a:p>
            <a:pPr lvl="1"/>
            <a:r>
              <a:rPr lang="en-US" dirty="0"/>
              <a:t>basic blocks</a:t>
            </a:r>
          </a:p>
          <a:p>
            <a:pPr lvl="1"/>
            <a:r>
              <a:rPr lang="en-US" dirty="0"/>
              <a:t>parsing classier</a:t>
            </a:r>
          </a:p>
          <a:p>
            <a:pPr lvl="1"/>
            <a:r>
              <a:rPr lang="en-US" dirty="0"/>
              <a:t>speedup demos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5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D28DB-05AF-36FC-5961-4FF5CE597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loop transforms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D210-B932-820E-B7A6-49A37886F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544339" cy="4193512"/>
          </a:xfrm>
        </p:spPr>
        <p:txBody>
          <a:bodyPr>
            <a:normAutofit/>
          </a:bodyPr>
          <a:lstStyle/>
          <a:p>
            <a:r>
              <a:rPr lang="en-US" dirty="0"/>
              <a:t>Loop nesting order</a:t>
            </a:r>
          </a:p>
          <a:p>
            <a:endParaRPr lang="en-US" dirty="0"/>
          </a:p>
          <a:p>
            <a:r>
              <a:rPr lang="en-US" dirty="0"/>
              <a:t>Loop tiling</a:t>
            </a:r>
          </a:p>
          <a:p>
            <a:endParaRPr lang="en-US" dirty="0"/>
          </a:p>
          <a:p>
            <a:r>
              <a:rPr lang="en-US" dirty="0"/>
              <a:t>General area is called polyhedral compilation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E199E-951D-B147-1A75-92B4B0BE5854}"/>
              </a:ext>
            </a:extLst>
          </p:cNvPr>
          <p:cNvSpPr txBox="1"/>
          <p:nvPr/>
        </p:nvSpPr>
        <p:spPr>
          <a:xfrm>
            <a:off x="278296" y="6019137"/>
            <a:ext cx="455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Polytope_model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9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F7A0E-0213-F0EA-5D96-79145DAD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constraints: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9ACEF-EABC-DA0D-C5FD-8B552F7D8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951442"/>
          </a:xfrm>
        </p:spPr>
        <p:txBody>
          <a:bodyPr/>
          <a:lstStyle/>
          <a:p>
            <a:r>
              <a:rPr lang="en-US" dirty="0"/>
              <a:t>Typically requires that loop iterations are independent</a:t>
            </a:r>
          </a:p>
          <a:p>
            <a:pPr lvl="1"/>
            <a:r>
              <a:rPr lang="en-US" dirty="0"/>
              <a:t>You can do the loop iterations in any order and get the same result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2CE76-945E-0E0E-C124-0A0CD7E24ACB}"/>
              </a:ext>
            </a:extLst>
          </p:cNvPr>
          <p:cNvSpPr/>
          <p:nvPr/>
        </p:nvSpPr>
        <p:spPr>
          <a:xfrm>
            <a:off x="1574800" y="3733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2;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+= 1;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7CD98B-0497-CB39-1763-78E959E70F54}"/>
              </a:ext>
            </a:extLst>
          </p:cNvPr>
          <p:cNvSpPr txBox="1"/>
          <p:nvPr/>
        </p:nvSpPr>
        <p:spPr>
          <a:xfrm>
            <a:off x="3259667" y="5003800"/>
            <a:ext cx="377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DA26B-275B-84FD-2DDC-5A52AB825F6B}"/>
              </a:ext>
            </a:extLst>
          </p:cNvPr>
          <p:cNvSpPr/>
          <p:nvPr/>
        </p:nvSpPr>
        <p:spPr>
          <a:xfrm>
            <a:off x="1574800" y="5638800"/>
            <a:ext cx="6096000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2EAEBB"/>
                </a:solidFill>
                <a:latin typeface="Menlo" panose="020B060903080402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US" dirty="0">
                <a:solidFill>
                  <a:srgbClr val="2FB41D"/>
                </a:solidFill>
                <a:latin typeface="Menlo" panose="020B060903080402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9FA01C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= 0;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 &lt; 1024; </a:t>
            </a:r>
            <a:r>
              <a:rPr lang="en-US" dirty="0" err="1">
                <a:solidFill>
                  <a:srgbClr val="000000"/>
                </a:solidFill>
                <a:latin typeface="Menlo" panose="020B060903080402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++) {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  counter = i;</a:t>
            </a:r>
          </a:p>
          <a:p>
            <a:r>
              <a:rPr lang="en-US" dirty="0">
                <a:solidFill>
                  <a:srgbClr val="000000"/>
                </a:solidFill>
                <a:latin typeface="Menlo" panose="020B0609030804020204" pitchFamily="49" charset="0"/>
              </a:rPr>
              <a:t>  }</a:t>
            </a:r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7D8E4B-E972-83FA-5A65-CDD84D3BA66D}"/>
              </a:ext>
            </a:extLst>
          </p:cNvPr>
          <p:cNvSpPr txBox="1"/>
          <p:nvPr/>
        </p:nvSpPr>
        <p:spPr>
          <a:xfrm>
            <a:off x="8128000" y="3244334"/>
            <a:ext cx="242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are these independent?</a:t>
            </a:r>
          </a:p>
        </p:txBody>
      </p:sp>
    </p:spTree>
    <p:extLst>
      <p:ext uri="{BB962C8B-B14F-4D97-AF65-F5344CB8AC3E}">
        <p14:creationId xmlns:p14="http://schemas.microsoft.com/office/powerpoint/2010/main" val="4713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</p:spTree>
    <p:extLst>
      <p:ext uri="{BB962C8B-B14F-4D97-AF65-F5344CB8AC3E}">
        <p14:creationId xmlns:p14="http://schemas.microsoft.com/office/powerpoint/2010/main" val="12709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AA42F-0171-3C44-9EED-1E0327737A50}"/>
              </a:ext>
            </a:extLst>
          </p:cNvPr>
          <p:cNvSpPr txBox="1"/>
          <p:nvPr/>
        </p:nvSpPr>
        <p:spPr>
          <a:xfrm>
            <a:off x="6386159" y="1493656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SIZE-1;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--)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E3F25-610C-054D-9EC0-532449ED524B}"/>
              </a:ext>
            </a:extLst>
          </p:cNvPr>
          <p:cNvSpPr txBox="1"/>
          <p:nvPr/>
        </p:nvSpPr>
        <p:spPr>
          <a:xfrm>
            <a:off x="6386159" y="3975051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SIZE-1;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--)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56DC29-4194-984D-8B2A-2F01ED5D5C12}"/>
              </a:ext>
            </a:extLst>
          </p:cNvPr>
          <p:cNvSpPr txBox="1"/>
          <p:nvPr/>
        </p:nvSpPr>
        <p:spPr>
          <a:xfrm>
            <a:off x="5457217" y="447472"/>
            <a:ext cx="495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they the same if you traverse them backwards?</a:t>
            </a:r>
          </a:p>
        </p:txBody>
      </p:sp>
    </p:spTree>
    <p:extLst>
      <p:ext uri="{BB962C8B-B14F-4D97-AF65-F5344CB8AC3E}">
        <p14:creationId xmlns:p14="http://schemas.microsoft.com/office/powerpoint/2010/main" val="3523944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AA42F-0171-3C44-9EED-1E0327737A50}"/>
              </a:ext>
            </a:extLst>
          </p:cNvPr>
          <p:cNvSpPr txBox="1"/>
          <p:nvPr/>
        </p:nvSpPr>
        <p:spPr>
          <a:xfrm>
            <a:off x="6386159" y="1493656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SIZE-1;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--)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E3F25-610C-054D-9EC0-532449ED524B}"/>
              </a:ext>
            </a:extLst>
          </p:cNvPr>
          <p:cNvSpPr txBox="1"/>
          <p:nvPr/>
        </p:nvSpPr>
        <p:spPr>
          <a:xfrm>
            <a:off x="6386159" y="3975051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SIZE-1;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&gt;=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--)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F4376-55DB-974B-B0EA-C97DA733A1C8}"/>
              </a:ext>
            </a:extLst>
          </p:cNvPr>
          <p:cNvSpPr txBox="1"/>
          <p:nvPr/>
        </p:nvSpPr>
        <p:spPr>
          <a:xfrm>
            <a:off x="5457217" y="447472"/>
            <a:ext cx="495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 they the same if you traverse them backwards?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B77D4-B56F-9145-80F0-F378CCEE946D}"/>
              </a:ext>
            </a:extLst>
          </p:cNvPr>
          <p:cNvSpPr txBox="1"/>
          <p:nvPr/>
        </p:nvSpPr>
        <p:spPr>
          <a:xfrm>
            <a:off x="6575898" y="5330757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50954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0C3A5-667C-754F-B375-3695E0DD1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3622-CA57-1A44-9CA7-51B98F769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70326" cy="47953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New grades:</a:t>
            </a:r>
          </a:p>
          <a:p>
            <a:pPr lvl="1"/>
            <a:r>
              <a:rPr lang="en-US" dirty="0"/>
              <a:t>Midterm grades are out</a:t>
            </a:r>
          </a:p>
          <a:p>
            <a:pPr lvl="1"/>
            <a:r>
              <a:rPr lang="en-US" dirty="0"/>
              <a:t>Let us know within a week if there are issues. </a:t>
            </a:r>
          </a:p>
          <a:p>
            <a:pPr lvl="1"/>
            <a:r>
              <a:rPr lang="en-US" dirty="0"/>
              <a:t>You should be able to see comments for each subsection if you missed points</a:t>
            </a:r>
          </a:p>
          <a:p>
            <a:pPr lvl="2"/>
            <a:r>
              <a:rPr lang="en-US" dirty="0"/>
              <a:t>If not let us know</a:t>
            </a:r>
          </a:p>
          <a:p>
            <a:pPr lvl="1"/>
            <a:r>
              <a:rPr lang="en-US" dirty="0"/>
              <a:t>Double check the comments. If we messed up let us know</a:t>
            </a:r>
          </a:p>
          <a:p>
            <a:pPr lvl="1"/>
            <a:r>
              <a:rPr lang="en-US" dirty="0"/>
              <a:t>Average was ~76%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HW 3 is due</a:t>
            </a:r>
          </a:p>
          <a:p>
            <a:pPr lvl="1"/>
            <a:r>
              <a:rPr lang="en-US" dirty="0"/>
              <a:t>It was due yesterday</a:t>
            </a:r>
          </a:p>
          <a:p>
            <a:pPr lvl="1"/>
            <a:r>
              <a:rPr lang="en-US" dirty="0"/>
              <a:t>get it in ASAP if you have not</a:t>
            </a:r>
          </a:p>
          <a:p>
            <a:pPr lvl="1"/>
            <a:endParaRPr lang="en-US" dirty="0"/>
          </a:p>
          <a:p>
            <a:r>
              <a:rPr lang="en-US" dirty="0"/>
              <a:t>Homework 4 is released</a:t>
            </a:r>
          </a:p>
          <a:p>
            <a:pPr lvl="1"/>
            <a:r>
              <a:rPr lang="en-US" dirty="0"/>
              <a:t>my opinion: </a:t>
            </a:r>
          </a:p>
          <a:p>
            <a:pPr lvl="2"/>
            <a:r>
              <a:rPr lang="en-US" dirty="0"/>
              <a:t>conceptually it is not as hard as HW2 or HW3. </a:t>
            </a:r>
          </a:p>
          <a:p>
            <a:pPr lvl="2"/>
            <a:r>
              <a:rPr lang="en-US" dirty="0"/>
              <a:t>Practically it is difficult to deal with all the corner cases.</a:t>
            </a:r>
          </a:p>
          <a:p>
            <a:pPr lvl="1"/>
            <a:r>
              <a:rPr lang="en-US" b="1" i="1" dirty="0"/>
              <a:t>start early!</a:t>
            </a:r>
          </a:p>
        </p:txBody>
      </p:sp>
    </p:spTree>
    <p:extLst>
      <p:ext uri="{BB962C8B-B14F-4D97-AF65-F5344CB8AC3E}">
        <p14:creationId xmlns:p14="http://schemas.microsoft.com/office/powerpoint/2010/main" val="3959271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AA42F-0171-3C44-9EED-1E0327737A50}"/>
              </a:ext>
            </a:extLst>
          </p:cNvPr>
          <p:cNvSpPr txBox="1"/>
          <p:nvPr/>
        </p:nvSpPr>
        <p:spPr>
          <a:xfrm>
            <a:off x="6386159" y="1493656"/>
            <a:ext cx="3724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(pick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randomly)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E3F25-610C-054D-9EC0-532449ED524B}"/>
              </a:ext>
            </a:extLst>
          </p:cNvPr>
          <p:cNvSpPr txBox="1"/>
          <p:nvPr/>
        </p:nvSpPr>
        <p:spPr>
          <a:xfrm>
            <a:off x="6386159" y="3975051"/>
            <a:ext cx="3724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(pick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randomly)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8BE4A-4CF6-DE47-9DC7-B7D880621E17}"/>
              </a:ext>
            </a:extLst>
          </p:cNvPr>
          <p:cNvSpPr txBox="1"/>
          <p:nvPr/>
        </p:nvSpPr>
        <p:spPr>
          <a:xfrm>
            <a:off x="6721813" y="651753"/>
            <a:ext cx="28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a random order?</a:t>
            </a:r>
          </a:p>
        </p:txBody>
      </p:sp>
    </p:spTree>
    <p:extLst>
      <p:ext uri="{BB962C8B-B14F-4D97-AF65-F5344CB8AC3E}">
        <p14:creationId xmlns:p14="http://schemas.microsoft.com/office/powerpoint/2010/main" val="380506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E5C82C-D2FF-3E40-8E50-E3D298BDE936}"/>
              </a:ext>
            </a:extLst>
          </p:cNvPr>
          <p:cNvSpPr txBox="1"/>
          <p:nvPr/>
        </p:nvSpPr>
        <p:spPr>
          <a:xfrm>
            <a:off x="235085" y="4146065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78AE9-C059-E04B-ACE0-68BCF8EF72AE}"/>
              </a:ext>
            </a:extLst>
          </p:cNvPr>
          <p:cNvSpPr txBox="1"/>
          <p:nvPr/>
        </p:nvSpPr>
        <p:spPr>
          <a:xfrm>
            <a:off x="661481" y="856034"/>
            <a:ext cx="1660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two arrays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8C3154-ED6A-F445-BAAF-09FBEB2B9F7B}"/>
              </a:ext>
            </a:extLst>
          </p:cNvPr>
          <p:cNvSpPr txBox="1"/>
          <p:nvPr/>
        </p:nvSpPr>
        <p:spPr>
          <a:xfrm>
            <a:off x="661481" y="3605719"/>
            <a:ext cx="300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adds elements with neighbors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AAA42F-0171-3C44-9EED-1E0327737A50}"/>
              </a:ext>
            </a:extLst>
          </p:cNvPr>
          <p:cNvSpPr txBox="1"/>
          <p:nvPr/>
        </p:nvSpPr>
        <p:spPr>
          <a:xfrm>
            <a:off x="6386159" y="1493656"/>
            <a:ext cx="3724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(pick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randomly)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DE3F25-610C-054D-9EC0-532449ED524B}"/>
              </a:ext>
            </a:extLst>
          </p:cNvPr>
          <p:cNvSpPr txBox="1"/>
          <p:nvPr/>
        </p:nvSpPr>
        <p:spPr>
          <a:xfrm>
            <a:off x="6386159" y="3975051"/>
            <a:ext cx="3724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(pick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randomly)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+= a[i+1]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8BE4A-4CF6-DE47-9DC7-B7D880621E17}"/>
              </a:ext>
            </a:extLst>
          </p:cNvPr>
          <p:cNvSpPr txBox="1"/>
          <p:nvPr/>
        </p:nvSpPr>
        <p:spPr>
          <a:xfrm>
            <a:off x="6721813" y="651753"/>
            <a:ext cx="289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about a random order?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1C9987-882C-424C-A368-1921DD3D0384}"/>
              </a:ext>
            </a:extLst>
          </p:cNvPr>
          <p:cNvSpPr txBox="1"/>
          <p:nvPr/>
        </p:nvSpPr>
        <p:spPr>
          <a:xfrm>
            <a:off x="6517532" y="557394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108342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31A3E95-3311-594A-B76B-DF77D664ADC6}"/>
              </a:ext>
            </a:extLst>
          </p:cNvPr>
          <p:cNvSpPr txBox="1"/>
          <p:nvPr/>
        </p:nvSpPr>
        <p:spPr>
          <a:xfrm>
            <a:off x="235085" y="1493656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" pitchFamily="2" charset="0"/>
              </a:rPr>
              <a:t>for (int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= 0;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 &lt; SIZE;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++) {</a:t>
            </a:r>
          </a:p>
          <a:p>
            <a:r>
              <a:rPr lang="en-US" sz="2000" dirty="0">
                <a:latin typeface="Courier" pitchFamily="2" charset="0"/>
              </a:rPr>
              <a:t>  a[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= b[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 + c[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dirty="0">
                <a:latin typeface="Courier" pitchFamily="2" charset="0"/>
              </a:rPr>
              <a:t>];</a:t>
            </a:r>
          </a:p>
          <a:p>
            <a:r>
              <a:rPr lang="en-US" sz="2000" dirty="0">
                <a:latin typeface="Courier" pitchFamily="2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CD6004-59C3-AF4E-A656-922E945D9F69}"/>
              </a:ext>
            </a:extLst>
          </p:cNvPr>
          <p:cNvSpPr txBox="1"/>
          <p:nvPr/>
        </p:nvSpPr>
        <p:spPr>
          <a:xfrm>
            <a:off x="2655651" y="3429000"/>
            <a:ext cx="93630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These are </a:t>
            </a:r>
            <a:r>
              <a:rPr lang="en-US" sz="2400" b="1" dirty="0"/>
              <a:t>DOALL</a:t>
            </a:r>
            <a:r>
              <a:rPr lang="en-US" sz="2400" dirty="0"/>
              <a:t> loops: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Loop iterations are independent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do them in ANY order and get the same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 compiler can find a DOALL loop then there are lots of optimizations</a:t>
            </a:r>
            <a:br>
              <a:rPr lang="en-US" sz="2400" dirty="0"/>
            </a:br>
            <a:r>
              <a:rPr lang="en-US" sz="2400" dirty="0"/>
              <a:t>to apply!</a:t>
            </a:r>
          </a:p>
        </p:txBody>
      </p:sp>
    </p:spTree>
    <p:extLst>
      <p:ext uri="{BB962C8B-B14F-4D97-AF65-F5344CB8AC3E}">
        <p14:creationId xmlns:p14="http://schemas.microsoft.com/office/powerpoint/2010/main" val="254798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check this? </a:t>
            </a:r>
          </a:p>
          <a:p>
            <a:pPr lvl="1"/>
            <a:r>
              <a:rPr lang="en-US" dirty="0"/>
              <a:t>If the property doesn’t hold then there exists 2 iterations, such that if they are re-ordered, it causes different outcomes for the loop.</a:t>
            </a:r>
          </a:p>
          <a:p>
            <a:endParaRPr lang="en-US" dirty="0"/>
          </a:p>
          <a:p>
            <a:pPr lvl="1"/>
            <a:r>
              <a:rPr lang="en-US" b="1" dirty="0"/>
              <a:t>Write-Write conflicts</a:t>
            </a:r>
            <a:r>
              <a:rPr lang="en-US" dirty="0"/>
              <a:t>: two distinct iterations write different values to the same location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Read-Write conflicts</a:t>
            </a:r>
            <a:r>
              <a:rPr lang="en-US" dirty="0"/>
              <a:t>: two distinct iterations where one iteration reads from the location written to by another iteration.</a:t>
            </a:r>
          </a:p>
        </p:txBody>
      </p:sp>
    </p:spTree>
    <p:extLst>
      <p:ext uri="{BB962C8B-B14F-4D97-AF65-F5344CB8AC3E}">
        <p14:creationId xmlns:p14="http://schemas.microsoft.com/office/powerpoint/2010/main" val="2725398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3093396" y="3327818"/>
            <a:ext cx="4942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a[index(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)] = loop(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1FBA21-6C04-CA48-A1C4-6E74E1B4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85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Criteria: every iteration of the outer-most loop must be </a:t>
            </a:r>
            <a:r>
              <a:rPr lang="en-US" i="1" dirty="0"/>
              <a:t>independent</a:t>
            </a:r>
          </a:p>
          <a:p>
            <a:r>
              <a:rPr lang="en-US" dirty="0"/>
              <a:t>the loop must produce the same result for any order of the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1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3093396" y="3327818"/>
            <a:ext cx="4942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index(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loop(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9D8F3-AF24-774A-A378-400CD9F8EF85}"/>
              </a:ext>
            </a:extLst>
          </p:cNvPr>
          <p:cNvSpPr txBox="1"/>
          <p:nvPr/>
        </p:nvSpPr>
        <p:spPr>
          <a:xfrm>
            <a:off x="3093396" y="4766554"/>
            <a:ext cx="430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calculation based on the loop variable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75ECBA-6944-8148-A703-B46FD9D4C1DF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985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Criteria: every iteration of the outer-most loop must be </a:t>
            </a:r>
            <a:r>
              <a:rPr lang="en-US" i="1"/>
              <a:t>independent</a:t>
            </a:r>
          </a:p>
          <a:p>
            <a:r>
              <a:rPr lang="en-US"/>
              <a:t>the loop must produce the same result for any order of the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9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3093396" y="3327818"/>
            <a:ext cx="4942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index(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loop</a:t>
            </a:r>
            <a:r>
              <a:rPr lang="en-US" sz="2200" dirty="0">
                <a:latin typeface="Courier" pitchFamily="2" charset="0"/>
              </a:rPr>
              <a:t>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9D8F3-AF24-774A-A378-400CD9F8EF85}"/>
              </a:ext>
            </a:extLst>
          </p:cNvPr>
          <p:cNvSpPr txBox="1"/>
          <p:nvPr/>
        </p:nvSpPr>
        <p:spPr>
          <a:xfrm>
            <a:off x="3093396" y="4766554"/>
            <a:ext cx="443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index calculation based on the loop variable</a:t>
            </a:r>
            <a:br>
              <a:rPr lang="en-US" dirty="0"/>
            </a:br>
            <a:r>
              <a:rPr lang="en-US" dirty="0"/>
              <a:t>Computation to store in the memory location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79852F-AECB-0440-9E89-BFA99F885838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9856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Criteria: every iteration of the outer-most loop must be </a:t>
            </a:r>
            <a:r>
              <a:rPr lang="en-US" i="1"/>
              <a:t>independent</a:t>
            </a:r>
          </a:p>
          <a:p>
            <a:r>
              <a:rPr lang="en-US"/>
              <a:t>the loop must produce the same result for any order of the iterations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2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85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Criteria: every iteration of the outer-most loop must be </a:t>
            </a:r>
            <a:r>
              <a:rPr lang="en-US" i="1" dirty="0"/>
              <a:t>independent</a:t>
            </a:r>
          </a:p>
          <a:p>
            <a:r>
              <a:rPr lang="en-US" dirty="0"/>
              <a:t>the loop must produce the same result for any order of the iterations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3093396" y="3327818"/>
            <a:ext cx="4942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index(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loop</a:t>
            </a:r>
            <a:r>
              <a:rPr lang="en-US" sz="2200" dirty="0">
                <a:latin typeface="Courier" pitchFamily="2" charset="0"/>
              </a:rPr>
              <a:t>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9D8F3-AF24-774A-A378-400CD9F8EF85}"/>
              </a:ext>
            </a:extLst>
          </p:cNvPr>
          <p:cNvSpPr txBox="1"/>
          <p:nvPr/>
        </p:nvSpPr>
        <p:spPr>
          <a:xfrm>
            <a:off x="381892" y="4610197"/>
            <a:ext cx="4083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Write-write conflicts: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for two distinct iteration variables:</a:t>
            </a:r>
          </a:p>
          <a:p>
            <a:r>
              <a:rPr lang="en-US" sz="2000" dirty="0">
                <a:latin typeface="Courier" pitchFamily="2" charset="0"/>
              </a:rPr>
              <a:t>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 !=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br>
              <a:rPr lang="en-US" sz="2000" dirty="0"/>
            </a:br>
            <a:r>
              <a:rPr lang="en-US" sz="2000" dirty="0"/>
              <a:t>Check:</a:t>
            </a:r>
          </a:p>
          <a:p>
            <a:r>
              <a:rPr lang="en-US" sz="2000" dirty="0">
                <a:latin typeface="Courier" pitchFamily="2" charset="0"/>
              </a:rPr>
              <a:t>index(i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!= index(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952052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856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Criteria: every iteration of the outer-most loop must be </a:t>
            </a:r>
            <a:r>
              <a:rPr lang="en-US" i="1" dirty="0"/>
              <a:t>independent</a:t>
            </a:r>
          </a:p>
          <a:p>
            <a:r>
              <a:rPr lang="en-US" dirty="0"/>
              <a:t>the loop must produce the same result for any order of the iterations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3093396" y="3327818"/>
            <a:ext cx="4942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index(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loop</a:t>
            </a:r>
            <a:r>
              <a:rPr lang="en-US" sz="2200" dirty="0">
                <a:latin typeface="Courier" pitchFamily="2" charset="0"/>
              </a:rPr>
              <a:t>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9D8F3-AF24-774A-A378-400CD9F8EF85}"/>
              </a:ext>
            </a:extLst>
          </p:cNvPr>
          <p:cNvSpPr txBox="1"/>
          <p:nvPr/>
        </p:nvSpPr>
        <p:spPr>
          <a:xfrm>
            <a:off x="381892" y="4610197"/>
            <a:ext cx="4083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Write-write conflicts: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for two distinct iteration variables:</a:t>
            </a:r>
          </a:p>
          <a:p>
            <a:r>
              <a:rPr lang="en-US" sz="2000" dirty="0">
                <a:latin typeface="Courier" pitchFamily="2" charset="0"/>
              </a:rPr>
              <a:t>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 !=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br>
              <a:rPr lang="en-US" sz="2000" dirty="0"/>
            </a:br>
            <a:r>
              <a:rPr lang="en-US" sz="2000" dirty="0"/>
              <a:t>Check:</a:t>
            </a:r>
          </a:p>
          <a:p>
            <a:r>
              <a:rPr lang="en-US" sz="2000" dirty="0">
                <a:latin typeface="Courier" pitchFamily="2" charset="0"/>
              </a:rPr>
              <a:t>index(i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!= index(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35406-0526-F14A-BD87-9FAE419478DF}"/>
              </a:ext>
            </a:extLst>
          </p:cNvPr>
          <p:cNvSpPr txBox="1"/>
          <p:nvPr/>
        </p:nvSpPr>
        <p:spPr>
          <a:xfrm>
            <a:off x="8415882" y="4487086"/>
            <a:ext cx="36478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Why? </a:t>
            </a:r>
            <a:br>
              <a:rPr lang="en-US" sz="2000" dirty="0"/>
            </a:br>
            <a:r>
              <a:rPr lang="en-US" sz="2000" dirty="0"/>
              <a:t>Because if </a:t>
            </a:r>
            <a:br>
              <a:rPr lang="en-US" sz="2000" dirty="0"/>
            </a:br>
            <a:r>
              <a:rPr lang="en-US" sz="2000" dirty="0">
                <a:latin typeface="Courier" pitchFamily="2" charset="0"/>
              </a:rPr>
              <a:t>index(i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== index(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</a:p>
          <a:p>
            <a:r>
              <a:rPr lang="en-US" sz="2000" dirty="0"/>
              <a:t>then:</a:t>
            </a:r>
          </a:p>
          <a:p>
            <a:r>
              <a:rPr lang="en-US" sz="2000" dirty="0">
                <a:latin typeface="Courier" pitchFamily="2" charset="0"/>
              </a:rPr>
              <a:t>a[index(i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)] </a:t>
            </a:r>
            <a:r>
              <a:rPr lang="en-US" sz="2000" dirty="0"/>
              <a:t>will equal either </a:t>
            </a:r>
            <a:r>
              <a:rPr lang="en-US" sz="2000" dirty="0">
                <a:latin typeface="Courier" pitchFamily="2" charset="0"/>
              </a:rPr>
              <a:t>loop(i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</a:t>
            </a:r>
            <a:r>
              <a:rPr lang="en-US" sz="2000" dirty="0"/>
              <a:t>or </a:t>
            </a:r>
            <a:r>
              <a:rPr lang="en-US" sz="2000" dirty="0">
                <a:latin typeface="Courier" pitchFamily="2" charset="0"/>
              </a:rPr>
              <a:t>loop(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  <a:r>
              <a:rPr lang="en-US" sz="2000" dirty="0"/>
              <a:t>depending on the order</a:t>
            </a:r>
          </a:p>
        </p:txBody>
      </p:sp>
    </p:spTree>
    <p:extLst>
      <p:ext uri="{BB962C8B-B14F-4D97-AF65-F5344CB8AC3E}">
        <p14:creationId xmlns:p14="http://schemas.microsoft.com/office/powerpoint/2010/main" val="1269470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6562"/>
          </a:xfrm>
        </p:spPr>
        <p:txBody>
          <a:bodyPr>
            <a:normAutofit/>
          </a:bodyPr>
          <a:lstStyle/>
          <a:p>
            <a:r>
              <a:rPr lang="en-US" dirty="0"/>
              <a:t>Criteria: every iteration of the outer-most loop must be </a:t>
            </a:r>
            <a:r>
              <a:rPr lang="en-US" i="1" dirty="0"/>
              <a:t>independent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1731524" y="3040372"/>
            <a:ext cx="8680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write_index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a[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read_index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+ loop(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62BE0-B019-FB48-A07B-022C8902449B}"/>
              </a:ext>
            </a:extLst>
          </p:cNvPr>
          <p:cNvSpPr txBox="1"/>
          <p:nvPr/>
        </p:nvSpPr>
        <p:spPr>
          <a:xfrm>
            <a:off x="116729" y="4766553"/>
            <a:ext cx="580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Read-write conflicts: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for two distinct iteration variables:</a:t>
            </a:r>
          </a:p>
          <a:p>
            <a:r>
              <a:rPr lang="en-US" sz="2000" dirty="0">
                <a:latin typeface="Courier" pitchFamily="2" charset="0"/>
              </a:rPr>
              <a:t>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 !=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br>
              <a:rPr lang="en-US" sz="2000" dirty="0"/>
            </a:br>
            <a:r>
              <a:rPr lang="en-US" sz="2000" dirty="0"/>
              <a:t>Check:</a:t>
            </a:r>
          </a:p>
          <a:p>
            <a:r>
              <a:rPr lang="en-US" sz="2000" dirty="0" err="1">
                <a:latin typeface="Courier" pitchFamily="2" charset="0"/>
              </a:rPr>
              <a:t>write_index</a:t>
            </a:r>
            <a:r>
              <a:rPr lang="en-US" sz="2000" dirty="0">
                <a:latin typeface="Courier" pitchFamily="2" charset="0"/>
              </a:rPr>
              <a:t>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!= </a:t>
            </a:r>
            <a:r>
              <a:rPr lang="en-US" sz="2000" dirty="0" err="1">
                <a:latin typeface="Courier" pitchFamily="2" charset="0"/>
              </a:rPr>
              <a:t>read_index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01060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</p:spTree>
    <p:extLst>
      <p:ext uri="{BB962C8B-B14F-4D97-AF65-F5344CB8AC3E}">
        <p14:creationId xmlns:p14="http://schemas.microsoft.com/office/powerpoint/2010/main" val="719756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Criteria: independent iterations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5D8FC-96D3-B742-B9EE-F112A7B32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96562"/>
          </a:xfrm>
        </p:spPr>
        <p:txBody>
          <a:bodyPr>
            <a:normAutofit/>
          </a:bodyPr>
          <a:lstStyle/>
          <a:p>
            <a:r>
              <a:rPr lang="en-US" dirty="0"/>
              <a:t>Criteria: every iteration of the outer-most loop must be </a:t>
            </a:r>
            <a:r>
              <a:rPr lang="en-US" i="1" dirty="0"/>
              <a:t>independent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1731524" y="3040372"/>
            <a:ext cx="86805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size;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write_index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= a[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read_index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(</a:t>
            </a:r>
            <a:r>
              <a:rPr lang="en-US" sz="2200" dirty="0" err="1">
                <a:highlight>
                  <a:srgbClr val="FFFF00"/>
                </a:highlight>
                <a:latin typeface="Courier" pitchFamily="2" charset="0"/>
              </a:rPr>
              <a:t>i</a:t>
            </a:r>
            <a:r>
              <a:rPr lang="en-US" sz="2200" dirty="0">
                <a:highlight>
                  <a:srgbClr val="FFFF00"/>
                </a:highlight>
                <a:latin typeface="Courier" pitchFamily="2" charset="0"/>
              </a:rPr>
              <a:t>)</a:t>
            </a:r>
            <a:r>
              <a:rPr lang="en-US" sz="2200" dirty="0">
                <a:latin typeface="Courier" pitchFamily="2" charset="0"/>
              </a:rPr>
              <a:t>] + loop(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);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62BE0-B019-FB48-A07B-022C8902449B}"/>
              </a:ext>
            </a:extLst>
          </p:cNvPr>
          <p:cNvSpPr txBox="1"/>
          <p:nvPr/>
        </p:nvSpPr>
        <p:spPr>
          <a:xfrm>
            <a:off x="116729" y="4766553"/>
            <a:ext cx="5804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Read-write conflicts: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for two distinct iteration variables:</a:t>
            </a:r>
          </a:p>
          <a:p>
            <a:r>
              <a:rPr lang="en-US" sz="2000" dirty="0">
                <a:latin typeface="Courier" pitchFamily="2" charset="0"/>
              </a:rPr>
              <a:t>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 != 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br>
              <a:rPr lang="en-US" sz="2000" dirty="0"/>
            </a:br>
            <a:r>
              <a:rPr lang="en-US" sz="2000" dirty="0"/>
              <a:t>Check:</a:t>
            </a:r>
          </a:p>
          <a:p>
            <a:r>
              <a:rPr lang="en-US" sz="2000" dirty="0" err="1">
                <a:latin typeface="Courier" pitchFamily="2" charset="0"/>
              </a:rPr>
              <a:t>write_index</a:t>
            </a:r>
            <a:r>
              <a:rPr lang="en-US" sz="2000" dirty="0">
                <a:latin typeface="Courier" pitchFamily="2" charset="0"/>
              </a:rPr>
              <a:t>(i</a:t>
            </a:r>
            <a:r>
              <a:rPr lang="en-US" sz="2000" baseline="-25000" dirty="0">
                <a:latin typeface="Courier" pitchFamily="2" charset="0"/>
              </a:rPr>
              <a:t>x</a:t>
            </a:r>
            <a:r>
              <a:rPr lang="en-US" sz="2000" dirty="0">
                <a:latin typeface="Courier" pitchFamily="2" charset="0"/>
              </a:rPr>
              <a:t>) != </a:t>
            </a:r>
            <a:r>
              <a:rPr lang="en-US" sz="2000" dirty="0" err="1">
                <a:latin typeface="Courier" pitchFamily="2" charset="0"/>
              </a:rPr>
              <a:t>read_index</a:t>
            </a:r>
            <a:r>
              <a:rPr lang="en-US" sz="2000" dirty="0">
                <a:latin typeface="Courier" pitchFamily="2" charset="0"/>
              </a:rPr>
              <a:t>(</a:t>
            </a:r>
            <a:r>
              <a:rPr lang="en-US" sz="2000" dirty="0" err="1">
                <a:latin typeface="Courier" pitchFamily="2" charset="0"/>
              </a:rPr>
              <a:t>i</a:t>
            </a:r>
            <a:r>
              <a:rPr lang="en-US" sz="2000" baseline="-25000" dirty="0" err="1">
                <a:latin typeface="Courier" pitchFamily="2" charset="0"/>
              </a:rPr>
              <a:t>y</a:t>
            </a:r>
            <a:r>
              <a:rPr lang="en-US" sz="2000" dirty="0">
                <a:latin typeface="Courier" pitchFamily="2" charset="0"/>
              </a:rPr>
              <a:t>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23716-F237-0E45-A001-6E060AC93E16}"/>
              </a:ext>
            </a:extLst>
          </p:cNvPr>
          <p:cNvSpPr txBox="1"/>
          <p:nvPr/>
        </p:nvSpPr>
        <p:spPr>
          <a:xfrm>
            <a:off x="7506509" y="4578485"/>
            <a:ext cx="36478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Why?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</a:t>
            </a:r>
            <a:r>
              <a:rPr lang="en-US" dirty="0">
                <a:latin typeface="Courier" pitchFamily="2" charset="0"/>
              </a:rPr>
              <a:t>i</a:t>
            </a:r>
            <a:r>
              <a:rPr lang="en-US" baseline="-25000" dirty="0">
                <a:latin typeface="Courier" pitchFamily="2" charset="0"/>
              </a:rPr>
              <a:t>x </a:t>
            </a:r>
            <a:r>
              <a:rPr lang="en-US" dirty="0"/>
              <a:t>iteration happens first, then iteration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baseline="-25000" dirty="0" err="1">
                <a:latin typeface="Courier" pitchFamily="2" charset="0"/>
              </a:rPr>
              <a:t>y</a:t>
            </a:r>
            <a:r>
              <a:rPr lang="en-US" baseline="-25000" dirty="0">
                <a:latin typeface="Courier" pitchFamily="2" charset="0"/>
              </a:rPr>
              <a:t> </a:t>
            </a:r>
            <a:r>
              <a:rPr lang="en-US" dirty="0"/>
              <a:t>reads an updated value.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if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baseline="-25000" dirty="0" err="1">
                <a:latin typeface="Courier" pitchFamily="2" charset="0"/>
              </a:rPr>
              <a:t>y</a:t>
            </a:r>
            <a:r>
              <a:rPr lang="en-US" baseline="-25000" dirty="0">
                <a:latin typeface="Courier" pitchFamily="2" charset="0"/>
              </a:rPr>
              <a:t> </a:t>
            </a:r>
            <a:r>
              <a:rPr lang="en-US" dirty="0"/>
              <a:t>happens first, then it reads the original value</a:t>
            </a:r>
          </a:p>
        </p:txBody>
      </p:sp>
    </p:spTree>
    <p:extLst>
      <p:ext uri="{BB962C8B-B14F-4D97-AF65-F5344CB8AC3E}">
        <p14:creationId xmlns:p14="http://schemas.microsoft.com/office/powerpoint/2010/main" val="1832635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904670" y="2184338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13981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904670" y="2184338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1A36-3E34-8545-A81C-77D2E394E074}"/>
              </a:ext>
            </a:extLst>
          </p:cNvPr>
          <p:cNvSpPr txBox="1"/>
          <p:nvPr/>
        </p:nvSpPr>
        <p:spPr>
          <a:xfrm>
            <a:off x="904670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316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904670" y="2184338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1A36-3E34-8545-A81C-77D2E394E074}"/>
              </a:ext>
            </a:extLst>
          </p:cNvPr>
          <p:cNvSpPr txBox="1"/>
          <p:nvPr/>
        </p:nvSpPr>
        <p:spPr>
          <a:xfrm>
            <a:off x="904670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C3477-0B59-8A44-9A52-A97ADCDFCFFB}"/>
              </a:ext>
            </a:extLst>
          </p:cNvPr>
          <p:cNvSpPr txBox="1"/>
          <p:nvPr/>
        </p:nvSpPr>
        <p:spPr>
          <a:xfrm>
            <a:off x="6971487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1;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26187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904670" y="2184338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1A36-3E34-8545-A81C-77D2E394E074}"/>
              </a:ext>
            </a:extLst>
          </p:cNvPr>
          <p:cNvSpPr txBox="1"/>
          <p:nvPr/>
        </p:nvSpPr>
        <p:spPr>
          <a:xfrm>
            <a:off x="904670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7828B-E396-9446-8EFD-1C7A363D312D}"/>
              </a:ext>
            </a:extLst>
          </p:cNvPr>
          <p:cNvSpPr txBox="1"/>
          <p:nvPr/>
        </p:nvSpPr>
        <p:spPr>
          <a:xfrm>
            <a:off x="904669" y="5387630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a[i%64]=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C3477-0B59-8A44-9A52-A97ADCDFCFFB}"/>
              </a:ext>
            </a:extLst>
          </p:cNvPr>
          <p:cNvSpPr txBox="1"/>
          <p:nvPr/>
        </p:nvSpPr>
        <p:spPr>
          <a:xfrm>
            <a:off x="6971487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1;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76711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9302-0F43-8D4D-A089-DA1904D09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BBDACF-3372-714F-955B-F5511DF14D2C}"/>
              </a:ext>
            </a:extLst>
          </p:cNvPr>
          <p:cNvSpPr txBox="1"/>
          <p:nvPr/>
        </p:nvSpPr>
        <p:spPr>
          <a:xfrm>
            <a:off x="904670" y="2184338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81A36-3E34-8545-A81C-77D2E394E074}"/>
              </a:ext>
            </a:extLst>
          </p:cNvPr>
          <p:cNvSpPr txBox="1"/>
          <p:nvPr/>
        </p:nvSpPr>
        <p:spPr>
          <a:xfrm>
            <a:off x="904670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7828B-E396-9446-8EFD-1C7A363D312D}"/>
              </a:ext>
            </a:extLst>
          </p:cNvPr>
          <p:cNvSpPr txBox="1"/>
          <p:nvPr/>
        </p:nvSpPr>
        <p:spPr>
          <a:xfrm>
            <a:off x="904669" y="5387630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a[i%64]=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C3477-0B59-8A44-9A52-A97ADCDFCFFB}"/>
              </a:ext>
            </a:extLst>
          </p:cNvPr>
          <p:cNvSpPr txBox="1"/>
          <p:nvPr/>
        </p:nvSpPr>
        <p:spPr>
          <a:xfrm>
            <a:off x="6971487" y="3785984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1;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]= a[0]*2;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A47F01-0E05-1446-8C4A-0405AB957BFF}"/>
              </a:ext>
            </a:extLst>
          </p:cNvPr>
          <p:cNvSpPr txBox="1"/>
          <p:nvPr/>
        </p:nvSpPr>
        <p:spPr>
          <a:xfrm>
            <a:off x="6971487" y="5384879"/>
            <a:ext cx="4772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Courier" pitchFamily="2" charset="0"/>
              </a:rPr>
              <a:t>for (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= 0;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 &lt; 128; </a:t>
            </a:r>
            <a:r>
              <a:rPr lang="en-US" sz="2200" dirty="0" err="1">
                <a:latin typeface="Courier" pitchFamily="2" charset="0"/>
              </a:rPr>
              <a:t>i</a:t>
            </a:r>
            <a:r>
              <a:rPr lang="en-US" sz="2200" dirty="0">
                <a:latin typeface="Courier" pitchFamily="2" charset="0"/>
              </a:rPr>
              <a:t>++) {</a:t>
            </a:r>
          </a:p>
          <a:p>
            <a:r>
              <a:rPr lang="en-US" sz="2200" dirty="0">
                <a:latin typeface="Courier" pitchFamily="2" charset="0"/>
              </a:rPr>
              <a:t>   a[i%64]= a[i+64]*2;</a:t>
            </a:r>
          </a:p>
          <a:p>
            <a:r>
              <a:rPr lang="en-US" sz="2200" dirty="0">
                <a:latin typeface="Courier" pitchFamily="2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10311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C4128-D03C-C64E-80B9-3D63F595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745125-FBF4-9742-83F2-1E48A21C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67" y="365125"/>
            <a:ext cx="1539352" cy="256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541C5-277D-3D4E-A7E1-D9F0A239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843" y="313984"/>
            <a:ext cx="1539353" cy="25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D770BF-A51E-E04C-84A6-5E9E193800D4}"/>
              </a:ext>
            </a:extLst>
          </p:cNvPr>
          <p:cNvSpPr txBox="1"/>
          <p:nvPr/>
        </p:nvSpPr>
        <p:spPr>
          <a:xfrm>
            <a:off x="9472414" y="1044357"/>
            <a:ext cx="22271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pretty straight</a:t>
            </a:r>
            <a:br>
              <a:rPr lang="en-US" dirty="0"/>
            </a:br>
            <a:r>
              <a:rPr lang="en-US" dirty="0"/>
              <a:t>forward computation</a:t>
            </a:r>
          </a:p>
          <a:p>
            <a:r>
              <a:rPr lang="en-US" dirty="0"/>
              <a:t>for brightening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(1 pass over all pixels)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378814B-5403-5449-8D04-BEEE437765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9146" y="4196993"/>
            <a:ext cx="2933678" cy="19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8020AE80-70C2-844A-B4BA-D8B8446720E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0551" y="4196993"/>
            <a:ext cx="2941384" cy="19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ACF51B-5DD5-E24C-BE1F-C1B1A3BE3FB7}"/>
              </a:ext>
            </a:extLst>
          </p:cNvPr>
          <p:cNvSpPr txBox="1"/>
          <p:nvPr/>
        </p:nvSpPr>
        <p:spPr>
          <a:xfrm>
            <a:off x="7906729" y="6442278"/>
            <a:ext cx="41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sparis</a:t>
            </a:r>
            <a:r>
              <a:rPr lang="en-US" sz="1200" dirty="0"/>
              <a:t>/</a:t>
            </a:r>
            <a:r>
              <a:rPr lang="en-US" sz="1200" dirty="0" err="1"/>
              <a:t>publi</a:t>
            </a:r>
            <a:r>
              <a:rPr lang="en-US" sz="1200" dirty="0"/>
              <a:t>/2011/</a:t>
            </a:r>
            <a:r>
              <a:rPr lang="en-US" sz="1200" dirty="0" err="1"/>
              <a:t>siggraph</a:t>
            </a:r>
            <a:r>
              <a:rPr lang="en-US" sz="1200" dirty="0"/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8C622-7158-3D46-BF2F-24FC20B311A0}"/>
              </a:ext>
            </a:extLst>
          </p:cNvPr>
          <p:cNvSpPr txBox="1"/>
          <p:nvPr/>
        </p:nvSpPr>
        <p:spPr>
          <a:xfrm>
            <a:off x="513709" y="3613106"/>
            <a:ext cx="884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computation is known as the “Local Laplacian Filter”. Requires visiting all pixels 99 times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01DF4-E7A4-A943-8A88-C032B2B8AF5B}"/>
              </a:ext>
            </a:extLst>
          </p:cNvPr>
          <p:cNvSpPr txBox="1"/>
          <p:nvPr/>
        </p:nvSpPr>
        <p:spPr>
          <a:xfrm>
            <a:off x="8168676" y="4193279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want to be able to do this</a:t>
            </a:r>
          </a:p>
          <a:p>
            <a:r>
              <a:rPr lang="en-US" dirty="0"/>
              <a:t>fast and efficiently!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D6629-6BFB-9B44-9E4D-10E6106C7747}"/>
              </a:ext>
            </a:extLst>
          </p:cNvPr>
          <p:cNvSpPr txBox="1"/>
          <p:nvPr/>
        </p:nvSpPr>
        <p:spPr>
          <a:xfrm>
            <a:off x="7906729" y="5120025"/>
            <a:ext cx="393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Main results in from an image DSL show</a:t>
            </a:r>
          </a:p>
          <a:p>
            <a:r>
              <a:rPr lang="en-US" i="1" dirty="0"/>
              <a:t>a 1.7x speedup with 1/5 the LoC</a:t>
            </a:r>
          </a:p>
          <a:p>
            <a:r>
              <a:rPr lang="en-US" i="1" dirty="0"/>
              <a:t>over hand optimized versions at Adobe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DD6AF6-FB10-0BD4-E004-5B68143F3062}"/>
              </a:ext>
            </a:extLst>
          </p:cNvPr>
          <p:cNvSpPr txBox="1"/>
          <p:nvPr/>
        </p:nvSpPr>
        <p:spPr>
          <a:xfrm>
            <a:off x="1244601" y="1645914"/>
            <a:ext cx="183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22494-EDB3-1FAC-9743-7E244E88298D}"/>
              </a:ext>
            </a:extLst>
          </p:cNvPr>
          <p:cNvSpPr txBox="1"/>
          <p:nvPr/>
        </p:nvSpPr>
        <p:spPr>
          <a:xfrm>
            <a:off x="1028938" y="2378483"/>
            <a:ext cx="2074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Taken from Halide:</a:t>
            </a:r>
          </a:p>
          <a:p>
            <a:r>
              <a:rPr lang="en-US" dirty="0"/>
              <a:t>A project out of MIT</a:t>
            </a:r>
          </a:p>
        </p:txBody>
      </p:sp>
    </p:spTree>
    <p:extLst>
      <p:ext uri="{BB962C8B-B14F-4D97-AF65-F5344CB8AC3E}">
        <p14:creationId xmlns:p14="http://schemas.microsoft.com/office/powerpoint/2010/main" val="14057108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E1CDE8-F6EC-E64C-9B1D-441DCE1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04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5600843" y="9418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9CA3F-F9E7-D5A7-4195-F4D7EDE60498}"/>
              </a:ext>
            </a:extLst>
          </p:cNvPr>
          <p:cNvSpPr txBox="1"/>
          <p:nvPr/>
        </p:nvSpPr>
        <p:spPr>
          <a:xfrm>
            <a:off x="1617133" y="3244334"/>
            <a:ext cx="845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compute the pixels in any order you want, you just have to compute all of them! </a:t>
            </a:r>
          </a:p>
        </p:txBody>
      </p:sp>
    </p:spTree>
    <p:extLst>
      <p:ext uri="{BB962C8B-B14F-4D97-AF65-F5344CB8AC3E}">
        <p14:creationId xmlns:p14="http://schemas.microsoft.com/office/powerpoint/2010/main" val="3632046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E1CDE8-F6EC-E64C-9B1D-441DCE15B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0432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5600843" y="94187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49CA3F-F9E7-D5A7-4195-F4D7EDE60498}"/>
              </a:ext>
            </a:extLst>
          </p:cNvPr>
          <p:cNvSpPr txBox="1"/>
          <p:nvPr/>
        </p:nvSpPr>
        <p:spPr>
          <a:xfrm>
            <a:off x="1617133" y="3244334"/>
            <a:ext cx="8453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compute the pixels in any order you want, you just have to compute all of them!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6D63AC-74D3-6EEC-F4B7-622C8DF92CD4}"/>
              </a:ext>
            </a:extLst>
          </p:cNvPr>
          <p:cNvSpPr/>
          <p:nvPr/>
        </p:nvSpPr>
        <p:spPr>
          <a:xfrm>
            <a:off x="5292618" y="459947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398121D-1C74-625E-0734-4B7C1A548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27" y="39619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C31FC8-A896-BF29-4F53-06F8A875EF7F}"/>
              </a:ext>
            </a:extLst>
          </p:cNvPr>
          <p:cNvSpPr txBox="1"/>
          <p:nvPr/>
        </p:nvSpPr>
        <p:spPr>
          <a:xfrm>
            <a:off x="8264621" y="5916366"/>
            <a:ext cx="3432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difference</a:t>
            </a:r>
            <a:br>
              <a:rPr lang="en-US" dirty="0"/>
            </a:br>
            <a:r>
              <a:rPr lang="en-US" dirty="0"/>
              <a:t>here? What will the difference be?</a:t>
            </a:r>
          </a:p>
        </p:txBody>
      </p:sp>
    </p:spTree>
    <p:extLst>
      <p:ext uri="{BB962C8B-B14F-4D97-AF65-F5344CB8AC3E}">
        <p14:creationId xmlns:p14="http://schemas.microsoft.com/office/powerpoint/2010/main" val="1476250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42519-CFC3-7734-AB3A-DB04A801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4364-191A-9B35-A2DD-C153D1432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we see the performance difference?</a:t>
            </a:r>
          </a:p>
        </p:txBody>
      </p:sp>
    </p:spTree>
    <p:extLst>
      <p:ext uri="{BB962C8B-B14F-4D97-AF65-F5344CB8AC3E}">
        <p14:creationId xmlns:p14="http://schemas.microsoft.com/office/powerpoint/2010/main" val="244124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10A5E-1102-375D-6ED8-87A53A953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841500"/>
            <a:ext cx="89027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4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2D arrays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Memory accesses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26925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CA7161B-DF1E-7FCE-00FA-D4C0322AF48E}"/>
              </a:ext>
            </a:extLst>
          </p:cNvPr>
          <p:cNvSpPr txBox="1"/>
          <p:nvPr/>
        </p:nvSpPr>
        <p:spPr>
          <a:xfrm>
            <a:off x="9922933" y="149860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2836592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F1FBA-E60D-1DFD-3FB2-B5D26C13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sometimes there isn’t a good ordering</a:t>
            </a:r>
          </a:p>
        </p:txBody>
      </p:sp>
    </p:spTree>
    <p:extLst>
      <p:ext uri="{BB962C8B-B14F-4D97-AF65-F5344CB8AC3E}">
        <p14:creationId xmlns:p14="http://schemas.microsoft.com/office/powerpoint/2010/main" val="15759020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18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cold miss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1054543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32163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 and B. Miss on C</a:t>
            </a:r>
          </a:p>
        </p:txBody>
      </p:sp>
    </p:spTree>
    <p:extLst>
      <p:ext uri="{BB962C8B-B14F-4D97-AF65-F5344CB8AC3E}">
        <p14:creationId xmlns:p14="http://schemas.microsoft.com/office/powerpoint/2010/main" val="4829587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transposed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In some cases, there might not be a good nesting order for all accesses: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603787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104839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104449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123279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048F4417-7066-CE4E-84D7-7A6530EAE37C}"/>
              </a:ext>
            </a:extLst>
          </p:cNvPr>
          <p:cNvSpPr txBox="1"/>
          <p:nvPr/>
        </p:nvSpPr>
        <p:spPr>
          <a:xfrm>
            <a:off x="838200" y="6409267"/>
            <a:ext cx="252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 and B. Miss on C</a:t>
            </a:r>
          </a:p>
        </p:txBody>
      </p:sp>
    </p:spTree>
    <p:extLst>
      <p:ext uri="{BB962C8B-B14F-4D97-AF65-F5344CB8AC3E}">
        <p14:creationId xmlns:p14="http://schemas.microsoft.com/office/powerpoint/2010/main" val="3089389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E383D-169D-B05D-F6EB-77258C3A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4EF01-A999-4804-F8B8-BACFBF506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4528794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41A93-AAA4-D65E-8707-B0A124B68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fix it?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3432-D4A1-D674-9C6F-A560B5E2B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use the compiler?</a:t>
            </a:r>
          </a:p>
          <a:p>
            <a:endParaRPr lang="en-US" dirty="0"/>
          </a:p>
          <a:p>
            <a:r>
              <a:rPr lang="en-US" dirty="0"/>
              <a:t>Does loop order matter?</a:t>
            </a:r>
          </a:p>
        </p:txBody>
      </p:sp>
    </p:spTree>
    <p:extLst>
      <p:ext uri="{BB962C8B-B14F-4D97-AF65-F5344CB8AC3E}">
        <p14:creationId xmlns:p14="http://schemas.microsoft.com/office/powerpoint/2010/main" val="32931608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6406A3-F8F6-7646-8A46-2590BE88384B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C71C9E-BC3B-FD4B-B242-3281BA5B37B7}"/>
              </a:ext>
            </a:extLst>
          </p:cNvPr>
          <p:cNvSpPr/>
          <p:nvPr/>
        </p:nvSpPr>
        <p:spPr>
          <a:xfrm>
            <a:off x="1275326" y="3670063"/>
            <a:ext cx="102308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endParaRPr lang="en-US" b="1" dirty="0">
              <a:solidFill>
                <a:srgbClr val="335588"/>
              </a:solidFill>
              <a:latin typeface="Courier" pitchFamily="2" charset="0"/>
            </a:endParaRP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+=2) {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 pitchFamily="2" charset="0"/>
              </a:rPr>
              <a:t>x_outer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x_outer+2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       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latin typeface="Courier" pitchFamily="2" charset="0"/>
              </a:rPr>
              <a:t>    }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F9B38-5AAF-6424-9EC7-6D316C937ABD}"/>
              </a:ext>
            </a:extLst>
          </p:cNvPr>
          <p:cNvSpPr txBox="1"/>
          <p:nvPr/>
        </p:nvSpPr>
        <p:spPr>
          <a:xfrm>
            <a:off x="4758267" y="3141133"/>
            <a:ext cx="1549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Loop splitting: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743B04-348A-E625-10F3-DB8081A05B14}"/>
              </a:ext>
            </a:extLst>
          </p:cNvPr>
          <p:cNvSpPr/>
          <p:nvPr/>
        </p:nvSpPr>
        <p:spPr>
          <a:xfrm>
            <a:off x="3170909" y="78728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y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    for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(</a:t>
            </a:r>
            <a:r>
              <a:rPr lang="en-US" b="1" dirty="0">
                <a:solidFill>
                  <a:srgbClr val="335588"/>
                </a:solidFill>
                <a:latin typeface="Courier" pitchFamily="2" charset="0"/>
              </a:rPr>
              <a:t>int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=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0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 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&lt;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4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;</a:t>
            </a:r>
            <a:r>
              <a:rPr lang="en-US" dirty="0">
                <a:latin typeface="Courier" pitchFamily="2" charset="0"/>
              </a:rPr>
              <a:t> x</a:t>
            </a:r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++) {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    </a:t>
            </a:r>
            <a:r>
              <a:rPr lang="en-US" dirty="0">
                <a:latin typeface="Courier" pitchFamily="2" charset="0"/>
              </a:rPr>
              <a:t>output[</a:t>
            </a:r>
            <a:r>
              <a:rPr lang="en-US" dirty="0" err="1">
                <a:latin typeface="Courier" pitchFamily="2" charset="0"/>
              </a:rPr>
              <a:t>y,x</a:t>
            </a:r>
            <a:r>
              <a:rPr lang="en-US" dirty="0">
                <a:latin typeface="Courier" pitchFamily="2" charset="0"/>
              </a:rPr>
              <a:t>] = x + y;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    }</a:t>
            </a:r>
            <a:r>
              <a:rPr lang="en-US" dirty="0">
                <a:latin typeface="Courier" pitchFamily="2" charset="0"/>
              </a:rPr>
              <a:t> </a:t>
            </a:r>
          </a:p>
          <a:p>
            <a:r>
              <a:rPr lang="en-US" dirty="0">
                <a:solidFill>
                  <a:srgbClr val="335588"/>
                </a:solidFill>
                <a:latin typeface="Courier" pitchFamily="2" charset="0"/>
              </a:rPr>
              <a:t>}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FB3E93-9E80-168B-6376-1DA357989C25}"/>
              </a:ext>
            </a:extLst>
          </p:cNvPr>
          <p:cNvSpPr txBox="1"/>
          <p:nvPr/>
        </p:nvSpPr>
        <p:spPr>
          <a:xfrm>
            <a:off x="8534400" y="6070720"/>
            <a:ext cx="285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What is the difference here?</a:t>
            </a:r>
          </a:p>
        </p:txBody>
      </p:sp>
    </p:spTree>
    <p:extLst>
      <p:ext uri="{BB962C8B-B14F-4D97-AF65-F5344CB8AC3E}">
        <p14:creationId xmlns:p14="http://schemas.microsoft.com/office/powerpoint/2010/main" val="689870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BCEF-2F5A-9CC7-D7AA-1060C512A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loop splitting by itself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32D66-E83E-70FB-E9F3-3EE23ACD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it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1002194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5EA9-0280-2B54-DE53-F3AD1E05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5EBFB-CFE0-00C1-84FD-C930A5D5D074}"/>
              </a:ext>
            </a:extLst>
          </p:cNvPr>
          <p:cNvSpPr txBox="1"/>
          <p:nvPr/>
        </p:nvSpPr>
        <p:spPr>
          <a:xfrm>
            <a:off x="8392889" y="58846"/>
            <a:ext cx="3076301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b0 = b;</a:t>
            </a:r>
          </a:p>
          <a:p>
            <a:r>
              <a:rPr lang="en-US" sz="2400" dirty="0">
                <a:latin typeface="Courier" pitchFamily="2" charset="0"/>
              </a:rPr>
              <a:t>c1 = c;</a:t>
            </a:r>
          </a:p>
          <a:p>
            <a:r>
              <a:rPr lang="en-US" sz="2400" dirty="0">
                <a:latin typeface="Courier" pitchFamily="2" charset="0"/>
              </a:rPr>
              <a:t>e3 = e;</a:t>
            </a:r>
          </a:p>
          <a:p>
            <a:r>
              <a:rPr lang="en-US" sz="2400" dirty="0">
                <a:latin typeface="Courier" pitchFamily="2" charset="0"/>
              </a:rPr>
              <a:t>f4 = f;</a:t>
            </a:r>
            <a:br>
              <a:rPr lang="en-US" sz="2400" dirty="0">
                <a:latin typeface="Courier" pitchFamily="2" charset="0"/>
              </a:rPr>
            </a:br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  <a:p>
            <a:r>
              <a:rPr lang="en-US" sz="2400" dirty="0">
                <a:latin typeface="Courier" pitchFamily="2" charset="0"/>
              </a:rPr>
              <a:t>a = a2;</a:t>
            </a:r>
          </a:p>
          <a:p>
            <a:r>
              <a:rPr lang="en-US" sz="2400" dirty="0">
                <a:latin typeface="Courier" pitchFamily="2" charset="0"/>
              </a:rPr>
              <a:t>d = d5;</a:t>
            </a:r>
          </a:p>
          <a:p>
            <a:r>
              <a:rPr lang="en-US" sz="2400" dirty="0">
                <a:latin typeface="Courier" pitchFamily="2" charset="0"/>
              </a:rPr>
              <a:t>g = g6;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g0 = g;</a:t>
            </a:r>
          </a:p>
          <a:p>
            <a:r>
              <a:rPr lang="en-US" sz="2400" dirty="0">
                <a:latin typeface="Courier" pitchFamily="2" charset="0"/>
              </a:rPr>
              <a:t>a1 = a;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  <a:p>
            <a:r>
              <a:rPr lang="en-US" sz="2400" dirty="0">
                <a:latin typeface="Courier" pitchFamily="2" charset="0"/>
              </a:rPr>
              <a:t>h = h2;</a:t>
            </a:r>
          </a:p>
          <a:p>
            <a:r>
              <a:rPr lang="en-US" sz="2400" dirty="0">
                <a:latin typeface="Courier" pitchFamily="2" charset="0"/>
              </a:rPr>
              <a:t>k = k3;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FA023-BFF9-800A-CF69-407A2AA76A16}"/>
              </a:ext>
            </a:extLst>
          </p:cNvPr>
          <p:cNvSpPr txBox="1"/>
          <p:nvPr/>
        </p:nvSpPr>
        <p:spPr>
          <a:xfrm>
            <a:off x="448977" y="3996222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label_0:</a:t>
            </a:r>
          </a:p>
          <a:p>
            <a:r>
              <a:rPr lang="en-US" sz="2400" dirty="0">
                <a:latin typeface="Courier" pitchFamily="2" charset="0"/>
              </a:rPr>
              <a:t>h2 = g0 + a1;</a:t>
            </a:r>
          </a:p>
          <a:p>
            <a:r>
              <a:rPr lang="en-US" sz="2400" dirty="0">
                <a:latin typeface="Courier" pitchFamily="2" charset="0"/>
              </a:rPr>
              <a:t>k3 = h2;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155FAD-28D0-35CF-FEB1-4A2A2ED1C025}"/>
              </a:ext>
            </a:extLst>
          </p:cNvPr>
          <p:cNvSpPr txBox="1"/>
          <p:nvPr/>
        </p:nvSpPr>
        <p:spPr>
          <a:xfrm>
            <a:off x="448978" y="2337419"/>
            <a:ext cx="3076301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" pitchFamily="2" charset="0"/>
              </a:rPr>
              <a:t>a2 = b0 + c1;</a:t>
            </a:r>
          </a:p>
          <a:p>
            <a:r>
              <a:rPr lang="en-US" sz="2400" dirty="0">
                <a:latin typeface="Courier" pitchFamily="2" charset="0"/>
              </a:rPr>
              <a:t>d5 = e3 + f4;</a:t>
            </a:r>
          </a:p>
          <a:p>
            <a:r>
              <a:rPr lang="en-US" sz="2400" dirty="0">
                <a:latin typeface="Courier" pitchFamily="2" charset="0"/>
              </a:rPr>
              <a:t>g6 = a2;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BCE1D-F3A5-1F85-C7E1-50360AD2CE99}"/>
              </a:ext>
            </a:extLst>
          </p:cNvPr>
          <p:cNvSpPr txBox="1"/>
          <p:nvPr/>
        </p:nvSpPr>
        <p:spPr>
          <a:xfrm>
            <a:off x="6256867" y="3537748"/>
            <a:ext cx="1740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Whole example: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413F9-14E4-E400-8376-C1DC4BAB273B}"/>
              </a:ext>
            </a:extLst>
          </p:cNvPr>
          <p:cNvSpPr txBox="1"/>
          <p:nvPr/>
        </p:nvSpPr>
        <p:spPr>
          <a:xfrm>
            <a:off x="5520267" y="5657671"/>
            <a:ext cx="2598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 variables:</a:t>
            </a:r>
            <a:br>
              <a:rPr lang="en-US" dirty="0"/>
            </a:br>
            <a:r>
              <a:rPr lang="en-US" dirty="0"/>
              <a:t>{b0, c1, e3, f4, a2, d5, g6}</a:t>
            </a:r>
          </a:p>
          <a:p>
            <a:r>
              <a:rPr lang="en-US" dirty="0"/>
              <a:t>{g0, a1, h2, k3}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F62C5-C282-D49C-B04D-8F3309034332}"/>
              </a:ext>
            </a:extLst>
          </p:cNvPr>
          <p:cNvSpPr txBox="1"/>
          <p:nvPr/>
        </p:nvSpPr>
        <p:spPr>
          <a:xfrm>
            <a:off x="5619588" y="1506022"/>
            <a:ext cx="24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There lots of copies here</a:t>
            </a:r>
          </a:p>
        </p:txBody>
      </p:sp>
    </p:spTree>
    <p:extLst>
      <p:ext uri="{BB962C8B-B14F-4D97-AF65-F5344CB8AC3E}">
        <p14:creationId xmlns:p14="http://schemas.microsoft.com/office/powerpoint/2010/main" val="3541163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834F-A803-9AA5-F922-E8EA1A73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chain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9E7A-89A5-2CD8-0F81-88989992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chaining loop splitting and reorder</a:t>
            </a:r>
          </a:p>
          <a:p>
            <a:pPr lvl="1"/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98622617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834F-A803-9AA5-F922-E8EA1A73A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chain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49E7A-89A5-2CD8-0F81-88989992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Lets try chaining loop splitting and reorder</a:t>
            </a:r>
          </a:p>
          <a:p>
            <a:pPr lvl="1"/>
            <a:r>
              <a:rPr lang="en-US" dirty="0"/>
              <a:t>Demo</a:t>
            </a:r>
          </a:p>
          <a:p>
            <a:pPr lvl="1"/>
            <a:endParaRPr lang="en-US" dirty="0"/>
          </a:p>
          <a:p>
            <a:r>
              <a:rPr lang="en-US" dirty="0"/>
              <a:t>What happened?!</a:t>
            </a:r>
          </a:p>
        </p:txBody>
      </p:sp>
    </p:spTree>
    <p:extLst>
      <p:ext uri="{BB962C8B-B14F-4D97-AF65-F5344CB8AC3E}">
        <p14:creationId xmlns:p14="http://schemas.microsoft.com/office/powerpoint/2010/main" val="8549032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88CA-881A-DA90-A28F-227CB76F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schedule looks like this: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780E35-280A-4DFC-2EA2-D53B1CBBE8ED}"/>
              </a:ext>
            </a:extLst>
          </p:cNvPr>
          <p:cNvSpPr txBox="1"/>
          <p:nvPr/>
        </p:nvSpPr>
        <p:spPr>
          <a:xfrm>
            <a:off x="139279" y="6562697"/>
            <a:ext cx="50147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https://halide-</a:t>
            </a:r>
            <a:r>
              <a:rPr lang="en-US" sz="1200" dirty="0" err="1"/>
              <a:t>lang.org</a:t>
            </a:r>
            <a:r>
              <a:rPr lang="en-US" sz="1200" dirty="0"/>
              <a:t>/tutorials/tutorial_lesson_05_scheduling_1.html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0705ECC-2826-E32B-6898-2A4E0AAA4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1" y="2116191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23D5B9-619D-43EE-42F8-8891BD4EE37F}"/>
              </a:ext>
            </a:extLst>
          </p:cNvPr>
          <p:cNvSpPr txBox="1"/>
          <p:nvPr/>
        </p:nvSpPr>
        <p:spPr>
          <a:xfrm>
            <a:off x="6578600" y="2565400"/>
            <a:ext cx="2271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 is this beneficial?</a:t>
            </a:r>
          </a:p>
        </p:txBody>
      </p:sp>
    </p:spTree>
    <p:extLst>
      <p:ext uri="{BB962C8B-B14F-4D97-AF65-F5344CB8AC3E}">
        <p14:creationId xmlns:p14="http://schemas.microsoft.com/office/powerpoint/2010/main" val="3937435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4E9B-AED4-7A40-88BF-EA3F880B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</p:spTree>
    <p:extLst>
      <p:ext uri="{BB962C8B-B14F-4D97-AF65-F5344CB8AC3E}">
        <p14:creationId xmlns:p14="http://schemas.microsoft.com/office/powerpoint/2010/main" val="32565034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641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51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243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cold miss for all of them</a:t>
            </a:r>
          </a:p>
        </p:txBody>
      </p:sp>
    </p:spTree>
    <p:extLst>
      <p:ext uri="{BB962C8B-B14F-4D97-AF65-F5344CB8AC3E}">
        <p14:creationId xmlns:p14="http://schemas.microsoft.com/office/powerpoint/2010/main" val="2737679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Miss on C</a:t>
            </a:r>
          </a:p>
        </p:txBody>
      </p:sp>
    </p:spTree>
    <p:extLst>
      <p:ext uri="{BB962C8B-B14F-4D97-AF65-F5344CB8AC3E}">
        <p14:creationId xmlns:p14="http://schemas.microsoft.com/office/powerpoint/2010/main" val="35886148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Miss on A,B, hit on C</a:t>
            </a:r>
          </a:p>
        </p:txBody>
      </p:sp>
    </p:spTree>
    <p:extLst>
      <p:ext uri="{BB962C8B-B14F-4D97-AF65-F5344CB8AC3E}">
        <p14:creationId xmlns:p14="http://schemas.microsoft.com/office/powerpoint/2010/main" val="3657724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4024-B784-B041-B086-55EF3F7C6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601A-0957-604D-8D95-CDEACD4D9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2175"/>
          </a:xfrm>
        </p:spPr>
        <p:txBody>
          <a:bodyPr/>
          <a:lstStyle/>
          <a:p>
            <a:r>
              <a:rPr lang="en-US" dirty="0"/>
              <a:t>Blocking operates on smaller chunks to exploit locality in column increment accesses. Example 2x2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077BA1-7A79-E043-925E-C05B4362746A}"/>
              </a:ext>
            </a:extLst>
          </p:cNvPr>
          <p:cNvSpPr/>
          <p:nvPr/>
        </p:nvSpPr>
        <p:spPr>
          <a:xfrm>
            <a:off x="838200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177AEF-E670-CC47-A3B5-09EFD3D440DD}"/>
              </a:ext>
            </a:extLst>
          </p:cNvPr>
          <p:cNvSpPr/>
          <p:nvPr/>
        </p:nvSpPr>
        <p:spPr>
          <a:xfrm>
            <a:off x="1451042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8B1A66-FFE5-2745-8826-27647A6C5ED2}"/>
              </a:ext>
            </a:extLst>
          </p:cNvPr>
          <p:cNvSpPr/>
          <p:nvPr/>
        </p:nvSpPr>
        <p:spPr>
          <a:xfrm>
            <a:off x="2063884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66F2C1-2B0C-3147-A234-793C48EFE2C9}"/>
              </a:ext>
            </a:extLst>
          </p:cNvPr>
          <p:cNvSpPr/>
          <p:nvPr/>
        </p:nvSpPr>
        <p:spPr>
          <a:xfrm>
            <a:off x="2676726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9C096D-EC41-1648-A2C5-EF3EB7E98D5B}"/>
              </a:ext>
            </a:extLst>
          </p:cNvPr>
          <p:cNvSpPr/>
          <p:nvPr/>
        </p:nvSpPr>
        <p:spPr>
          <a:xfrm>
            <a:off x="8382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299C0-3BE0-6A44-811D-1E2552E6B480}"/>
              </a:ext>
            </a:extLst>
          </p:cNvPr>
          <p:cNvSpPr/>
          <p:nvPr/>
        </p:nvSpPr>
        <p:spPr>
          <a:xfrm>
            <a:off x="1451042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31E82-C163-5E49-9DA4-F1786EA29EC5}"/>
              </a:ext>
            </a:extLst>
          </p:cNvPr>
          <p:cNvSpPr/>
          <p:nvPr/>
        </p:nvSpPr>
        <p:spPr>
          <a:xfrm>
            <a:off x="206388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41C4D4-B7A1-B54D-B9BE-4DE2DE83736B}"/>
              </a:ext>
            </a:extLst>
          </p:cNvPr>
          <p:cNvSpPr/>
          <p:nvPr/>
        </p:nvSpPr>
        <p:spPr>
          <a:xfrm>
            <a:off x="267672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2AE624-BACE-D24A-A491-D2A409693528}"/>
              </a:ext>
            </a:extLst>
          </p:cNvPr>
          <p:cNvSpPr/>
          <p:nvPr/>
        </p:nvSpPr>
        <p:spPr>
          <a:xfrm>
            <a:off x="838200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FC4E4-1F62-8B46-A34E-ECCBFE452FE4}"/>
              </a:ext>
            </a:extLst>
          </p:cNvPr>
          <p:cNvSpPr/>
          <p:nvPr/>
        </p:nvSpPr>
        <p:spPr>
          <a:xfrm>
            <a:off x="1451042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D157E-E5E5-FF4C-B947-7C6A4D61D601}"/>
              </a:ext>
            </a:extLst>
          </p:cNvPr>
          <p:cNvSpPr/>
          <p:nvPr/>
        </p:nvSpPr>
        <p:spPr>
          <a:xfrm>
            <a:off x="2063884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A75F80-B356-D844-9D0F-A60D4A4440BE}"/>
              </a:ext>
            </a:extLst>
          </p:cNvPr>
          <p:cNvSpPr/>
          <p:nvPr/>
        </p:nvSpPr>
        <p:spPr>
          <a:xfrm>
            <a:off x="2676726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7C55EF-91CA-4A49-9509-81F2BCDB5A2A}"/>
              </a:ext>
            </a:extLst>
          </p:cNvPr>
          <p:cNvSpPr/>
          <p:nvPr/>
        </p:nvSpPr>
        <p:spPr>
          <a:xfrm>
            <a:off x="42574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AF0F29A-BBC3-3B4C-860E-F578673F059C}"/>
              </a:ext>
            </a:extLst>
          </p:cNvPr>
          <p:cNvSpPr/>
          <p:nvPr/>
        </p:nvSpPr>
        <p:spPr>
          <a:xfrm>
            <a:off x="48703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57003A-0851-C240-B460-A63B934899A4}"/>
              </a:ext>
            </a:extLst>
          </p:cNvPr>
          <p:cNvSpPr/>
          <p:nvPr/>
        </p:nvSpPr>
        <p:spPr>
          <a:xfrm>
            <a:off x="54831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D9C6C3-E519-1146-B5E0-B11E63B87F6D}"/>
              </a:ext>
            </a:extLst>
          </p:cNvPr>
          <p:cNvSpPr/>
          <p:nvPr/>
        </p:nvSpPr>
        <p:spPr>
          <a:xfrm>
            <a:off x="60960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E4010A-107F-CD4B-8582-6D867C0219AA}"/>
              </a:ext>
            </a:extLst>
          </p:cNvPr>
          <p:cNvSpPr/>
          <p:nvPr/>
        </p:nvSpPr>
        <p:spPr>
          <a:xfrm>
            <a:off x="42574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998590-707E-634F-B4B6-E85AAB6A886A}"/>
              </a:ext>
            </a:extLst>
          </p:cNvPr>
          <p:cNvSpPr/>
          <p:nvPr/>
        </p:nvSpPr>
        <p:spPr>
          <a:xfrm>
            <a:off x="48703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A2CAC7-AD4C-D247-B099-B2555427A704}"/>
              </a:ext>
            </a:extLst>
          </p:cNvPr>
          <p:cNvSpPr/>
          <p:nvPr/>
        </p:nvSpPr>
        <p:spPr>
          <a:xfrm>
            <a:off x="54831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74DD31-4778-2549-88C1-63A9DBE20AC1}"/>
              </a:ext>
            </a:extLst>
          </p:cNvPr>
          <p:cNvSpPr/>
          <p:nvPr/>
        </p:nvSpPr>
        <p:spPr>
          <a:xfrm>
            <a:off x="60960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675A67-9EB0-E247-924F-B7356AB65E7D}"/>
              </a:ext>
            </a:extLst>
          </p:cNvPr>
          <p:cNvSpPr/>
          <p:nvPr/>
        </p:nvSpPr>
        <p:spPr>
          <a:xfrm>
            <a:off x="42574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469FFAD-D458-784E-8128-22CF8C2B1E69}"/>
              </a:ext>
            </a:extLst>
          </p:cNvPr>
          <p:cNvSpPr/>
          <p:nvPr/>
        </p:nvSpPr>
        <p:spPr>
          <a:xfrm>
            <a:off x="48703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38A1E4C-FA8E-1E42-9E16-4AF0B1D43F64}"/>
              </a:ext>
            </a:extLst>
          </p:cNvPr>
          <p:cNvSpPr/>
          <p:nvPr/>
        </p:nvSpPr>
        <p:spPr>
          <a:xfrm>
            <a:off x="54831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8AAEEF-9295-CE4C-BFED-EDFB5EF690E8}"/>
              </a:ext>
            </a:extLst>
          </p:cNvPr>
          <p:cNvSpPr/>
          <p:nvPr/>
        </p:nvSpPr>
        <p:spPr>
          <a:xfrm>
            <a:off x="60960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761E6F4-FDC1-1E48-806D-8F6060FCE382}"/>
              </a:ext>
            </a:extLst>
          </p:cNvPr>
          <p:cNvSpPr/>
          <p:nvPr/>
        </p:nvSpPr>
        <p:spPr>
          <a:xfrm>
            <a:off x="8118274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0656F3-BF48-BC4F-8B4E-B4EE6B496F9B}"/>
              </a:ext>
            </a:extLst>
          </p:cNvPr>
          <p:cNvSpPr/>
          <p:nvPr/>
        </p:nvSpPr>
        <p:spPr>
          <a:xfrm>
            <a:off x="8731116" y="3833780"/>
            <a:ext cx="612842" cy="6128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CEF3A60-7BE4-EB44-9F7E-8C03EBFC996F}"/>
              </a:ext>
            </a:extLst>
          </p:cNvPr>
          <p:cNvSpPr/>
          <p:nvPr/>
        </p:nvSpPr>
        <p:spPr>
          <a:xfrm>
            <a:off x="9343958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FFB3B4C-2FCB-0E4D-9E7C-4DBC11BE7434}"/>
              </a:ext>
            </a:extLst>
          </p:cNvPr>
          <p:cNvSpPr/>
          <p:nvPr/>
        </p:nvSpPr>
        <p:spPr>
          <a:xfrm>
            <a:off x="9956800" y="3833780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8EDCAFC-E68A-174D-9A11-40948FD93429}"/>
              </a:ext>
            </a:extLst>
          </p:cNvPr>
          <p:cNvSpPr/>
          <p:nvPr/>
        </p:nvSpPr>
        <p:spPr>
          <a:xfrm>
            <a:off x="8118274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337C20-066D-F04E-AAD0-6655DC77EF26}"/>
              </a:ext>
            </a:extLst>
          </p:cNvPr>
          <p:cNvSpPr/>
          <p:nvPr/>
        </p:nvSpPr>
        <p:spPr>
          <a:xfrm>
            <a:off x="8731116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EEC094-7451-834C-8C7D-133C48979452}"/>
              </a:ext>
            </a:extLst>
          </p:cNvPr>
          <p:cNvSpPr/>
          <p:nvPr/>
        </p:nvSpPr>
        <p:spPr>
          <a:xfrm>
            <a:off x="9343958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1425747-1288-3945-9997-C5E6CF035EF2}"/>
              </a:ext>
            </a:extLst>
          </p:cNvPr>
          <p:cNvSpPr/>
          <p:nvPr/>
        </p:nvSpPr>
        <p:spPr>
          <a:xfrm>
            <a:off x="9956800" y="5046493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7652D5E-63CE-3C4D-B217-83E923578F9A}"/>
              </a:ext>
            </a:extLst>
          </p:cNvPr>
          <p:cNvSpPr/>
          <p:nvPr/>
        </p:nvSpPr>
        <p:spPr>
          <a:xfrm>
            <a:off x="8118274" y="4423925"/>
            <a:ext cx="612842" cy="612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365439D-5087-7742-A5A6-732FDDCA4309}"/>
              </a:ext>
            </a:extLst>
          </p:cNvPr>
          <p:cNvSpPr/>
          <p:nvPr/>
        </p:nvSpPr>
        <p:spPr>
          <a:xfrm>
            <a:off x="8731116" y="4423925"/>
            <a:ext cx="612842" cy="612842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6251F0-3E30-D647-B32A-1C0FE3B87102}"/>
              </a:ext>
            </a:extLst>
          </p:cNvPr>
          <p:cNvSpPr/>
          <p:nvPr/>
        </p:nvSpPr>
        <p:spPr>
          <a:xfrm>
            <a:off x="9343958" y="4424737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3FBEF5A-1749-D247-BCC5-DD9AD80F946C}"/>
              </a:ext>
            </a:extLst>
          </p:cNvPr>
          <p:cNvSpPr/>
          <p:nvPr/>
        </p:nvSpPr>
        <p:spPr>
          <a:xfrm>
            <a:off x="9956800" y="4432845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268458-F1D1-A64F-8DEF-BF5CED40DAB6}"/>
              </a:ext>
            </a:extLst>
          </p:cNvPr>
          <p:cNvSpPr/>
          <p:nvPr/>
        </p:nvSpPr>
        <p:spPr>
          <a:xfrm>
            <a:off x="8382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E352569-86BD-2B46-A3D7-07E71C3F57E0}"/>
              </a:ext>
            </a:extLst>
          </p:cNvPr>
          <p:cNvSpPr/>
          <p:nvPr/>
        </p:nvSpPr>
        <p:spPr>
          <a:xfrm>
            <a:off x="1451042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C1D0B2B-E401-7B46-B23B-A70D5508E685}"/>
              </a:ext>
            </a:extLst>
          </p:cNvPr>
          <p:cNvSpPr/>
          <p:nvPr/>
        </p:nvSpPr>
        <p:spPr>
          <a:xfrm>
            <a:off x="206388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3934B2-6382-1A4D-80C7-C1FC948464FA}"/>
              </a:ext>
            </a:extLst>
          </p:cNvPr>
          <p:cNvSpPr/>
          <p:nvPr/>
        </p:nvSpPr>
        <p:spPr>
          <a:xfrm>
            <a:off x="267672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990FD05-3F17-3649-9289-2FF25E5CC47F}"/>
              </a:ext>
            </a:extLst>
          </p:cNvPr>
          <p:cNvSpPr/>
          <p:nvPr/>
        </p:nvSpPr>
        <p:spPr>
          <a:xfrm>
            <a:off x="42574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998F2AC-7106-7B49-9050-63D233FA0E49}"/>
              </a:ext>
            </a:extLst>
          </p:cNvPr>
          <p:cNvSpPr/>
          <p:nvPr/>
        </p:nvSpPr>
        <p:spPr>
          <a:xfrm>
            <a:off x="48703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C0AD0A-BCA3-DE43-B5D1-DC0D312C0D20}"/>
              </a:ext>
            </a:extLst>
          </p:cNvPr>
          <p:cNvSpPr/>
          <p:nvPr/>
        </p:nvSpPr>
        <p:spPr>
          <a:xfrm>
            <a:off x="54831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FE8F679-EA4E-0C4E-B53C-1E251E9B2F34}"/>
              </a:ext>
            </a:extLst>
          </p:cNvPr>
          <p:cNvSpPr/>
          <p:nvPr/>
        </p:nvSpPr>
        <p:spPr>
          <a:xfrm>
            <a:off x="60960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245E0D2-1B17-CB4C-AE5A-713243A89AAA}"/>
              </a:ext>
            </a:extLst>
          </p:cNvPr>
          <p:cNvSpPr/>
          <p:nvPr/>
        </p:nvSpPr>
        <p:spPr>
          <a:xfrm>
            <a:off x="8118274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CEC1E3-7591-F54B-8FC6-1CCFC021F2E0}"/>
              </a:ext>
            </a:extLst>
          </p:cNvPr>
          <p:cNvSpPr/>
          <p:nvPr/>
        </p:nvSpPr>
        <p:spPr>
          <a:xfrm>
            <a:off x="8731116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C561A25-3306-1847-99B2-191C081BBD78}"/>
              </a:ext>
            </a:extLst>
          </p:cNvPr>
          <p:cNvSpPr/>
          <p:nvPr/>
        </p:nvSpPr>
        <p:spPr>
          <a:xfrm>
            <a:off x="9343958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2E14837-3094-EF44-A374-619D9083CA36}"/>
              </a:ext>
            </a:extLst>
          </p:cNvPr>
          <p:cNvSpPr/>
          <p:nvPr/>
        </p:nvSpPr>
        <p:spPr>
          <a:xfrm>
            <a:off x="9956800" y="5668249"/>
            <a:ext cx="612842" cy="6128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/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B634632-3D45-5442-81A3-03449978B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530" y="2855213"/>
                <a:ext cx="139147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/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85C528D-B21A-BF49-B3EA-A2E2ECCDD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043" y="3316512"/>
                <a:ext cx="3856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/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536AF45-CC10-4E47-9262-0D49E2746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230" y="3316122"/>
                <a:ext cx="39607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/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96DEDF-894A-2848-AF0B-A55B031F1A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3" y="3334952"/>
                <a:ext cx="38555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FCE23768-32D2-9D40-98BF-720F37831433}"/>
              </a:ext>
            </a:extLst>
          </p:cNvPr>
          <p:cNvSpPr/>
          <p:nvPr/>
        </p:nvSpPr>
        <p:spPr>
          <a:xfrm>
            <a:off x="838200" y="3833781"/>
            <a:ext cx="1225684" cy="1211906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96302AE-3199-4744-8BDE-23F101061911}"/>
              </a:ext>
            </a:extLst>
          </p:cNvPr>
          <p:cNvSpPr/>
          <p:nvPr/>
        </p:nvSpPr>
        <p:spPr>
          <a:xfrm>
            <a:off x="4257474" y="3833779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459FC-9166-0A49-BA0A-1ACE66C4C78C}"/>
              </a:ext>
            </a:extLst>
          </p:cNvPr>
          <p:cNvSpPr/>
          <p:nvPr/>
        </p:nvSpPr>
        <p:spPr>
          <a:xfrm>
            <a:off x="8118274" y="3824860"/>
            <a:ext cx="1225684" cy="1211907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6761480-607D-9945-82DC-EA3030C03365}"/>
              </a:ext>
            </a:extLst>
          </p:cNvPr>
          <p:cNvSpPr txBox="1"/>
          <p:nvPr/>
        </p:nvSpPr>
        <p:spPr>
          <a:xfrm>
            <a:off x="838200" y="6409267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 on all!</a:t>
            </a:r>
          </a:p>
        </p:txBody>
      </p:sp>
    </p:spTree>
    <p:extLst>
      <p:ext uri="{BB962C8B-B14F-4D97-AF65-F5344CB8AC3E}">
        <p14:creationId xmlns:p14="http://schemas.microsoft.com/office/powerpoint/2010/main" val="271535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6D84C-6358-F7C9-3781-11F762E2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626" y="0"/>
            <a:ext cx="6337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155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D0463-D378-E9DE-221D-1988FCFB9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577" y="18255"/>
            <a:ext cx="10515600" cy="1325563"/>
          </a:xfrm>
        </p:spPr>
        <p:txBody>
          <a:bodyPr/>
          <a:lstStyle/>
          <a:p>
            <a:r>
              <a:rPr lang="en-US" dirty="0"/>
              <a:t>Loop transformation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DFE51-FA72-35E3-801C-4CBA76A4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576" y="1253331"/>
            <a:ext cx="11765423" cy="4351338"/>
          </a:xfrm>
        </p:spPr>
        <p:txBody>
          <a:bodyPr/>
          <a:lstStyle/>
          <a:p>
            <a:r>
              <a:rPr lang="en-US" dirty="0"/>
              <a:t>If the compiler can prove different properties about your loops, you can automatically make code go a lot faster</a:t>
            </a:r>
          </a:p>
          <a:p>
            <a:endParaRPr lang="en-US" dirty="0"/>
          </a:p>
          <a:p>
            <a:r>
              <a:rPr lang="en-US" dirty="0"/>
              <a:t>It is hard in languages like C/C++. But in constrained languages (often called domain specific languages (DSLs) it is easier!</a:t>
            </a:r>
          </a:p>
          <a:p>
            <a:pPr lvl="1"/>
            <a:r>
              <a:rPr lang="en-US" dirty="0"/>
              <a:t>Hot topic right now for Machine learning, graphics, graph analytics, </a:t>
            </a:r>
            <a:r>
              <a:rPr lang="en-US" dirty="0" err="1"/>
              <a:t>etc</a:t>
            </a:r>
            <a:r>
              <a:rPr lang="en-US" dirty="0"/>
              <a:t>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FAAA54-2852-EF9D-4B02-1BD1C868D1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280" y="4532456"/>
            <a:ext cx="2933678" cy="195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AED1DA5-AF27-17D2-CE45-1AE05ECC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3685" y="4532456"/>
            <a:ext cx="2941384" cy="19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20B39-515F-2ABA-52A7-4711667058A0}"/>
              </a:ext>
            </a:extLst>
          </p:cNvPr>
          <p:cNvSpPr txBox="1"/>
          <p:nvPr/>
        </p:nvSpPr>
        <p:spPr>
          <a:xfrm>
            <a:off x="7999863" y="5455488"/>
            <a:ext cx="39377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Main results in from an image DSL show</a:t>
            </a:r>
          </a:p>
          <a:p>
            <a:r>
              <a:rPr lang="en-US" i="1" dirty="0"/>
              <a:t>a 1.7x speedup with 1/5 the LoC</a:t>
            </a:r>
          </a:p>
          <a:p>
            <a:r>
              <a:rPr lang="en-US" i="1" dirty="0"/>
              <a:t>over hand optimized versions at Adobe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082D7-4220-E69C-A84D-E288286A34F1}"/>
              </a:ext>
            </a:extLst>
          </p:cNvPr>
          <p:cNvSpPr txBox="1"/>
          <p:nvPr/>
        </p:nvSpPr>
        <p:spPr>
          <a:xfrm>
            <a:off x="7906729" y="6442278"/>
            <a:ext cx="41135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from: https://</a:t>
            </a:r>
            <a:r>
              <a:rPr lang="en-US" sz="1200" dirty="0" err="1"/>
              <a:t>people.csail.mit.edu</a:t>
            </a:r>
            <a:r>
              <a:rPr lang="en-US" sz="1200" dirty="0"/>
              <a:t>/</a:t>
            </a:r>
            <a:r>
              <a:rPr lang="en-US" sz="1200" dirty="0" err="1"/>
              <a:t>sparis</a:t>
            </a:r>
            <a:r>
              <a:rPr lang="en-US" sz="1200" dirty="0"/>
              <a:t>/</a:t>
            </a:r>
            <a:r>
              <a:rPr lang="en-US" sz="1200" dirty="0" err="1"/>
              <a:t>publi</a:t>
            </a:r>
            <a:r>
              <a:rPr lang="en-US" sz="1200" dirty="0"/>
              <a:t>/2011/</a:t>
            </a:r>
            <a:r>
              <a:rPr lang="en-US" sz="1200" dirty="0" err="1"/>
              <a:t>siggraph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302620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547-0AFA-F1E7-49BF-0E90766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Optimization (analysis)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522A-7BBC-04DD-B375-41C3135F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Loop transforms are a regional analysis</a:t>
            </a:r>
          </a:p>
          <a:p>
            <a:pPr lvl="1"/>
            <a:r>
              <a:rPr lang="en-US" dirty="0"/>
              <a:t>Compiler works hard to show that code fits a certain pattern</a:t>
            </a:r>
          </a:p>
          <a:p>
            <a:pPr lvl="1"/>
            <a:endParaRPr lang="en-US" dirty="0"/>
          </a:p>
          <a:p>
            <a:r>
              <a:rPr lang="en-US" dirty="0"/>
              <a:t>Global analysis must account for arbitrary patterns</a:t>
            </a:r>
          </a:p>
          <a:p>
            <a:endParaRPr lang="en-US" dirty="0"/>
          </a:p>
          <a:p>
            <a:r>
              <a:rPr lang="en-US" dirty="0"/>
              <a:t>Generality costs us! Lots of times these optimizations are not as effective or precise. </a:t>
            </a:r>
          </a:p>
          <a:p>
            <a:endParaRPr lang="en-US" dirty="0"/>
          </a:p>
          <a:p>
            <a:r>
              <a:rPr lang="en-US" dirty="0"/>
              <a:t>But they can still help...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425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E547-0AFA-F1E7-49BF-0E90766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finish up the class: Live variable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8522A-7BBC-04DD-B375-41C3135FB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B2B7B8-3EB1-42C7-6950-CFDFB952D933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an analysis to make your code go faster</a:t>
            </a:r>
          </a:p>
          <a:p>
            <a:endParaRPr lang="en-US" dirty="0"/>
          </a:p>
          <a:p>
            <a:r>
              <a:rPr lang="en-US" dirty="0"/>
              <a:t>An analysis to help warn programmers about potential bugs</a:t>
            </a:r>
          </a:p>
          <a:p>
            <a:endParaRPr lang="en-US" dirty="0"/>
          </a:p>
          <a:p>
            <a:r>
              <a:rPr lang="en-US" dirty="0"/>
              <a:t>Optimizations that make code go faster are really fun but the reality </a:t>
            </a:r>
            <a:r>
              <a:rPr lang="en-US" dirty="0" err="1"/>
              <a:t>i</a:t>
            </a:r>
            <a:r>
              <a:rPr lang="en-US" dirty="0"/>
              <a:t> that programmers often spend ~70% of their time debugging and testing. </a:t>
            </a:r>
          </a:p>
          <a:p>
            <a:endParaRPr lang="en-US" dirty="0"/>
          </a:p>
          <a:p>
            <a:r>
              <a:rPr lang="en-US" dirty="0"/>
              <a:t>Compilers can help!!</a:t>
            </a:r>
          </a:p>
        </p:txBody>
      </p:sp>
    </p:spTree>
    <p:extLst>
      <p:ext uri="{BB962C8B-B14F-4D97-AF65-F5344CB8AC3E}">
        <p14:creationId xmlns:p14="http://schemas.microsoft.com/office/powerpoint/2010/main" val="42501869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E50D-20CA-5EB5-09F9-42CC0F544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30103376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8704639" y="2737546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C246D-E879-124C-929F-44A006A70833}"/>
              </a:ext>
            </a:extLst>
          </p:cNvPr>
          <p:cNvSpPr txBox="1"/>
          <p:nvPr/>
        </p:nvSpPr>
        <p:spPr>
          <a:xfrm>
            <a:off x="8704639" y="4107570"/>
            <a:ext cx="14253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1FE87-1ED8-5046-AC70-E46424F4D7CD}"/>
              </a:ext>
            </a:extLst>
          </p:cNvPr>
          <p:cNvSpPr txBox="1"/>
          <p:nvPr/>
        </p:nvSpPr>
        <p:spPr>
          <a:xfrm>
            <a:off x="8704639" y="5336783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</p:spTree>
    <p:extLst>
      <p:ext uri="{BB962C8B-B14F-4D97-AF65-F5344CB8AC3E}">
        <p14:creationId xmlns:p14="http://schemas.microsoft.com/office/powerpoint/2010/main" val="32507087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8704639" y="2737546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68790-3DBA-574E-8E0D-B22B22984369}"/>
              </a:ext>
            </a:extLst>
          </p:cNvPr>
          <p:cNvSpPr txBox="1"/>
          <p:nvPr/>
        </p:nvSpPr>
        <p:spPr>
          <a:xfrm>
            <a:off x="8704639" y="4107570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dirty="0">
                <a:latin typeface="Courier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3721E-C37E-D141-A3A9-14E75095C365}"/>
              </a:ext>
            </a:extLst>
          </p:cNvPr>
          <p:cNvSpPr txBox="1"/>
          <p:nvPr/>
        </p:nvSpPr>
        <p:spPr>
          <a:xfrm>
            <a:off x="8704639" y="5336783"/>
            <a:ext cx="1425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</p:spTree>
    <p:extLst>
      <p:ext uri="{BB962C8B-B14F-4D97-AF65-F5344CB8AC3E}">
        <p14:creationId xmlns:p14="http://schemas.microsoft.com/office/powerpoint/2010/main" val="34693386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C24C-6069-5E41-BB92-39394BF9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924A-6DE4-2B42-BE4E-C45A646F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36915" cy="3670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graph where:</a:t>
            </a:r>
            <a:br>
              <a:rPr lang="en-US" dirty="0"/>
            </a:br>
            <a:endParaRPr lang="en-US" dirty="0"/>
          </a:p>
          <a:p>
            <a:r>
              <a:rPr lang="en-US" dirty="0"/>
              <a:t>nodes are basic blocks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edges mean that it is possible for one block to branch to another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BDE4E-048A-C04E-A566-E82C3A21CF91}"/>
              </a:ext>
            </a:extLst>
          </p:cNvPr>
          <p:cNvSpPr txBox="1"/>
          <p:nvPr/>
        </p:nvSpPr>
        <p:spPr>
          <a:xfrm>
            <a:off x="8704639" y="1090523"/>
            <a:ext cx="2390398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start:</a:t>
            </a:r>
          </a:p>
          <a:p>
            <a:r>
              <a:rPr lang="en-US" dirty="0">
                <a:latin typeface="Courier" pitchFamily="2" charset="0"/>
              </a:rPr>
              <a:t>r0 = ...;</a:t>
            </a:r>
          </a:p>
          <a:p>
            <a:r>
              <a:rPr lang="en-US" dirty="0">
                <a:latin typeface="Courier" pitchFamily="2" charset="0"/>
              </a:rPr>
              <a:t>r1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r0, </a:t>
            </a:r>
            <a:r>
              <a:rPr lang="en-US" i="1" dirty="0"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, </a:t>
            </a:r>
            <a:r>
              <a:rPr lang="en-US" i="1" dirty="0">
                <a:latin typeface="Courier" pitchFamily="2" charset="0"/>
              </a:rPr>
              <a:t>else;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9FEF3-04A8-2242-90EA-BB6F35E6867C}"/>
              </a:ext>
            </a:extLst>
          </p:cNvPr>
          <p:cNvSpPr txBox="1"/>
          <p:nvPr/>
        </p:nvSpPr>
        <p:spPr>
          <a:xfrm>
            <a:off x="7615141" y="3016762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if:</a:t>
            </a: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r2 = ...;</a:t>
            </a:r>
          </a:p>
          <a:p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;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068790-3DBA-574E-8E0D-B22B22984369}"/>
              </a:ext>
            </a:extLst>
          </p:cNvPr>
          <p:cNvSpPr txBox="1"/>
          <p:nvPr/>
        </p:nvSpPr>
        <p:spPr>
          <a:xfrm>
            <a:off x="10130029" y="3017010"/>
            <a:ext cx="156324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>
                <a:latin typeface="Courier" pitchFamily="2" charset="0"/>
              </a:rPr>
              <a:t>else:</a:t>
            </a:r>
          </a:p>
          <a:p>
            <a:r>
              <a:rPr lang="en-US" dirty="0">
                <a:latin typeface="Courier" pitchFamily="2" charset="0"/>
              </a:rPr>
              <a:t>r3 = ...;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br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i="1" dirty="0" err="1">
                <a:latin typeface="Courier" pitchFamily="2" charset="0"/>
              </a:rPr>
              <a:t>end_if</a:t>
            </a:r>
            <a:r>
              <a:rPr lang="en-US" dirty="0">
                <a:latin typeface="Courier" pitchFamily="2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23721E-C37E-D141-A3A9-14E75095C365}"/>
              </a:ext>
            </a:extLst>
          </p:cNvPr>
          <p:cNvSpPr txBox="1"/>
          <p:nvPr/>
        </p:nvSpPr>
        <p:spPr>
          <a:xfrm>
            <a:off x="9006196" y="4849797"/>
            <a:ext cx="14253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i="1" dirty="0" err="1">
                <a:latin typeface="Courier" pitchFamily="2" charset="0"/>
              </a:rPr>
              <a:t>end_if</a:t>
            </a:r>
            <a:r>
              <a:rPr lang="en-US" i="1" dirty="0">
                <a:latin typeface="Courier" pitchFamily="2" charset="0"/>
              </a:rPr>
              <a:t>:</a:t>
            </a:r>
          </a:p>
          <a:p>
            <a:r>
              <a:rPr lang="en-US" dirty="0">
                <a:latin typeface="Courier" pitchFamily="2" charset="0"/>
              </a:rPr>
              <a:t>r4 = ...;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F27CBE9-455B-D544-8CDD-CC62E98F4D15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8396765" y="2290852"/>
            <a:ext cx="1503073" cy="7259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0CC740F-018A-E144-B782-CC9347C62069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9899838" y="2290852"/>
            <a:ext cx="1011815" cy="726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0BB57D-A3D4-864D-A5C0-F33C99C3E02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8396765" y="3940092"/>
            <a:ext cx="1322126" cy="909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90BECA-F4CD-3E42-B2D7-D85607A77EDF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9718891" y="3940340"/>
            <a:ext cx="1192762" cy="909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8F62604-3786-9241-A397-7511EC84FD5C}"/>
              </a:ext>
            </a:extLst>
          </p:cNvPr>
          <p:cNvSpPr txBox="1"/>
          <p:nvPr/>
        </p:nvSpPr>
        <p:spPr>
          <a:xfrm>
            <a:off x="11245174" y="1196502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E9D0F6-9B4A-3743-AF15-972A81CB0608}"/>
              </a:ext>
            </a:extLst>
          </p:cNvPr>
          <p:cNvSpPr txBox="1"/>
          <p:nvPr/>
        </p:nvSpPr>
        <p:spPr>
          <a:xfrm>
            <a:off x="7728857" y="246914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A81F69-AB20-E042-8590-D4F30EE5F74A}"/>
              </a:ext>
            </a:extLst>
          </p:cNvPr>
          <p:cNvSpPr txBox="1"/>
          <p:nvPr/>
        </p:nvSpPr>
        <p:spPr>
          <a:xfrm>
            <a:off x="11090708" y="2533739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EA6C3F-F1AE-964C-9CA5-7958106C2260}"/>
              </a:ext>
            </a:extLst>
          </p:cNvPr>
          <p:cNvSpPr txBox="1"/>
          <p:nvPr/>
        </p:nvSpPr>
        <p:spPr>
          <a:xfrm>
            <a:off x="10488139" y="498829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</p:spTree>
    <p:extLst>
      <p:ext uri="{BB962C8B-B14F-4D97-AF65-F5344CB8AC3E}">
        <p14:creationId xmlns:p14="http://schemas.microsoft.com/office/powerpoint/2010/main" val="19118123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</p:spTree>
    <p:extLst>
      <p:ext uri="{BB962C8B-B14F-4D97-AF65-F5344CB8AC3E}">
        <p14:creationId xmlns:p14="http://schemas.microsoft.com/office/powerpoint/2010/main" val="14334863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CFGs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BFA9-1046-4747-A2E3-E528EFCE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Exceptions</a:t>
            </a:r>
          </a:p>
          <a:p>
            <a:endParaRPr lang="en-US" dirty="0"/>
          </a:p>
          <a:p>
            <a:r>
              <a:rPr lang="en-US" dirty="0"/>
              <a:t>Break in a loop</a:t>
            </a:r>
          </a:p>
          <a:p>
            <a:endParaRPr lang="en-US" dirty="0"/>
          </a:p>
          <a:p>
            <a:r>
              <a:rPr lang="en-US" dirty="0"/>
              <a:t>Switch statement (consider break, no break)</a:t>
            </a:r>
          </a:p>
          <a:p>
            <a:endParaRPr lang="en-US" dirty="0"/>
          </a:p>
          <a:p>
            <a:r>
              <a:rPr lang="en-US" dirty="0"/>
              <a:t>first class branches (or functions)</a:t>
            </a:r>
          </a:p>
        </p:txBody>
      </p:sp>
    </p:spTree>
    <p:extLst>
      <p:ext uri="{BB962C8B-B14F-4D97-AF65-F5344CB8AC3E}">
        <p14:creationId xmlns:p14="http://schemas.microsoft.com/office/powerpoint/2010/main" val="31099713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3B4C-7318-6847-B694-E20802EB3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CFG demo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BFA9-1046-4747-A2E3-E528EFCE9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PyCFG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6D84C-6358-F7C9-3781-11F762E20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626" y="0"/>
            <a:ext cx="633767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9DF162-629F-3488-9ACB-CB922C391A0E}"/>
              </a:ext>
            </a:extLst>
          </p:cNvPr>
          <p:cNvSpPr txBox="1"/>
          <p:nvPr/>
        </p:nvSpPr>
        <p:spPr>
          <a:xfrm>
            <a:off x="423334" y="2370667"/>
            <a:ext cx="29520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times </a:t>
            </a:r>
            <a:r>
              <a:rPr lang="en-US" dirty="0" err="1"/>
              <a:t>i</a:t>
            </a:r>
            <a:r>
              <a:rPr lang="en-US" dirty="0"/>
              <a:t> gets</a:t>
            </a:r>
          </a:p>
          <a:p>
            <a:r>
              <a:rPr lang="en-US" dirty="0"/>
              <a:t>updated?</a:t>
            </a:r>
          </a:p>
          <a:p>
            <a:endParaRPr lang="en-US" dirty="0"/>
          </a:p>
          <a:p>
            <a:r>
              <a:rPr lang="en-US" dirty="0"/>
              <a:t>memory access optimizations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loop jamming (we will see </a:t>
            </a:r>
            <a:br>
              <a:rPr lang="en-US" dirty="0"/>
            </a:br>
            <a:r>
              <a:rPr lang="en-US" dirty="0"/>
              <a:t>next slide)</a:t>
            </a:r>
          </a:p>
        </p:txBody>
      </p:sp>
    </p:spTree>
    <p:extLst>
      <p:ext uri="{BB962C8B-B14F-4D97-AF65-F5344CB8AC3E}">
        <p14:creationId xmlns:p14="http://schemas.microsoft.com/office/powerpoint/2010/main" val="253286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62B4-8681-994F-A84E-8F1168767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everyone on 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30E20-58CD-5641-B7D4-E8A50EB78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 flow graphs</a:t>
            </a:r>
          </a:p>
        </p:txBody>
      </p:sp>
    </p:spTree>
    <p:extLst>
      <p:ext uri="{BB962C8B-B14F-4D97-AF65-F5344CB8AC3E}">
        <p14:creationId xmlns:p14="http://schemas.microsoft.com/office/powerpoint/2010/main" val="538882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3F66A-6019-574F-9BB9-6FBFD54A5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6326B-E8A5-B768-CBD2-13383563A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746250"/>
            <a:ext cx="60960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CA1F-5A8F-3E31-B5E6-A96FA4D4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86055F-9105-C021-0542-86FFBEA79A8D}"/>
              </a:ext>
            </a:extLst>
          </p:cNvPr>
          <p:cNvSpPr txBox="1"/>
          <p:nvPr/>
        </p:nvSpPr>
        <p:spPr>
          <a:xfrm>
            <a:off x="3462867" y="2827868"/>
            <a:ext cx="492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 pitchFamily="2" charset="0"/>
              </a:rPr>
              <a:t>for (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= 0;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 &lt; 4; </a:t>
            </a:r>
            <a:r>
              <a:rPr lang="en-US" dirty="0" err="1">
                <a:latin typeface="Courier" pitchFamily="2" charset="0"/>
              </a:rPr>
              <a:t>i</a:t>
            </a:r>
            <a:r>
              <a:rPr lang="en-US" dirty="0">
                <a:latin typeface="Courier" pitchFamily="2" charset="0"/>
              </a:rPr>
              <a:t>++){</a:t>
            </a:r>
          </a:p>
          <a:p>
            <a:r>
              <a:rPr lang="en-US" dirty="0">
                <a:latin typeface="Courier" pitchFamily="2" charset="0"/>
              </a:rPr>
              <a:t>  for (j = 0; j &lt; 4; </a:t>
            </a:r>
            <a:r>
              <a:rPr lang="en-US" dirty="0" err="1">
                <a:latin typeface="Courier" pitchFamily="2" charset="0"/>
              </a:rPr>
              <a:t>j++</a:t>
            </a:r>
            <a:r>
              <a:rPr lang="en-US" dirty="0">
                <a:latin typeface="Courier" pitchFamily="2" charset="0"/>
              </a:rPr>
              <a:t>){</a:t>
            </a:r>
          </a:p>
          <a:p>
            <a:r>
              <a:rPr lang="en-US" dirty="0">
                <a:latin typeface="Courier" pitchFamily="2" charset="0"/>
              </a:rPr>
              <a:t>    SOME_INSTRUCTION;</a:t>
            </a:r>
          </a:p>
          <a:p>
            <a:r>
              <a:rPr lang="en-US" dirty="0">
                <a:latin typeface="Courier" pitchFamily="2" charset="0"/>
              </a:rPr>
              <a:t>  }</a:t>
            </a:r>
          </a:p>
          <a:p>
            <a:r>
              <a:rPr lang="en-US" dirty="0">
                <a:latin typeface="Courier" pitchFamily="2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18A4D0-F605-B4DD-3731-1EB18790B872}"/>
              </a:ext>
            </a:extLst>
          </p:cNvPr>
          <p:cNvSpPr txBox="1"/>
          <p:nvPr/>
        </p:nvSpPr>
        <p:spPr>
          <a:xfrm>
            <a:off x="8271933" y="2099733"/>
            <a:ext cx="3045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Lets think about how unrolling</a:t>
            </a:r>
          </a:p>
          <a:p>
            <a:r>
              <a:rPr lang="en-US" dirty="0"/>
              <a:t>this loop would look...</a:t>
            </a:r>
          </a:p>
        </p:txBody>
      </p:sp>
    </p:spTree>
    <p:extLst>
      <p:ext uri="{BB962C8B-B14F-4D97-AF65-F5344CB8AC3E}">
        <p14:creationId xmlns:p14="http://schemas.microsoft.com/office/powerpoint/2010/main" val="1192213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83162</TotalTime>
  <Words>3718</Words>
  <Application>Microsoft Macintosh PowerPoint</Application>
  <PresentationFormat>Widescreen</PresentationFormat>
  <Paragraphs>555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7" baseType="lpstr">
      <vt:lpstr>Arial</vt:lpstr>
      <vt:lpstr>Calibri</vt:lpstr>
      <vt:lpstr>Calibri Light</vt:lpstr>
      <vt:lpstr>Cambria Math</vt:lpstr>
      <vt:lpstr>Courier</vt:lpstr>
      <vt:lpstr>Menlo</vt:lpstr>
      <vt:lpstr>Office Theme</vt:lpstr>
      <vt:lpstr>CSE110A: Compilers May 27, 2022</vt:lpstr>
      <vt:lpstr>Announcements</vt:lpstr>
      <vt:lpstr>Quiz</vt:lpstr>
      <vt:lpstr>Quiz</vt:lpstr>
      <vt:lpstr>Discussion</vt:lpstr>
      <vt:lpstr>Quiz</vt:lpstr>
      <vt:lpstr>Quiz</vt:lpstr>
      <vt:lpstr>Quiz</vt:lpstr>
      <vt:lpstr>Discussion</vt:lpstr>
      <vt:lpstr>Discussion</vt:lpstr>
      <vt:lpstr>Discussion</vt:lpstr>
      <vt:lpstr>Discussion</vt:lpstr>
      <vt:lpstr>Review</vt:lpstr>
      <vt:lpstr>Homework overview</vt:lpstr>
      <vt:lpstr>More loop transforms</vt:lpstr>
      <vt:lpstr>New constraints: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 Criteria: independent iterations</vt:lpstr>
      <vt:lpstr>Safety Criteria: independent iterations</vt:lpstr>
      <vt:lpstr>Safety Criteria: independent iterations</vt:lpstr>
      <vt:lpstr>Safety Criteria: independent iterations</vt:lpstr>
      <vt:lpstr>Safety Criteria: independent iterations</vt:lpstr>
      <vt:lpstr>Safety Criteria: independent iterations</vt:lpstr>
      <vt:lpstr>Safety Criteria: independent iterations</vt:lpstr>
      <vt:lpstr>Safety Criteria: independent iterations</vt:lpstr>
      <vt:lpstr>Examples:</vt:lpstr>
      <vt:lpstr>Examples:</vt:lpstr>
      <vt:lpstr>Examples:</vt:lpstr>
      <vt:lpstr>Examples:</vt:lpstr>
      <vt:lpstr>Examples:</vt:lpstr>
      <vt:lpstr>Motivation:</vt:lpstr>
      <vt:lpstr>PowerPoint Presentation</vt:lpstr>
      <vt:lpstr>PowerPoint Presentation</vt:lpstr>
      <vt:lpstr>Demo</vt:lpstr>
      <vt:lpstr>Adding 2D arrays together</vt:lpstr>
      <vt:lpstr>But sometimes there isn’t a good ordering</vt:lpstr>
      <vt:lpstr>transposed arrays</vt:lpstr>
      <vt:lpstr>transposed arrays</vt:lpstr>
      <vt:lpstr>transposed arrays</vt:lpstr>
      <vt:lpstr>transposed arrays</vt:lpstr>
      <vt:lpstr>What happens here?</vt:lpstr>
      <vt:lpstr>How can we fix it? </vt:lpstr>
      <vt:lpstr>PowerPoint Presentation</vt:lpstr>
      <vt:lpstr>Does loop splitting by itself work?</vt:lpstr>
      <vt:lpstr>We can chain optimizations</vt:lpstr>
      <vt:lpstr>We can chain optimizations</vt:lpstr>
      <vt:lpstr>Our new schedule looks like this:</vt:lpstr>
      <vt:lpstr>blocking</vt:lpstr>
      <vt:lpstr>blocking</vt:lpstr>
      <vt:lpstr>blocking</vt:lpstr>
      <vt:lpstr>blocking</vt:lpstr>
      <vt:lpstr>blocking</vt:lpstr>
      <vt:lpstr>blocking</vt:lpstr>
      <vt:lpstr>blocking</vt:lpstr>
      <vt:lpstr>Loop transformation summary</vt:lpstr>
      <vt:lpstr>Global Optimization (analysis)</vt:lpstr>
      <vt:lpstr>To finish up the class: Live variable analysis</vt:lpstr>
      <vt:lpstr>Control flow graphs</vt:lpstr>
      <vt:lpstr>Control flow graphs</vt:lpstr>
      <vt:lpstr>Control flow graphs</vt:lpstr>
      <vt:lpstr>Control flow graphs</vt:lpstr>
      <vt:lpstr>Interesting CFGs</vt:lpstr>
      <vt:lpstr>Interesting CFGs</vt:lpstr>
      <vt:lpstr>CFG demo</vt:lpstr>
      <vt:lpstr>See everyone on Wednesday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Sorensen</dc:creator>
  <cp:lastModifiedBy>Tyler Sorensen</cp:lastModifiedBy>
  <cp:revision>1248</cp:revision>
  <dcterms:created xsi:type="dcterms:W3CDTF">2021-03-23T23:59:42Z</dcterms:created>
  <dcterms:modified xsi:type="dcterms:W3CDTF">2022-05-27T22:24:54Z</dcterms:modified>
</cp:coreProperties>
</file>