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sldIdLst>
    <p:sldId id="257" r:id="rId2"/>
    <p:sldId id="1492" r:id="rId3"/>
    <p:sldId id="2011" r:id="rId4"/>
    <p:sldId id="1897" r:id="rId5"/>
    <p:sldId id="1925" r:id="rId6"/>
    <p:sldId id="1983" r:id="rId7"/>
    <p:sldId id="2014" r:id="rId8"/>
    <p:sldId id="1949" r:id="rId9"/>
    <p:sldId id="2025" r:id="rId10"/>
    <p:sldId id="1956" r:id="rId11"/>
    <p:sldId id="2024" r:id="rId12"/>
    <p:sldId id="2015" r:id="rId13"/>
    <p:sldId id="1962" r:id="rId14"/>
    <p:sldId id="1963" r:id="rId15"/>
    <p:sldId id="1964" r:id="rId16"/>
    <p:sldId id="1965" r:id="rId17"/>
    <p:sldId id="1966" r:id="rId18"/>
    <p:sldId id="1967" r:id="rId19"/>
    <p:sldId id="2016" r:id="rId20"/>
    <p:sldId id="1968" r:id="rId21"/>
    <p:sldId id="1969" r:id="rId22"/>
    <p:sldId id="1970" r:id="rId23"/>
    <p:sldId id="1971" r:id="rId24"/>
    <p:sldId id="1972" r:id="rId25"/>
    <p:sldId id="1973" r:id="rId26"/>
    <p:sldId id="1974" r:id="rId27"/>
    <p:sldId id="2026" r:id="rId28"/>
    <p:sldId id="2017" r:id="rId29"/>
    <p:sldId id="1929" r:id="rId30"/>
    <p:sldId id="2003" r:id="rId31"/>
    <p:sldId id="2004" r:id="rId32"/>
    <p:sldId id="2022" r:id="rId33"/>
    <p:sldId id="2027" r:id="rId34"/>
    <p:sldId id="2028" r:id="rId35"/>
    <p:sldId id="2005" r:id="rId36"/>
    <p:sldId id="2006" r:id="rId37"/>
    <p:sldId id="2007" r:id="rId38"/>
    <p:sldId id="2029" r:id="rId39"/>
    <p:sldId id="2030" r:id="rId40"/>
    <p:sldId id="2031" r:id="rId41"/>
    <p:sldId id="2032" r:id="rId42"/>
    <p:sldId id="2034" r:id="rId43"/>
    <p:sldId id="2009" r:id="rId44"/>
    <p:sldId id="2035" r:id="rId45"/>
    <p:sldId id="2036" r:id="rId46"/>
    <p:sldId id="2037" r:id="rId47"/>
    <p:sldId id="2038" r:id="rId48"/>
    <p:sldId id="2039" r:id="rId49"/>
    <p:sldId id="2040" r:id="rId50"/>
    <p:sldId id="2041" r:id="rId51"/>
    <p:sldId id="2042" r:id="rId52"/>
    <p:sldId id="2048" r:id="rId53"/>
    <p:sldId id="2044" r:id="rId54"/>
    <p:sldId id="2046" r:id="rId55"/>
    <p:sldId id="2045" r:id="rId56"/>
    <p:sldId id="2047" r:id="rId57"/>
    <p:sldId id="1916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41"/>
    <p:restoredTop sz="96405"/>
  </p:normalViewPr>
  <p:slideViewPr>
    <p:cSldViewPr snapToGrid="0" snapToObjects="1">
      <p:cViewPr>
        <p:scale>
          <a:sx n="160" d="100"/>
          <a:sy n="160" d="100"/>
        </p:scale>
        <p:origin x="672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5/17/22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5/17/22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May 23,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Finish local value numbering</a:t>
            </a:r>
          </a:p>
          <a:p>
            <a:r>
              <a:rPr lang="en-US" i="1" dirty="0"/>
              <a:t>Loop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5166360" y="3094859"/>
            <a:ext cx="29733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a1 = foo(x0);</a:t>
            </a:r>
          </a:p>
          <a:p>
            <a:r>
              <a:rPr lang="en-US" sz="2400" dirty="0">
                <a:latin typeface="Courier" pitchFamily="2" charset="0"/>
              </a:rPr>
              <a:t>c2 = a1;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384B11-9DB6-8C6C-AB2D-28FE2C3FB54C}"/>
              </a:ext>
            </a:extLst>
          </p:cNvPr>
          <p:cNvSpPr txBox="1"/>
          <p:nvPr/>
        </p:nvSpPr>
        <p:spPr>
          <a:xfrm>
            <a:off x="956283" y="3073682"/>
            <a:ext cx="29733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a1 = foo(x0);</a:t>
            </a:r>
          </a:p>
          <a:p>
            <a:r>
              <a:rPr lang="en-US" sz="2400" dirty="0">
                <a:latin typeface="Courier" pitchFamily="2" charset="0"/>
              </a:rPr>
              <a:t>c2 = foo(x0);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2C3C48-5B6C-8275-FFFC-4077F449BFD9}"/>
              </a:ext>
            </a:extLst>
          </p:cNvPr>
          <p:cNvSpPr txBox="1"/>
          <p:nvPr/>
        </p:nvSpPr>
        <p:spPr>
          <a:xfrm>
            <a:off x="3835651" y="1998229"/>
            <a:ext cx="2856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optimization allowed?</a:t>
            </a:r>
          </a:p>
        </p:txBody>
      </p:sp>
    </p:spTree>
    <p:extLst>
      <p:ext uri="{BB962C8B-B14F-4D97-AF65-F5344CB8AC3E}">
        <p14:creationId xmlns:p14="http://schemas.microsoft.com/office/powerpoint/2010/main" val="3068567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5166360" y="3094859"/>
            <a:ext cx="29733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a1 = foo(x0);</a:t>
            </a:r>
          </a:p>
          <a:p>
            <a:r>
              <a:rPr lang="en-US" sz="2400" dirty="0">
                <a:latin typeface="Courier" pitchFamily="2" charset="0"/>
              </a:rPr>
              <a:t>c2 = a1;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749A38-7035-9B4A-A98F-C9F997FC8AAC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2123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384B11-9DB6-8C6C-AB2D-28FE2C3FB54C}"/>
              </a:ext>
            </a:extLst>
          </p:cNvPr>
          <p:cNvSpPr txBox="1"/>
          <p:nvPr/>
        </p:nvSpPr>
        <p:spPr>
          <a:xfrm>
            <a:off x="956283" y="3073682"/>
            <a:ext cx="297330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a1 = foo(x0);</a:t>
            </a:r>
          </a:p>
          <a:p>
            <a:r>
              <a:rPr lang="en-US" sz="2400" dirty="0">
                <a:latin typeface="Courier" pitchFamily="2" charset="0"/>
              </a:rPr>
              <a:t>c2 = foo(x0);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2C3C48-5B6C-8275-FFFC-4077F449BFD9}"/>
              </a:ext>
            </a:extLst>
          </p:cNvPr>
          <p:cNvSpPr txBox="1"/>
          <p:nvPr/>
        </p:nvSpPr>
        <p:spPr>
          <a:xfrm>
            <a:off x="3835651" y="1998229"/>
            <a:ext cx="2856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optimization allowed?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B57E2F-2736-5AD1-ECB1-4B46B58272A8}"/>
              </a:ext>
            </a:extLst>
          </p:cNvPr>
          <p:cNvSpPr txBox="1"/>
          <p:nvPr/>
        </p:nvSpPr>
        <p:spPr>
          <a:xfrm>
            <a:off x="3015030" y="4553883"/>
            <a:ext cx="430266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int count = 0;</a:t>
            </a:r>
          </a:p>
          <a:p>
            <a:r>
              <a:rPr lang="en-US" sz="2400" dirty="0">
                <a:latin typeface="Courier" pitchFamily="2" charset="0"/>
              </a:rPr>
              <a:t>int foo(int x) {</a:t>
            </a:r>
          </a:p>
          <a:p>
            <a:r>
              <a:rPr lang="en-US" sz="2400" dirty="0">
                <a:latin typeface="Courier" pitchFamily="2" charset="0"/>
              </a:rPr>
              <a:t>  count += 1;</a:t>
            </a:r>
          </a:p>
          <a:p>
            <a:r>
              <a:rPr lang="en-US" sz="2400" dirty="0">
                <a:latin typeface="Courier" pitchFamily="2" charset="0"/>
              </a:rPr>
              <a:t>  return 0;</a:t>
            </a:r>
          </a:p>
          <a:p>
            <a:r>
              <a:rPr lang="en-US" sz="2400" dirty="0">
                <a:latin typeface="Courier" pitchFamily="2" charset="0"/>
              </a:rPr>
              <a:t>};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0C84E2-161F-69ED-61DE-06C8FC2BFE70}"/>
              </a:ext>
            </a:extLst>
          </p:cNvPr>
          <p:cNvSpPr txBox="1"/>
          <p:nvPr/>
        </p:nvSpPr>
        <p:spPr>
          <a:xfrm>
            <a:off x="8412480" y="4723075"/>
            <a:ext cx="33419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functions might have side effects!</a:t>
            </a:r>
          </a:p>
          <a:p>
            <a:r>
              <a:rPr lang="en-US" dirty="0"/>
              <a:t>how can we tell the compiler it </a:t>
            </a:r>
            <a:br>
              <a:rPr lang="en-US" dirty="0"/>
            </a:br>
            <a:r>
              <a:rPr lang="en-US" dirty="0"/>
              <a:t>doesn’t?</a:t>
            </a:r>
          </a:p>
        </p:txBody>
      </p:sp>
    </p:spTree>
    <p:extLst>
      <p:ext uri="{BB962C8B-B14F-4D97-AF65-F5344CB8AC3E}">
        <p14:creationId xmlns:p14="http://schemas.microsoft.com/office/powerpoint/2010/main" val="114991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2C34D-CD3C-B9AC-1D49-68100429B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7F564-345C-0935-4410-1650CB330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stitch optimized code back into the whole program</a:t>
            </a:r>
          </a:p>
        </p:txBody>
      </p:sp>
    </p:spTree>
    <p:extLst>
      <p:ext uri="{BB962C8B-B14F-4D97-AF65-F5344CB8AC3E}">
        <p14:creationId xmlns:p14="http://schemas.microsoft.com/office/powerpoint/2010/main" val="2982311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AB240E-E4BE-F5D2-8346-05ADAF7F0362}"/>
              </a:ext>
            </a:extLst>
          </p:cNvPr>
          <p:cNvSpPr txBox="1"/>
          <p:nvPr/>
        </p:nvSpPr>
        <p:spPr>
          <a:xfrm>
            <a:off x="542109" y="2569695"/>
            <a:ext cx="25407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</p:spTree>
    <p:extLst>
      <p:ext uri="{BB962C8B-B14F-4D97-AF65-F5344CB8AC3E}">
        <p14:creationId xmlns:p14="http://schemas.microsoft.com/office/powerpoint/2010/main" val="838997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AB240E-E4BE-F5D2-8346-05ADAF7F0362}"/>
              </a:ext>
            </a:extLst>
          </p:cNvPr>
          <p:cNvSpPr txBox="1"/>
          <p:nvPr/>
        </p:nvSpPr>
        <p:spPr>
          <a:xfrm>
            <a:off x="542109" y="2569695"/>
            <a:ext cx="25407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B295C1-02FC-14D0-1A63-490CED36088A}"/>
              </a:ext>
            </a:extLst>
          </p:cNvPr>
          <p:cNvSpPr txBox="1"/>
          <p:nvPr/>
        </p:nvSpPr>
        <p:spPr>
          <a:xfrm>
            <a:off x="3720738" y="2574486"/>
            <a:ext cx="254072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F88EC8-1BD4-F661-9C1C-CE0215846787}"/>
              </a:ext>
            </a:extLst>
          </p:cNvPr>
          <p:cNvSpPr txBox="1"/>
          <p:nvPr/>
        </p:nvSpPr>
        <p:spPr>
          <a:xfrm>
            <a:off x="3720738" y="4047022"/>
            <a:ext cx="254072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8C09D5-5A30-6058-C1AA-779DAC361D66}"/>
              </a:ext>
            </a:extLst>
          </p:cNvPr>
          <p:cNvSpPr txBox="1"/>
          <p:nvPr/>
        </p:nvSpPr>
        <p:spPr>
          <a:xfrm>
            <a:off x="2708365" y="1962895"/>
            <a:ext cx="216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split into basic blocks</a:t>
            </a:r>
          </a:p>
        </p:txBody>
      </p:sp>
    </p:spTree>
    <p:extLst>
      <p:ext uri="{BB962C8B-B14F-4D97-AF65-F5344CB8AC3E}">
        <p14:creationId xmlns:p14="http://schemas.microsoft.com/office/powerpoint/2010/main" val="3499169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AB240E-E4BE-F5D2-8346-05ADAF7F0362}"/>
              </a:ext>
            </a:extLst>
          </p:cNvPr>
          <p:cNvSpPr txBox="1"/>
          <p:nvPr/>
        </p:nvSpPr>
        <p:spPr>
          <a:xfrm>
            <a:off x="542109" y="2569695"/>
            <a:ext cx="25407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B295C1-02FC-14D0-1A63-490CED36088A}"/>
              </a:ext>
            </a:extLst>
          </p:cNvPr>
          <p:cNvSpPr txBox="1"/>
          <p:nvPr/>
        </p:nvSpPr>
        <p:spPr>
          <a:xfrm>
            <a:off x="3720738" y="2574486"/>
            <a:ext cx="254072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F88EC8-1BD4-F661-9C1C-CE0215846787}"/>
              </a:ext>
            </a:extLst>
          </p:cNvPr>
          <p:cNvSpPr txBox="1"/>
          <p:nvPr/>
        </p:nvSpPr>
        <p:spPr>
          <a:xfrm>
            <a:off x="3720738" y="4047022"/>
            <a:ext cx="254072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F444D-CCEB-E677-5A2E-8691F9B6ADC8}"/>
              </a:ext>
            </a:extLst>
          </p:cNvPr>
          <p:cNvSpPr txBox="1"/>
          <p:nvPr/>
        </p:nvSpPr>
        <p:spPr>
          <a:xfrm>
            <a:off x="6651173" y="2574486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b0 + c1;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006E7-A551-3CA1-9C76-3B8E689784AA}"/>
              </a:ext>
            </a:extLst>
          </p:cNvPr>
          <p:cNvSpPr txBox="1"/>
          <p:nvPr/>
        </p:nvSpPr>
        <p:spPr>
          <a:xfrm>
            <a:off x="6651173" y="4047022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a1 + g0;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792067-9317-D0EB-D2B6-56EBA2F3BC30}"/>
              </a:ext>
            </a:extLst>
          </p:cNvPr>
          <p:cNvSpPr txBox="1"/>
          <p:nvPr/>
        </p:nvSpPr>
        <p:spPr>
          <a:xfrm>
            <a:off x="6005436" y="1962895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number</a:t>
            </a:r>
          </a:p>
        </p:txBody>
      </p:sp>
    </p:spTree>
    <p:extLst>
      <p:ext uri="{BB962C8B-B14F-4D97-AF65-F5344CB8AC3E}">
        <p14:creationId xmlns:p14="http://schemas.microsoft.com/office/powerpoint/2010/main" val="3108097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F444D-CCEB-E677-5A2E-8691F9B6ADC8}"/>
              </a:ext>
            </a:extLst>
          </p:cNvPr>
          <p:cNvSpPr txBox="1"/>
          <p:nvPr/>
        </p:nvSpPr>
        <p:spPr>
          <a:xfrm>
            <a:off x="711928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b0 + c1;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006E7-A551-3CA1-9C76-3B8E689784AA}"/>
              </a:ext>
            </a:extLst>
          </p:cNvPr>
          <p:cNvSpPr txBox="1"/>
          <p:nvPr/>
        </p:nvSpPr>
        <p:spPr>
          <a:xfrm>
            <a:off x="711928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a1 + g0;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C528AE-0354-E37C-2C32-894AE6F1EAFF}"/>
              </a:ext>
            </a:extLst>
          </p:cNvPr>
          <p:cNvSpPr txBox="1"/>
          <p:nvPr/>
        </p:nvSpPr>
        <p:spPr>
          <a:xfrm>
            <a:off x="484609" y="1956629"/>
            <a:ext cx="336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code on slide to make room</a:t>
            </a:r>
          </a:p>
        </p:txBody>
      </p:sp>
    </p:spTree>
    <p:extLst>
      <p:ext uri="{BB962C8B-B14F-4D97-AF65-F5344CB8AC3E}">
        <p14:creationId xmlns:p14="http://schemas.microsoft.com/office/powerpoint/2010/main" val="1569328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F444D-CCEB-E677-5A2E-8691F9B6ADC8}"/>
              </a:ext>
            </a:extLst>
          </p:cNvPr>
          <p:cNvSpPr txBox="1"/>
          <p:nvPr/>
        </p:nvSpPr>
        <p:spPr>
          <a:xfrm>
            <a:off x="711928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b0 + c1;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006E7-A551-3CA1-9C76-3B8E689784AA}"/>
              </a:ext>
            </a:extLst>
          </p:cNvPr>
          <p:cNvSpPr txBox="1"/>
          <p:nvPr/>
        </p:nvSpPr>
        <p:spPr>
          <a:xfrm>
            <a:off x="711928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a1 + g0;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C528AE-0354-E37C-2C32-894AE6F1EAFF}"/>
              </a:ext>
            </a:extLst>
          </p:cNvPr>
          <p:cNvSpPr txBox="1"/>
          <p:nvPr/>
        </p:nvSpPr>
        <p:spPr>
          <a:xfrm>
            <a:off x="3576152" y="1901802"/>
            <a:ext cx="99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8CD5E-5FB5-0CC1-3F1B-246001F14669}"/>
              </a:ext>
            </a:extLst>
          </p:cNvPr>
          <p:cNvSpPr txBox="1"/>
          <p:nvPr/>
        </p:nvSpPr>
        <p:spPr>
          <a:xfrm>
            <a:off x="4199711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EB1AE5-7ABC-1372-38A7-4FC2D64D51F0}"/>
              </a:ext>
            </a:extLst>
          </p:cNvPr>
          <p:cNvSpPr txBox="1"/>
          <p:nvPr/>
        </p:nvSpPr>
        <p:spPr>
          <a:xfrm>
            <a:off x="4199711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</p:txBody>
      </p:sp>
    </p:spTree>
    <p:extLst>
      <p:ext uri="{BB962C8B-B14F-4D97-AF65-F5344CB8AC3E}">
        <p14:creationId xmlns:p14="http://schemas.microsoft.com/office/powerpoint/2010/main" val="3132818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F444D-CCEB-E677-5A2E-8691F9B6ADC8}"/>
              </a:ext>
            </a:extLst>
          </p:cNvPr>
          <p:cNvSpPr txBox="1"/>
          <p:nvPr/>
        </p:nvSpPr>
        <p:spPr>
          <a:xfrm>
            <a:off x="711928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b0 + c1;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006E7-A551-3CA1-9C76-3B8E689784AA}"/>
              </a:ext>
            </a:extLst>
          </p:cNvPr>
          <p:cNvSpPr txBox="1"/>
          <p:nvPr/>
        </p:nvSpPr>
        <p:spPr>
          <a:xfrm>
            <a:off x="711928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a1 + g0;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C528AE-0354-E37C-2C32-894AE6F1EAFF}"/>
              </a:ext>
            </a:extLst>
          </p:cNvPr>
          <p:cNvSpPr txBox="1"/>
          <p:nvPr/>
        </p:nvSpPr>
        <p:spPr>
          <a:xfrm>
            <a:off x="3576152" y="1901802"/>
            <a:ext cx="99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8CD5E-5FB5-0CC1-3F1B-246001F14669}"/>
              </a:ext>
            </a:extLst>
          </p:cNvPr>
          <p:cNvSpPr txBox="1"/>
          <p:nvPr/>
        </p:nvSpPr>
        <p:spPr>
          <a:xfrm>
            <a:off x="4199711" y="2591903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EB1AE5-7ABC-1372-38A7-4FC2D64D51F0}"/>
              </a:ext>
            </a:extLst>
          </p:cNvPr>
          <p:cNvSpPr txBox="1"/>
          <p:nvPr/>
        </p:nvSpPr>
        <p:spPr>
          <a:xfrm>
            <a:off x="4199711" y="4064439"/>
            <a:ext cx="30763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05B03C-989E-635F-9327-B5BEBDE2C76D}"/>
              </a:ext>
            </a:extLst>
          </p:cNvPr>
          <p:cNvSpPr txBox="1"/>
          <p:nvPr/>
        </p:nvSpPr>
        <p:spPr>
          <a:xfrm>
            <a:off x="7429695" y="1901802"/>
            <a:ext cx="147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put together?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C8D522-48AA-CEED-C807-53131F17CAA4}"/>
              </a:ext>
            </a:extLst>
          </p:cNvPr>
          <p:cNvSpPr txBox="1"/>
          <p:nvPr/>
        </p:nvSpPr>
        <p:spPr>
          <a:xfrm>
            <a:off x="8023862" y="2587112"/>
            <a:ext cx="3076301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endParaRPr lang="en-US" sz="24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486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05B03C-989E-635F-9327-B5BEBDE2C76D}"/>
              </a:ext>
            </a:extLst>
          </p:cNvPr>
          <p:cNvSpPr txBox="1"/>
          <p:nvPr/>
        </p:nvSpPr>
        <p:spPr>
          <a:xfrm>
            <a:off x="7429695" y="1901802"/>
            <a:ext cx="147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put together?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C8D522-48AA-CEED-C807-53131F17CAA4}"/>
              </a:ext>
            </a:extLst>
          </p:cNvPr>
          <p:cNvSpPr txBox="1"/>
          <p:nvPr/>
        </p:nvSpPr>
        <p:spPr>
          <a:xfrm>
            <a:off x="8023862" y="2587112"/>
            <a:ext cx="3076301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endParaRPr lang="en-US" sz="2400" dirty="0">
              <a:latin typeface="Courier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575D6B-A5FA-54D0-E393-FBB8D6D8ECB5}"/>
              </a:ext>
            </a:extLst>
          </p:cNvPr>
          <p:cNvSpPr txBox="1"/>
          <p:nvPr/>
        </p:nvSpPr>
        <p:spPr>
          <a:xfrm>
            <a:off x="7794171" y="5817326"/>
            <a:ext cx="214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are the issues?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92C266-2D2C-9D3F-979D-1D4C0DD0DC45}"/>
              </a:ext>
            </a:extLst>
          </p:cNvPr>
          <p:cNvSpPr txBox="1"/>
          <p:nvPr/>
        </p:nvSpPr>
        <p:spPr>
          <a:xfrm>
            <a:off x="3484092" y="2587112"/>
            <a:ext cx="25407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2BAAB0-B78E-02B8-D323-EC4227C3A0AE}"/>
              </a:ext>
            </a:extLst>
          </p:cNvPr>
          <p:cNvSpPr txBox="1"/>
          <p:nvPr/>
        </p:nvSpPr>
        <p:spPr>
          <a:xfrm>
            <a:off x="3116911" y="1954234"/>
            <a:ext cx="139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original code</a:t>
            </a:r>
          </a:p>
        </p:txBody>
      </p:sp>
    </p:spTree>
    <p:extLst>
      <p:ext uri="{BB962C8B-B14F-4D97-AF65-F5344CB8AC3E}">
        <p14:creationId xmlns:p14="http://schemas.microsoft.com/office/powerpoint/2010/main" val="1980656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0326" cy="4795308"/>
          </a:xfrm>
        </p:spPr>
        <p:txBody>
          <a:bodyPr>
            <a:normAutofit/>
          </a:bodyPr>
          <a:lstStyle/>
          <a:p>
            <a:r>
              <a:rPr lang="en-US" dirty="0"/>
              <a:t>New grades:</a:t>
            </a:r>
          </a:p>
          <a:p>
            <a:pPr lvl="1"/>
            <a:r>
              <a:rPr lang="en-US" dirty="0"/>
              <a:t>Midterm grades will be posted by end of the day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HW 3 is out</a:t>
            </a:r>
          </a:p>
          <a:p>
            <a:pPr lvl="1"/>
            <a:r>
              <a:rPr lang="en-US" dirty="0"/>
              <a:t>Due tomorrow</a:t>
            </a:r>
          </a:p>
          <a:p>
            <a:pPr lvl="1"/>
            <a:r>
              <a:rPr lang="en-US" dirty="0"/>
              <a:t>Double check piazza for hints and discussions</a:t>
            </a:r>
          </a:p>
          <a:p>
            <a:pPr lvl="1"/>
            <a:endParaRPr lang="en-US" dirty="0"/>
          </a:p>
          <a:p>
            <a:r>
              <a:rPr lang="en-US" dirty="0"/>
              <a:t>Homework 4</a:t>
            </a:r>
          </a:p>
          <a:p>
            <a:pPr lvl="1"/>
            <a:r>
              <a:rPr lang="en-US" dirty="0"/>
              <a:t>Will be released either tonight or tomorrow by midnight</a:t>
            </a:r>
          </a:p>
        </p:txBody>
      </p:sp>
    </p:spTree>
    <p:extLst>
      <p:ext uri="{BB962C8B-B14F-4D97-AF65-F5344CB8AC3E}">
        <p14:creationId xmlns:p14="http://schemas.microsoft.com/office/powerpoint/2010/main" val="395927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05B03C-989E-635F-9327-B5BEBDE2C76D}"/>
              </a:ext>
            </a:extLst>
          </p:cNvPr>
          <p:cNvSpPr txBox="1"/>
          <p:nvPr/>
        </p:nvSpPr>
        <p:spPr>
          <a:xfrm>
            <a:off x="7429695" y="1901802"/>
            <a:ext cx="147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put together?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C8D522-48AA-CEED-C807-53131F17CAA4}"/>
              </a:ext>
            </a:extLst>
          </p:cNvPr>
          <p:cNvSpPr txBox="1"/>
          <p:nvPr/>
        </p:nvSpPr>
        <p:spPr>
          <a:xfrm>
            <a:off x="8023862" y="2587112"/>
            <a:ext cx="3076301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g6</a:t>
            </a:r>
            <a:r>
              <a:rPr lang="en-US" sz="2400" dirty="0">
                <a:latin typeface="Courier" pitchFamily="2" charset="0"/>
              </a:rPr>
              <a:t> = a2;</a:t>
            </a: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g0</a:t>
            </a:r>
            <a:r>
              <a:rPr lang="en-US" sz="2400" dirty="0">
                <a:latin typeface="Courier" pitchFamily="2" charset="0"/>
              </a:rPr>
              <a:t>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endParaRPr lang="en-US" sz="2400" dirty="0">
              <a:latin typeface="Courier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575D6B-A5FA-54D0-E393-FBB8D6D8ECB5}"/>
              </a:ext>
            </a:extLst>
          </p:cNvPr>
          <p:cNvSpPr txBox="1"/>
          <p:nvPr/>
        </p:nvSpPr>
        <p:spPr>
          <a:xfrm>
            <a:off x="7794171" y="5817326"/>
            <a:ext cx="2140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are the issues?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7492C3-8A2C-5D61-23C3-7D5C0F2605DC}"/>
              </a:ext>
            </a:extLst>
          </p:cNvPr>
          <p:cNvSpPr txBox="1"/>
          <p:nvPr/>
        </p:nvSpPr>
        <p:spPr>
          <a:xfrm>
            <a:off x="10511246" y="5573486"/>
            <a:ext cx="122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undefined!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C9016D-0A62-A20C-7B59-4B7449BFD299}"/>
              </a:ext>
            </a:extLst>
          </p:cNvPr>
          <p:cNvSpPr txBox="1"/>
          <p:nvPr/>
        </p:nvSpPr>
        <p:spPr>
          <a:xfrm>
            <a:off x="3484092" y="2587112"/>
            <a:ext cx="25407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C24F40-F727-8A3E-73F6-69010E7E359C}"/>
              </a:ext>
            </a:extLst>
          </p:cNvPr>
          <p:cNvSpPr txBox="1"/>
          <p:nvPr/>
        </p:nvSpPr>
        <p:spPr>
          <a:xfrm>
            <a:off x="3116911" y="1954234"/>
            <a:ext cx="139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original code</a:t>
            </a:r>
          </a:p>
        </p:txBody>
      </p:sp>
    </p:spTree>
    <p:extLst>
      <p:ext uri="{BB962C8B-B14F-4D97-AF65-F5344CB8AC3E}">
        <p14:creationId xmlns:p14="http://schemas.microsoft.com/office/powerpoint/2010/main" val="2543550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F10DEC-FB9F-FB73-4298-4ED146215653}"/>
              </a:ext>
            </a:extLst>
          </p:cNvPr>
          <p:cNvSpPr txBox="1"/>
          <p:nvPr/>
        </p:nvSpPr>
        <p:spPr>
          <a:xfrm>
            <a:off x="5737861" y="1440137"/>
            <a:ext cx="27379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stitch </a:t>
            </a:r>
            <a:br>
              <a:rPr lang="en-US" dirty="0"/>
            </a:br>
            <a:r>
              <a:rPr lang="en-US" dirty="0"/>
              <a:t>part 1: </a:t>
            </a:r>
            <a:r>
              <a:rPr lang="en-US" i="1" dirty="0"/>
              <a:t>assign original </a:t>
            </a:r>
            <a:br>
              <a:rPr lang="en-US" i="1" dirty="0"/>
            </a:br>
            <a:r>
              <a:rPr lang="en-US" i="1" dirty="0"/>
              <a:t>variables their latest values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E897D5-58D3-1501-EDDD-07332F35BC81}"/>
              </a:ext>
            </a:extLst>
          </p:cNvPr>
          <p:cNvSpPr txBox="1"/>
          <p:nvPr/>
        </p:nvSpPr>
        <p:spPr>
          <a:xfrm>
            <a:off x="8688981" y="1390557"/>
            <a:ext cx="307630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 = g6;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d = d5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 = a2;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34BA22-D0FA-FD54-2F96-F5306FBF5703}"/>
              </a:ext>
            </a:extLst>
          </p:cNvPr>
          <p:cNvSpPr txBox="1"/>
          <p:nvPr/>
        </p:nvSpPr>
        <p:spPr>
          <a:xfrm>
            <a:off x="8614985" y="4221193"/>
            <a:ext cx="30763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h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k = k3;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50A6CA-7EED-3BEA-D5D6-6AFB1C53CDC9}"/>
              </a:ext>
            </a:extLst>
          </p:cNvPr>
          <p:cNvSpPr txBox="1"/>
          <p:nvPr/>
        </p:nvSpPr>
        <p:spPr>
          <a:xfrm>
            <a:off x="3419232" y="2882365"/>
            <a:ext cx="25407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</p:spTree>
    <p:extLst>
      <p:ext uri="{BB962C8B-B14F-4D97-AF65-F5344CB8AC3E}">
        <p14:creationId xmlns:p14="http://schemas.microsoft.com/office/powerpoint/2010/main" val="751234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E897D5-58D3-1501-EDDD-07332F35BC81}"/>
              </a:ext>
            </a:extLst>
          </p:cNvPr>
          <p:cNvSpPr txBox="1"/>
          <p:nvPr/>
        </p:nvSpPr>
        <p:spPr>
          <a:xfrm>
            <a:off x="529049" y="2105584"/>
            <a:ext cx="307630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 = g6;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d = d5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 = a2;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34BA22-D0FA-FD54-2F96-F5306FBF5703}"/>
              </a:ext>
            </a:extLst>
          </p:cNvPr>
          <p:cNvSpPr txBox="1"/>
          <p:nvPr/>
        </p:nvSpPr>
        <p:spPr>
          <a:xfrm>
            <a:off x="463762" y="4752416"/>
            <a:ext cx="30763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h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k = k3;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80283-EBEE-016B-21F5-6EA6EE4339FC}"/>
              </a:ext>
            </a:extLst>
          </p:cNvPr>
          <p:cNvSpPr txBox="1"/>
          <p:nvPr/>
        </p:nvSpPr>
        <p:spPr>
          <a:xfrm>
            <a:off x="3605350" y="1675276"/>
            <a:ext cx="2031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 room on slide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7D2497-06F4-29D4-C5CD-2A8F77ACA51F}"/>
              </a:ext>
            </a:extLst>
          </p:cNvPr>
          <p:cNvSpPr txBox="1"/>
          <p:nvPr/>
        </p:nvSpPr>
        <p:spPr>
          <a:xfrm>
            <a:off x="4300396" y="4753069"/>
            <a:ext cx="288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else needs to be done?</a:t>
            </a:r>
          </a:p>
        </p:txBody>
      </p:sp>
    </p:spTree>
    <p:extLst>
      <p:ext uri="{BB962C8B-B14F-4D97-AF65-F5344CB8AC3E}">
        <p14:creationId xmlns:p14="http://schemas.microsoft.com/office/powerpoint/2010/main" val="1710561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E897D5-58D3-1501-EDDD-07332F35BC81}"/>
              </a:ext>
            </a:extLst>
          </p:cNvPr>
          <p:cNvSpPr txBox="1"/>
          <p:nvPr/>
        </p:nvSpPr>
        <p:spPr>
          <a:xfrm>
            <a:off x="529049" y="2105584"/>
            <a:ext cx="307630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 = g6;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d = d5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 = a2;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34BA22-D0FA-FD54-2F96-F5306FBF5703}"/>
              </a:ext>
            </a:extLst>
          </p:cNvPr>
          <p:cNvSpPr txBox="1"/>
          <p:nvPr/>
        </p:nvSpPr>
        <p:spPr>
          <a:xfrm>
            <a:off x="463762" y="4752416"/>
            <a:ext cx="30763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h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k = k3;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80283-EBEE-016B-21F5-6EA6EE4339FC}"/>
              </a:ext>
            </a:extLst>
          </p:cNvPr>
          <p:cNvSpPr txBox="1"/>
          <p:nvPr/>
        </p:nvSpPr>
        <p:spPr>
          <a:xfrm>
            <a:off x="3605350" y="1675276"/>
            <a:ext cx="518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stitch part 2: drop numbers from first use of variables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17C476-1592-AF2C-D54E-4A3F3B0D8E07}"/>
              </a:ext>
            </a:extLst>
          </p:cNvPr>
          <p:cNvSpPr txBox="1"/>
          <p:nvPr/>
        </p:nvSpPr>
        <p:spPr>
          <a:xfrm>
            <a:off x="4094605" y="2105584"/>
            <a:ext cx="307630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b</a:t>
            </a:r>
            <a:r>
              <a:rPr lang="en-US" sz="2400" dirty="0">
                <a:latin typeface="Courier" pitchFamily="2" charset="0"/>
              </a:rPr>
              <a:t> +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d5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e</a:t>
            </a:r>
            <a:r>
              <a:rPr lang="en-US" sz="2400" dirty="0">
                <a:latin typeface="Courier" pitchFamily="2" charset="0"/>
              </a:rPr>
              <a:t> +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f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latin typeface="Courier" pitchFamily="2" charset="0"/>
              </a:rPr>
              <a:t>g = g6;</a:t>
            </a:r>
          </a:p>
          <a:p>
            <a:r>
              <a:rPr lang="en-US" sz="2400" dirty="0">
                <a:latin typeface="Courier" pitchFamily="2" charset="0"/>
              </a:rPr>
              <a:t>d = d5</a:t>
            </a:r>
          </a:p>
          <a:p>
            <a:r>
              <a:rPr lang="en-US" sz="2400" dirty="0">
                <a:latin typeface="Courier" pitchFamily="2" charset="0"/>
              </a:rPr>
              <a:t>a = a2;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46D756-83FC-87CA-F93D-1AD6B8247598}"/>
              </a:ext>
            </a:extLst>
          </p:cNvPr>
          <p:cNvSpPr txBox="1"/>
          <p:nvPr/>
        </p:nvSpPr>
        <p:spPr>
          <a:xfrm>
            <a:off x="4029318" y="4752416"/>
            <a:ext cx="30763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</a:t>
            </a:r>
            <a:r>
              <a:rPr lang="en-US" sz="2400" dirty="0">
                <a:latin typeface="Courier" pitchFamily="2" charset="0"/>
              </a:rPr>
              <a:t> +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latin typeface="Courier" pitchFamily="2" charset="0"/>
              </a:rPr>
              <a:t>h = h2;</a:t>
            </a:r>
          </a:p>
          <a:p>
            <a:r>
              <a:rPr lang="en-US" sz="2400" dirty="0">
                <a:latin typeface="Courier" pitchFamily="2" charset="0"/>
              </a:rPr>
              <a:t>k = k3;</a:t>
            </a:r>
          </a:p>
        </p:txBody>
      </p:sp>
    </p:spTree>
    <p:extLst>
      <p:ext uri="{BB962C8B-B14F-4D97-AF65-F5344CB8AC3E}">
        <p14:creationId xmlns:p14="http://schemas.microsoft.com/office/powerpoint/2010/main" val="1297697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E897D5-58D3-1501-EDDD-07332F35BC81}"/>
              </a:ext>
            </a:extLst>
          </p:cNvPr>
          <p:cNvSpPr txBox="1"/>
          <p:nvPr/>
        </p:nvSpPr>
        <p:spPr>
          <a:xfrm>
            <a:off x="529049" y="2105584"/>
            <a:ext cx="307630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b0 + c1;</a:t>
            </a:r>
          </a:p>
          <a:p>
            <a:r>
              <a:rPr lang="en-US" sz="2400" dirty="0">
                <a:latin typeface="Courier" pitchFamily="2" charset="0"/>
              </a:rPr>
              <a:t>d5 = e3 + f4;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 = g6;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d = d5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 = a2;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34BA22-D0FA-FD54-2F96-F5306FBF5703}"/>
              </a:ext>
            </a:extLst>
          </p:cNvPr>
          <p:cNvSpPr txBox="1"/>
          <p:nvPr/>
        </p:nvSpPr>
        <p:spPr>
          <a:xfrm>
            <a:off x="463762" y="4752416"/>
            <a:ext cx="30763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g0 + a1;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h = h2;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k = k3;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680283-EBEE-016B-21F5-6EA6EE4339FC}"/>
              </a:ext>
            </a:extLst>
          </p:cNvPr>
          <p:cNvSpPr txBox="1"/>
          <p:nvPr/>
        </p:nvSpPr>
        <p:spPr>
          <a:xfrm>
            <a:off x="6096000" y="1566998"/>
            <a:ext cx="2749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they can be combined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17C476-1592-AF2C-D54E-4A3F3B0D8E07}"/>
              </a:ext>
            </a:extLst>
          </p:cNvPr>
          <p:cNvSpPr txBox="1"/>
          <p:nvPr/>
        </p:nvSpPr>
        <p:spPr>
          <a:xfrm>
            <a:off x="4094605" y="2105584"/>
            <a:ext cx="307630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b</a:t>
            </a:r>
            <a:r>
              <a:rPr lang="en-US" sz="2400" dirty="0">
                <a:latin typeface="Courier" pitchFamily="2" charset="0"/>
              </a:rPr>
              <a:t> +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d5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e</a:t>
            </a:r>
            <a:r>
              <a:rPr lang="en-US" sz="2400" dirty="0">
                <a:latin typeface="Courier" pitchFamily="2" charset="0"/>
              </a:rPr>
              <a:t> +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f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latin typeface="Courier" pitchFamily="2" charset="0"/>
              </a:rPr>
              <a:t>g = g6;</a:t>
            </a:r>
          </a:p>
          <a:p>
            <a:r>
              <a:rPr lang="en-US" sz="2400" dirty="0">
                <a:latin typeface="Courier" pitchFamily="2" charset="0"/>
              </a:rPr>
              <a:t>d = d5</a:t>
            </a:r>
          </a:p>
          <a:p>
            <a:r>
              <a:rPr lang="en-US" sz="2400" dirty="0">
                <a:latin typeface="Courier" pitchFamily="2" charset="0"/>
              </a:rPr>
              <a:t>a = a2;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46D756-83FC-87CA-F93D-1AD6B8247598}"/>
              </a:ext>
            </a:extLst>
          </p:cNvPr>
          <p:cNvSpPr txBox="1"/>
          <p:nvPr/>
        </p:nvSpPr>
        <p:spPr>
          <a:xfrm>
            <a:off x="4029318" y="4752416"/>
            <a:ext cx="3076301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g</a:t>
            </a:r>
            <a:r>
              <a:rPr lang="en-US" sz="2400" dirty="0">
                <a:latin typeface="Courier" pitchFamily="2" charset="0"/>
              </a:rPr>
              <a:t> + 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</a:t>
            </a:r>
            <a:r>
              <a:rPr lang="en-US" sz="2400" dirty="0">
                <a:latin typeface="Courier" pitchFamily="2" charset="0"/>
              </a:rPr>
              <a:t>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latin typeface="Courier" pitchFamily="2" charset="0"/>
              </a:rPr>
              <a:t>h = h2;</a:t>
            </a:r>
          </a:p>
          <a:p>
            <a:r>
              <a:rPr lang="en-US" sz="2400" dirty="0">
                <a:latin typeface="Courier" pitchFamily="2" charset="0"/>
              </a:rPr>
              <a:t>k = k3;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F16917-04F8-648B-95DE-4936EEF25B28}"/>
              </a:ext>
            </a:extLst>
          </p:cNvPr>
          <p:cNvSpPr txBox="1"/>
          <p:nvPr/>
        </p:nvSpPr>
        <p:spPr>
          <a:xfrm>
            <a:off x="8067567" y="2105584"/>
            <a:ext cx="3076301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 + c;</a:t>
            </a:r>
          </a:p>
          <a:p>
            <a:r>
              <a:rPr lang="en-US" sz="2400" dirty="0">
                <a:latin typeface="Courier" pitchFamily="2" charset="0"/>
              </a:rPr>
              <a:t>d5 = e + f;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latin typeface="Courier" pitchFamily="2" charset="0"/>
              </a:rPr>
              <a:t>g = g6;</a:t>
            </a:r>
          </a:p>
          <a:p>
            <a:r>
              <a:rPr lang="en-US" sz="2400" dirty="0">
                <a:latin typeface="Courier" pitchFamily="2" charset="0"/>
              </a:rPr>
              <a:t>d = d5</a:t>
            </a:r>
          </a:p>
          <a:p>
            <a:r>
              <a:rPr lang="en-US" sz="2400" dirty="0">
                <a:latin typeface="Courier" pitchFamily="2" charset="0"/>
              </a:rPr>
              <a:t>a = a2;</a:t>
            </a: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 + a;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latin typeface="Courier" pitchFamily="2" charset="0"/>
              </a:rPr>
              <a:t>h = h2;</a:t>
            </a:r>
          </a:p>
          <a:p>
            <a:r>
              <a:rPr lang="en-US" sz="2400" dirty="0">
                <a:latin typeface="Courier" pitchFamily="2" charset="0"/>
              </a:rPr>
              <a:t>k = k3;</a:t>
            </a:r>
          </a:p>
          <a:p>
            <a:endParaRPr lang="en-US" sz="24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0885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F16917-04F8-648B-95DE-4936EEF25B28}"/>
              </a:ext>
            </a:extLst>
          </p:cNvPr>
          <p:cNvSpPr txBox="1"/>
          <p:nvPr/>
        </p:nvSpPr>
        <p:spPr>
          <a:xfrm>
            <a:off x="3567995" y="2337891"/>
            <a:ext cx="3076301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 + c;</a:t>
            </a:r>
          </a:p>
          <a:p>
            <a:r>
              <a:rPr lang="en-US" sz="2400" dirty="0">
                <a:latin typeface="Courier" pitchFamily="2" charset="0"/>
              </a:rPr>
              <a:t>d5 = e + f;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latin typeface="Courier" pitchFamily="2" charset="0"/>
              </a:rPr>
              <a:t>g = g6;</a:t>
            </a:r>
          </a:p>
          <a:p>
            <a:r>
              <a:rPr lang="en-US" sz="2400" dirty="0">
                <a:latin typeface="Courier" pitchFamily="2" charset="0"/>
              </a:rPr>
              <a:t>d = d5</a:t>
            </a:r>
          </a:p>
          <a:p>
            <a:r>
              <a:rPr lang="en-US" sz="2400" dirty="0">
                <a:latin typeface="Courier" pitchFamily="2" charset="0"/>
              </a:rPr>
              <a:t>a = a2;</a:t>
            </a: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 + a;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latin typeface="Courier" pitchFamily="2" charset="0"/>
              </a:rPr>
              <a:t>h = h2;</a:t>
            </a:r>
          </a:p>
          <a:p>
            <a:r>
              <a:rPr lang="en-US" sz="2400" dirty="0">
                <a:latin typeface="Courier" pitchFamily="2" charset="0"/>
              </a:rPr>
              <a:t>k = k3;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436F7C-0B5F-88C4-A411-1C76CAAC6E06}"/>
              </a:ext>
            </a:extLst>
          </p:cNvPr>
          <p:cNvSpPr txBox="1"/>
          <p:nvPr/>
        </p:nvSpPr>
        <p:spPr>
          <a:xfrm>
            <a:off x="442522" y="3389062"/>
            <a:ext cx="25407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7ECC2-97CD-6885-EB61-0CCC2470B3F3}"/>
              </a:ext>
            </a:extLst>
          </p:cNvPr>
          <p:cNvSpPr txBox="1"/>
          <p:nvPr/>
        </p:nvSpPr>
        <p:spPr>
          <a:xfrm>
            <a:off x="394809" y="275915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original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83D64C-64D4-2824-249E-01D68BB15CB3}"/>
              </a:ext>
            </a:extLst>
          </p:cNvPr>
          <p:cNvSpPr txBox="1"/>
          <p:nvPr/>
        </p:nvSpPr>
        <p:spPr>
          <a:xfrm>
            <a:off x="3493128" y="1767072"/>
            <a:ext cx="58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03B6D5-965E-9623-9307-A49564ADBB10}"/>
              </a:ext>
            </a:extLst>
          </p:cNvPr>
          <p:cNvSpPr txBox="1"/>
          <p:nvPr/>
        </p:nvSpPr>
        <p:spPr>
          <a:xfrm>
            <a:off x="7851463" y="1876226"/>
            <a:ext cx="2158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it really optimized?</a:t>
            </a:r>
          </a:p>
          <a:p>
            <a:endParaRPr lang="en-US" i="1" dirty="0"/>
          </a:p>
          <a:p>
            <a:r>
              <a:rPr lang="en-US" i="1" dirty="0"/>
              <a:t>It looks a lot longer...</a:t>
            </a:r>
          </a:p>
        </p:txBody>
      </p:sp>
    </p:spTree>
    <p:extLst>
      <p:ext uri="{BB962C8B-B14F-4D97-AF65-F5344CB8AC3E}">
        <p14:creationId xmlns:p14="http://schemas.microsoft.com/office/powerpoint/2010/main" val="2968104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F5EA9-0280-2B54-DE53-F3AD1E0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stitch optimized code back into the program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F16917-04F8-648B-95DE-4936EEF25B28}"/>
              </a:ext>
            </a:extLst>
          </p:cNvPr>
          <p:cNvSpPr txBox="1"/>
          <p:nvPr/>
        </p:nvSpPr>
        <p:spPr>
          <a:xfrm>
            <a:off x="3567995" y="2337891"/>
            <a:ext cx="3076301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a2 = b + c;</a:t>
            </a:r>
          </a:p>
          <a:p>
            <a:r>
              <a:rPr lang="en-US" sz="2400" dirty="0">
                <a:latin typeface="Courier" pitchFamily="2" charset="0"/>
              </a:rPr>
              <a:t>d5 = e + f;</a:t>
            </a:r>
          </a:p>
          <a:p>
            <a:r>
              <a:rPr lang="en-US" sz="2400" dirty="0">
                <a:latin typeface="Courier" pitchFamily="2" charset="0"/>
              </a:rPr>
              <a:t>g6 = a2;</a:t>
            </a:r>
          </a:p>
          <a:p>
            <a:r>
              <a:rPr lang="en-US" sz="2400" dirty="0">
                <a:latin typeface="Courier" pitchFamily="2" charset="0"/>
              </a:rPr>
              <a:t>g = g6;</a:t>
            </a:r>
          </a:p>
          <a:p>
            <a:r>
              <a:rPr lang="en-US" sz="2400" dirty="0">
                <a:latin typeface="Courier" pitchFamily="2" charset="0"/>
              </a:rPr>
              <a:t>d = d5</a:t>
            </a:r>
          </a:p>
          <a:p>
            <a:r>
              <a:rPr lang="en-US" sz="2400" dirty="0">
                <a:latin typeface="Courier" pitchFamily="2" charset="0"/>
              </a:rPr>
              <a:t>a = a2;</a:t>
            </a: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h2 = g + a;</a:t>
            </a:r>
          </a:p>
          <a:p>
            <a:r>
              <a:rPr lang="en-US" sz="2400" dirty="0">
                <a:latin typeface="Courier" pitchFamily="2" charset="0"/>
              </a:rPr>
              <a:t>k3 = h2;</a:t>
            </a:r>
          </a:p>
          <a:p>
            <a:r>
              <a:rPr lang="en-US" sz="2400" dirty="0">
                <a:latin typeface="Courier" pitchFamily="2" charset="0"/>
              </a:rPr>
              <a:t>h = h2;</a:t>
            </a:r>
          </a:p>
          <a:p>
            <a:r>
              <a:rPr lang="en-US" sz="2400" dirty="0">
                <a:latin typeface="Courier" pitchFamily="2" charset="0"/>
              </a:rPr>
              <a:t>k = k3;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436F7C-0B5F-88C4-A411-1C76CAAC6E06}"/>
              </a:ext>
            </a:extLst>
          </p:cNvPr>
          <p:cNvSpPr txBox="1"/>
          <p:nvPr/>
        </p:nvSpPr>
        <p:spPr>
          <a:xfrm>
            <a:off x="442522" y="3389062"/>
            <a:ext cx="2540725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 = b + c;</a:t>
            </a:r>
          </a:p>
          <a:p>
            <a:r>
              <a:rPr lang="en-US" sz="2400" dirty="0">
                <a:latin typeface="Courier" pitchFamily="2" charset="0"/>
              </a:rPr>
              <a:t>d = e + f;</a:t>
            </a:r>
          </a:p>
          <a:p>
            <a:r>
              <a:rPr lang="en-US" sz="2400" dirty="0">
                <a:latin typeface="Courier" pitchFamily="2" charset="0"/>
              </a:rPr>
              <a:t>g = b + c;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label_0:</a:t>
            </a:r>
          </a:p>
          <a:p>
            <a:r>
              <a:rPr lang="en-US" sz="2400" dirty="0">
                <a:latin typeface="Courier" pitchFamily="2" charset="0"/>
              </a:rPr>
              <a:t>h = g + a;</a:t>
            </a:r>
          </a:p>
          <a:p>
            <a:r>
              <a:rPr lang="en-US" sz="2400" dirty="0">
                <a:latin typeface="Courier" pitchFamily="2" charset="0"/>
              </a:rPr>
              <a:t>k = a + g;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7ECC2-97CD-6885-EB61-0CCC2470B3F3}"/>
              </a:ext>
            </a:extLst>
          </p:cNvPr>
          <p:cNvSpPr txBox="1"/>
          <p:nvPr/>
        </p:nvSpPr>
        <p:spPr>
          <a:xfrm>
            <a:off x="394809" y="2759158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original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83D64C-64D4-2824-249E-01D68BB15CB3}"/>
              </a:ext>
            </a:extLst>
          </p:cNvPr>
          <p:cNvSpPr txBox="1"/>
          <p:nvPr/>
        </p:nvSpPr>
        <p:spPr>
          <a:xfrm>
            <a:off x="3493128" y="1767072"/>
            <a:ext cx="585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03B6D5-965E-9623-9307-A49564ADBB10}"/>
              </a:ext>
            </a:extLst>
          </p:cNvPr>
          <p:cNvSpPr txBox="1"/>
          <p:nvPr/>
        </p:nvSpPr>
        <p:spPr>
          <a:xfrm>
            <a:off x="7851463" y="1876226"/>
            <a:ext cx="329263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it really optimized?</a:t>
            </a:r>
          </a:p>
          <a:p>
            <a:endParaRPr lang="en-US" i="1" dirty="0"/>
          </a:p>
          <a:p>
            <a:r>
              <a:rPr lang="en-US" i="1" dirty="0"/>
              <a:t>Common pattern for code to get</a:t>
            </a:r>
          </a:p>
          <a:p>
            <a:r>
              <a:rPr lang="en-US" i="1" dirty="0"/>
              <a:t>larger, but it will contain patterns</a:t>
            </a:r>
          </a:p>
          <a:p>
            <a:r>
              <a:rPr lang="en-US" i="1" dirty="0"/>
              <a:t>that are easier optimize away</a:t>
            </a:r>
          </a:p>
          <a:p>
            <a:endParaRPr lang="en-US" i="1" dirty="0"/>
          </a:p>
          <a:p>
            <a:r>
              <a:rPr lang="en-US" i="1" dirty="0"/>
              <a:t>later passes will minimize copies</a:t>
            </a:r>
          </a:p>
        </p:txBody>
      </p:sp>
    </p:spTree>
    <p:extLst>
      <p:ext uri="{BB962C8B-B14F-4D97-AF65-F5344CB8AC3E}">
        <p14:creationId xmlns:p14="http://schemas.microsoft.com/office/powerpoint/2010/main" val="2938471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2C34D-CD3C-B9AC-1D49-68100429B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7F564-345C-0935-4410-1650CB330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3021986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97890-BE36-D21B-B00D-76E864975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optimizations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F9EAA-7121-0D25-A180-2BC8EBF71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Regional optimization</a:t>
            </a:r>
          </a:p>
          <a:p>
            <a:pPr lvl="1"/>
            <a:r>
              <a:rPr lang="en-US" dirty="0"/>
              <a:t>We can handle multiple basic blocks</a:t>
            </a:r>
          </a:p>
          <a:p>
            <a:pPr lvl="1"/>
            <a:r>
              <a:rPr lang="en-US" dirty="0"/>
              <a:t>but only if they fit a certain pattern</a:t>
            </a:r>
          </a:p>
        </p:txBody>
      </p:sp>
    </p:spTree>
    <p:extLst>
      <p:ext uri="{BB962C8B-B14F-4D97-AF65-F5344CB8AC3E}">
        <p14:creationId xmlns:p14="http://schemas.microsoft.com/office/powerpoint/2010/main" val="2503720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they look in different languages</a:t>
            </a:r>
          </a:p>
          <a:p>
            <a:pPr lvl="1"/>
            <a:r>
              <a:rPr lang="en-US" dirty="0"/>
              <a:t>C/C++</a:t>
            </a:r>
          </a:p>
          <a:p>
            <a:pPr lvl="1"/>
            <a:r>
              <a:rPr lang="en-US" dirty="0"/>
              <a:t>Python</a:t>
            </a:r>
          </a:p>
          <a:p>
            <a:pPr lvl="1"/>
            <a:r>
              <a:rPr lang="en-US" dirty="0" err="1"/>
              <a:t>Numpy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more constrained the for loops are, the more assumptions the compiler can make, but less flexibility for the programmer</a:t>
            </a:r>
          </a:p>
        </p:txBody>
      </p:sp>
    </p:spTree>
    <p:extLst>
      <p:ext uri="{BB962C8B-B14F-4D97-AF65-F5344CB8AC3E}">
        <p14:creationId xmlns:p14="http://schemas.microsoft.com/office/powerpoint/2010/main" val="296427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0326" cy="4795308"/>
          </a:xfrm>
        </p:spPr>
        <p:txBody>
          <a:bodyPr>
            <a:normAutofit/>
          </a:bodyPr>
          <a:lstStyle/>
          <a:p>
            <a:r>
              <a:rPr lang="en-US" dirty="0"/>
              <a:t>Schedule:</a:t>
            </a:r>
          </a:p>
          <a:p>
            <a:pPr lvl="1"/>
            <a:r>
              <a:rPr lang="en-US" dirty="0"/>
              <a:t>We’ll finish up local value numberings and talk about loop transformations</a:t>
            </a:r>
          </a:p>
          <a:p>
            <a:pPr lvl="1"/>
            <a:r>
              <a:rPr lang="en-US" dirty="0"/>
              <a:t>I want to spend time on a homework overview</a:t>
            </a:r>
          </a:p>
          <a:p>
            <a:pPr lvl="1"/>
            <a:r>
              <a:rPr lang="en-US" dirty="0"/>
              <a:t>I want to talk about a global optimization</a:t>
            </a:r>
          </a:p>
          <a:p>
            <a:pPr lvl="2"/>
            <a:r>
              <a:rPr lang="en-US" dirty="0"/>
              <a:t>Either undefined variable analysis</a:t>
            </a:r>
          </a:p>
          <a:p>
            <a:pPr lvl="2"/>
            <a:r>
              <a:rPr lang="en-US" dirty="0"/>
              <a:t>Or code slicing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For backends, I want to talk about register allocation</a:t>
            </a:r>
          </a:p>
          <a:p>
            <a:pPr lvl="1"/>
            <a:endParaRPr lang="en-US" dirty="0"/>
          </a:p>
          <a:p>
            <a:r>
              <a:rPr lang="en-US" dirty="0"/>
              <a:t>We will see what we have time for...</a:t>
            </a:r>
          </a:p>
        </p:txBody>
      </p:sp>
    </p:spTree>
    <p:extLst>
      <p:ext uri="{BB962C8B-B14F-4D97-AF65-F5344CB8AC3E}">
        <p14:creationId xmlns:p14="http://schemas.microsoft.com/office/powerpoint/2010/main" val="1644384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The compiler can optimize For loops if they fit a certain pattern</a:t>
            </a:r>
          </a:p>
          <a:p>
            <a:endParaRPr lang="en-US" dirty="0"/>
          </a:p>
          <a:p>
            <a:r>
              <a:rPr lang="en-US" dirty="0"/>
              <a:t>When developing a regional optimization, we start with strict constraints and then slowly relax them and make the optimization more general.</a:t>
            </a:r>
          </a:p>
          <a:p>
            <a:pPr lvl="1"/>
            <a:r>
              <a:rPr lang="en-US" dirty="0"/>
              <a:t>Sometimes it is not worth relaxing the constraints (optimization gets too complicated. Its not the compilers job to catch every pattern!)</a:t>
            </a:r>
          </a:p>
          <a:p>
            <a:pPr lvl="1"/>
            <a:r>
              <a:rPr lang="en-US" dirty="0"/>
              <a:t>If a programmer knows the pattern, then often you can write code such that the compiler can recognize the pattern and it will do better at optimizing!</a:t>
            </a:r>
          </a:p>
          <a:p>
            <a:pPr lvl="1"/>
            <a:r>
              <a:rPr lang="en-US" dirty="0"/>
              <a:t>Thus you can write more efficient code if you write it in such a way that the compiler can recognize patterns</a:t>
            </a:r>
          </a:p>
        </p:txBody>
      </p:sp>
    </p:spTree>
    <p:extLst>
      <p:ext uri="{BB962C8B-B14F-4D97-AF65-F5344CB8AC3E}">
        <p14:creationId xmlns:p14="http://schemas.microsoft.com/office/powerpoint/2010/main" val="41618410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Loop body:</a:t>
            </a:r>
          </a:p>
          <a:p>
            <a:pPr lvl="1"/>
            <a:r>
              <a:rPr lang="en-US" dirty="0"/>
              <a:t>A series of statements that are executed each loop iteration</a:t>
            </a:r>
          </a:p>
          <a:p>
            <a:endParaRPr lang="en-US" dirty="0"/>
          </a:p>
          <a:p>
            <a:r>
              <a:rPr lang="en-US" dirty="0"/>
              <a:t>Loop condition: </a:t>
            </a:r>
          </a:p>
          <a:p>
            <a:pPr lvl="1"/>
            <a:r>
              <a:rPr lang="en-US" dirty="0"/>
              <a:t>the condition that decides whether the loop body is executed</a:t>
            </a:r>
          </a:p>
          <a:p>
            <a:endParaRPr lang="en-US" dirty="0"/>
          </a:p>
          <a:p>
            <a:r>
              <a:rPr lang="en-US" dirty="0"/>
              <a:t>Iteration variable:</a:t>
            </a:r>
          </a:p>
          <a:p>
            <a:pPr lvl="1"/>
            <a:r>
              <a:rPr lang="en-US" dirty="0"/>
              <a:t>A variable that is updated exactly once during the loop</a:t>
            </a:r>
          </a:p>
          <a:p>
            <a:pPr lvl="1"/>
            <a:r>
              <a:rPr lang="en-US" dirty="0"/>
              <a:t>The loop condition depends on the iteration variable </a:t>
            </a:r>
          </a:p>
          <a:p>
            <a:pPr lvl="1"/>
            <a:r>
              <a:rPr lang="en-US" dirty="0"/>
              <a:t>The loop condition is only updated through the iteration variable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73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10E2F-4DE6-50F0-4963-B5E275EB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B66108-54B7-B571-1DDD-DD72B9C0ECE3}"/>
              </a:ext>
            </a:extLst>
          </p:cNvPr>
          <p:cNvSpPr/>
          <p:nvPr/>
        </p:nvSpPr>
        <p:spPr>
          <a:xfrm>
            <a:off x="779891" y="1690688"/>
            <a:ext cx="6096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9FA01C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1024;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counter += 1;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BF6154-B065-0F6F-C52C-D6E259CA334D}"/>
              </a:ext>
            </a:extLst>
          </p:cNvPr>
          <p:cNvSpPr txBox="1"/>
          <p:nvPr/>
        </p:nvSpPr>
        <p:spPr>
          <a:xfrm>
            <a:off x="8348870" y="675861"/>
            <a:ext cx="17829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iteration variable</a:t>
            </a:r>
          </a:p>
          <a:p>
            <a:r>
              <a:rPr lang="en-US" i="1" dirty="0"/>
              <a:t>loop body</a:t>
            </a:r>
          </a:p>
          <a:p>
            <a:r>
              <a:rPr lang="en-US" i="1" dirty="0"/>
              <a:t>loop condition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E52DAC-8399-D7C8-5536-D97BB42B9444}"/>
              </a:ext>
            </a:extLst>
          </p:cNvPr>
          <p:cNvSpPr/>
          <p:nvPr/>
        </p:nvSpPr>
        <p:spPr>
          <a:xfrm>
            <a:off x="779891" y="3280948"/>
            <a:ext cx="6096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1024;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+=counter)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counter += 1;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D04A50-F007-FEE1-E765-09F16D079C7F}"/>
              </a:ext>
            </a:extLst>
          </p:cNvPr>
          <p:cNvSpPr/>
          <p:nvPr/>
        </p:nvSpPr>
        <p:spPr>
          <a:xfrm>
            <a:off x="779891" y="4653013"/>
            <a:ext cx="3146066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(1)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counter += 1;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1024)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break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AEA7DA-350D-724F-587E-C3F7F604C4F7}"/>
              </a:ext>
            </a:extLst>
          </p:cNvPr>
          <p:cNvSpPr txBox="1"/>
          <p:nvPr/>
        </p:nvSpPr>
        <p:spPr>
          <a:xfrm>
            <a:off x="6875891" y="5668675"/>
            <a:ext cx="4968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 general, is it possible to determine if an iteration</a:t>
            </a:r>
          </a:p>
          <a:p>
            <a:r>
              <a:rPr lang="en-US" i="1" dirty="0"/>
              <a:t>variable exists or not?</a:t>
            </a:r>
          </a:p>
        </p:txBody>
      </p:sp>
    </p:spTree>
    <p:extLst>
      <p:ext uri="{BB962C8B-B14F-4D97-AF65-F5344CB8AC3E}">
        <p14:creationId xmlns:p14="http://schemas.microsoft.com/office/powerpoint/2010/main" val="601575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10E2F-4DE6-50F0-4963-B5E275EB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5E52DAC-8399-D7C8-5536-D97BB42B9444}"/>
              </a:ext>
            </a:extLst>
          </p:cNvPr>
          <p:cNvSpPr/>
          <p:nvPr/>
        </p:nvSpPr>
        <p:spPr>
          <a:xfrm>
            <a:off x="779891" y="2128009"/>
            <a:ext cx="60960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1024;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counter += 1;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foo();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53AAF3-B196-28EB-192D-C154A7EFD3FE}"/>
              </a:ext>
            </a:extLst>
          </p:cNvPr>
          <p:cNvSpPr txBox="1"/>
          <p:nvPr/>
        </p:nvSpPr>
        <p:spPr>
          <a:xfrm>
            <a:off x="7847937" y="1168842"/>
            <a:ext cx="1982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about these?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60DD25-EAAC-A47A-32C5-719EC08EA5FF}"/>
              </a:ext>
            </a:extLst>
          </p:cNvPr>
          <p:cNvSpPr/>
          <p:nvPr/>
        </p:nvSpPr>
        <p:spPr>
          <a:xfrm>
            <a:off x="779891" y="4164868"/>
            <a:ext cx="60960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j;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counter += 1;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j = rand();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951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AF61-18A6-4572-AB9F-321EED2FB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</a:t>
            </a:r>
          </a:p>
        </p:txBody>
      </p:sp>
    </p:spTree>
    <p:extLst>
      <p:ext uri="{BB962C8B-B14F-4D97-AF65-F5344CB8AC3E}">
        <p14:creationId xmlns:p14="http://schemas.microsoft.com/office/powerpoint/2010/main" val="8743831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Executing multiple instances of the loop body without checking the loop condition.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18DB31-0418-B9C2-0221-123B7B0F9C08}"/>
              </a:ext>
            </a:extLst>
          </p:cNvPr>
          <p:cNvSpPr/>
          <p:nvPr/>
        </p:nvSpPr>
        <p:spPr>
          <a:xfrm>
            <a:off x="217283" y="3244334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7B4E-F7FF-A18E-5491-5E07B51FB692}"/>
              </a:ext>
            </a:extLst>
          </p:cNvPr>
          <p:cNvSpPr txBox="1"/>
          <p:nvPr/>
        </p:nvSpPr>
        <p:spPr>
          <a:xfrm>
            <a:off x="561315" y="4458300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BA724-D9F9-02C0-376D-122711EA7835}"/>
              </a:ext>
            </a:extLst>
          </p:cNvPr>
          <p:cNvSpPr txBox="1"/>
          <p:nvPr/>
        </p:nvSpPr>
        <p:spPr>
          <a:xfrm>
            <a:off x="6351566" y="4428648"/>
            <a:ext cx="445827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  // body</a:t>
            </a:r>
            <a:endParaRPr lang="en-US" dirty="0">
              <a:highlight>
                <a:srgbClr val="00FFFF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4FB888-6567-25C1-E7EC-894B4C82BA97}"/>
              </a:ext>
            </a:extLst>
          </p:cNvPr>
          <p:cNvSpPr txBox="1"/>
          <p:nvPr/>
        </p:nvSpPr>
        <p:spPr>
          <a:xfrm>
            <a:off x="4762122" y="3879410"/>
            <a:ext cx="2430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unrolled by a </a:t>
            </a:r>
            <a:r>
              <a:rPr lang="en-US" b="1" dirty="0"/>
              <a:t>factor</a:t>
            </a:r>
            <a:r>
              <a:rPr lang="en-US" dirty="0"/>
              <a:t> of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B0CE8E-3AF0-C34F-CC0A-824D8BF58A21}"/>
              </a:ext>
            </a:extLst>
          </p:cNvPr>
          <p:cNvSpPr txBox="1"/>
          <p:nvPr/>
        </p:nvSpPr>
        <p:spPr>
          <a:xfrm>
            <a:off x="5015620" y="6364586"/>
            <a:ext cx="2289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could we unroll more?</a:t>
            </a:r>
          </a:p>
        </p:txBody>
      </p:sp>
    </p:spTree>
    <p:extLst>
      <p:ext uri="{BB962C8B-B14F-4D97-AF65-F5344CB8AC3E}">
        <p14:creationId xmlns:p14="http://schemas.microsoft.com/office/powerpoint/2010/main" val="20116970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Under what conditions can we unroll?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18DB31-0418-B9C2-0221-123B7B0F9C08}"/>
              </a:ext>
            </a:extLst>
          </p:cNvPr>
          <p:cNvSpPr/>
          <p:nvPr/>
        </p:nvSpPr>
        <p:spPr>
          <a:xfrm>
            <a:off x="344503" y="2520496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D37B4E-F7FF-A18E-5491-5E07B51FB692}"/>
              </a:ext>
            </a:extLst>
          </p:cNvPr>
          <p:cNvSpPr txBox="1"/>
          <p:nvPr/>
        </p:nvSpPr>
        <p:spPr>
          <a:xfrm>
            <a:off x="344503" y="3044843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730539-D38F-B1B1-34B8-89F8955A7D59}"/>
              </a:ext>
            </a:extLst>
          </p:cNvPr>
          <p:cNvSpPr txBox="1"/>
          <p:nvPr/>
        </p:nvSpPr>
        <p:spPr>
          <a:xfrm>
            <a:off x="4086970" y="4834394"/>
            <a:ext cx="2114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can go wrong?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BA19AD-DDFF-C8C2-1914-AF58D9C0CA84}"/>
              </a:ext>
            </a:extLst>
          </p:cNvPr>
          <p:cNvSpPr txBox="1"/>
          <p:nvPr/>
        </p:nvSpPr>
        <p:spPr>
          <a:xfrm>
            <a:off x="6582154" y="3113527"/>
            <a:ext cx="445827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  // body</a:t>
            </a:r>
            <a:endParaRPr lang="en-US" dirty="0">
              <a:highlight>
                <a:srgbClr val="00FFFF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4533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Under what conditions can we unroll?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E4C50-D015-6DF9-F3FB-3807F18A2314}"/>
              </a:ext>
            </a:extLst>
          </p:cNvPr>
          <p:cNvSpPr txBox="1"/>
          <p:nvPr/>
        </p:nvSpPr>
        <p:spPr>
          <a:xfrm>
            <a:off x="6218387" y="3506508"/>
            <a:ext cx="5629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Validate that we actually have an iteration variable</a:t>
            </a:r>
            <a:br>
              <a:rPr lang="en-US" dirty="0"/>
            </a:b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ED0DDB-1EA2-15AD-8124-3F075BAB5F61}"/>
              </a:ext>
            </a:extLst>
          </p:cNvPr>
          <p:cNvSpPr/>
          <p:nvPr/>
        </p:nvSpPr>
        <p:spPr>
          <a:xfrm>
            <a:off x="344503" y="2520496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C5C3A0-BF0F-E6F1-B486-EB22B40B4C81}"/>
              </a:ext>
            </a:extLst>
          </p:cNvPr>
          <p:cNvSpPr txBox="1"/>
          <p:nvPr/>
        </p:nvSpPr>
        <p:spPr>
          <a:xfrm>
            <a:off x="344503" y="3044843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63581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Under what conditions can we unroll?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E4C50-D015-6DF9-F3FB-3807F18A2314}"/>
              </a:ext>
            </a:extLst>
          </p:cNvPr>
          <p:cNvSpPr txBox="1"/>
          <p:nvPr/>
        </p:nvSpPr>
        <p:spPr>
          <a:xfrm>
            <a:off x="6218387" y="3506508"/>
            <a:ext cx="5629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Validate that we actually have an iteration variable</a:t>
            </a:r>
            <a:br>
              <a:rPr lang="en-US" dirty="0"/>
            </a:br>
            <a:r>
              <a:rPr lang="en-US" dirty="0"/>
              <a:t>1. </a:t>
            </a:r>
            <a:r>
              <a:rPr lang="en-US" b="1" dirty="0"/>
              <a:t>find</a:t>
            </a:r>
            <a:r>
              <a:rPr lang="en-US" dirty="0"/>
              <a:t> candidate on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>
                <a:highlight>
                  <a:srgbClr val="FFFF00"/>
                </a:highlight>
              </a:rPr>
              <a:t>assignment statement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ED0DDB-1EA2-15AD-8124-3F075BAB5F61}"/>
              </a:ext>
            </a:extLst>
          </p:cNvPr>
          <p:cNvSpPr/>
          <p:nvPr/>
        </p:nvSpPr>
        <p:spPr>
          <a:xfrm>
            <a:off x="344503" y="2520496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C5C3A0-BF0F-E6F1-B486-EB22B40B4C81}"/>
              </a:ext>
            </a:extLst>
          </p:cNvPr>
          <p:cNvSpPr txBox="1"/>
          <p:nvPr/>
        </p:nvSpPr>
        <p:spPr>
          <a:xfrm>
            <a:off x="344503" y="3044843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58660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Under what conditions can we unroll?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E4C50-D015-6DF9-F3FB-3807F18A2314}"/>
              </a:ext>
            </a:extLst>
          </p:cNvPr>
          <p:cNvSpPr txBox="1"/>
          <p:nvPr/>
        </p:nvSpPr>
        <p:spPr>
          <a:xfrm>
            <a:off x="6218387" y="3506508"/>
            <a:ext cx="5629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Validate that we actually have an iteration variable</a:t>
            </a:r>
            <a:br>
              <a:rPr lang="en-US" dirty="0"/>
            </a:br>
            <a:r>
              <a:rPr lang="en-US" dirty="0"/>
              <a:t>1. </a:t>
            </a:r>
            <a:r>
              <a:rPr lang="en-US" b="1" dirty="0"/>
              <a:t>find</a:t>
            </a:r>
            <a:r>
              <a:rPr lang="en-US" dirty="0"/>
              <a:t> candidate on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>
                <a:highlight>
                  <a:srgbClr val="FFFF00"/>
                </a:highlight>
              </a:rPr>
              <a:t>assignment statement</a:t>
            </a:r>
          </a:p>
          <a:p>
            <a:r>
              <a:rPr lang="en-US" dirty="0"/>
              <a:t>2. </a:t>
            </a:r>
            <a:r>
              <a:rPr lang="en-US" b="1" dirty="0"/>
              <a:t>check</a:t>
            </a:r>
            <a:r>
              <a:rPr lang="en-US" dirty="0"/>
              <a:t> no assignments to candidate in </a:t>
            </a:r>
            <a:r>
              <a:rPr lang="en-US" dirty="0">
                <a:highlight>
                  <a:srgbClr val="FF00FF"/>
                </a:highlight>
              </a:rPr>
              <a:t>body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ED0DDB-1EA2-15AD-8124-3F075BAB5F61}"/>
              </a:ext>
            </a:extLst>
          </p:cNvPr>
          <p:cNvSpPr/>
          <p:nvPr/>
        </p:nvSpPr>
        <p:spPr>
          <a:xfrm>
            <a:off x="344503" y="2520496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C5C3A0-BF0F-E6F1-B486-EB22B40B4C81}"/>
              </a:ext>
            </a:extLst>
          </p:cNvPr>
          <p:cNvSpPr txBox="1"/>
          <p:nvPr/>
        </p:nvSpPr>
        <p:spPr>
          <a:xfrm>
            <a:off x="344503" y="3044843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726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44187-2732-FF09-4886-E308C2AD1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Thank you for taking the time to fill it out; </a:t>
            </a:r>
          </a:p>
          <a:p>
            <a:pPr lvl="1"/>
            <a:r>
              <a:rPr lang="en-US" dirty="0"/>
              <a:t>Its very helpful, and especially for newly designed classes like this.</a:t>
            </a:r>
          </a:p>
          <a:p>
            <a:pPr lvl="1"/>
            <a:endParaRPr lang="en-US" dirty="0"/>
          </a:p>
          <a:p>
            <a:r>
              <a:rPr lang="en-US" dirty="0"/>
              <a:t>Speaking of helpful things:</a:t>
            </a:r>
          </a:p>
          <a:p>
            <a:pPr lvl="1"/>
            <a:r>
              <a:rPr lang="en-US" dirty="0"/>
              <a:t>SETs are out!</a:t>
            </a:r>
          </a:p>
          <a:p>
            <a:pPr lvl="1"/>
            <a:r>
              <a:rPr lang="en-US" dirty="0"/>
              <a:t>Those are the official feedback forms for classes</a:t>
            </a:r>
          </a:p>
          <a:p>
            <a:pPr lvl="1"/>
            <a:r>
              <a:rPr lang="en-US" dirty="0"/>
              <a:t>It is incredibly useful for new faculty and especially for new classes</a:t>
            </a:r>
          </a:p>
          <a:p>
            <a:pPr lvl="1"/>
            <a:r>
              <a:rPr lang="en-US" dirty="0"/>
              <a:t>CSE113 example</a:t>
            </a:r>
          </a:p>
          <a:p>
            <a:pPr lvl="1"/>
            <a:r>
              <a:rPr lang="en-US" dirty="0"/>
              <a:t>I’d really appreciate it if you could fill it out</a:t>
            </a:r>
          </a:p>
        </p:txBody>
      </p:sp>
    </p:spTree>
    <p:extLst>
      <p:ext uri="{BB962C8B-B14F-4D97-AF65-F5344CB8AC3E}">
        <p14:creationId xmlns:p14="http://schemas.microsoft.com/office/powerpoint/2010/main" val="7197561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Under what conditions can we unroll?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E4C50-D015-6DF9-F3FB-3807F18A2314}"/>
              </a:ext>
            </a:extLst>
          </p:cNvPr>
          <p:cNvSpPr txBox="1"/>
          <p:nvPr/>
        </p:nvSpPr>
        <p:spPr>
          <a:xfrm>
            <a:off x="6218387" y="3506508"/>
            <a:ext cx="5629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Validate that we actually have an iteration variable</a:t>
            </a:r>
            <a:br>
              <a:rPr lang="en-US" dirty="0"/>
            </a:br>
            <a:r>
              <a:rPr lang="en-US" dirty="0"/>
              <a:t>1. </a:t>
            </a:r>
            <a:r>
              <a:rPr lang="en-US" b="1" dirty="0"/>
              <a:t>find</a:t>
            </a:r>
            <a:r>
              <a:rPr lang="en-US" dirty="0"/>
              <a:t> candidate on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>
                <a:highlight>
                  <a:srgbClr val="FFFF00"/>
                </a:highlight>
              </a:rPr>
              <a:t>assignment statement</a:t>
            </a:r>
          </a:p>
          <a:p>
            <a:r>
              <a:rPr lang="en-US" dirty="0"/>
              <a:t>2. </a:t>
            </a:r>
            <a:r>
              <a:rPr lang="en-US" b="1" dirty="0"/>
              <a:t>check</a:t>
            </a:r>
            <a:r>
              <a:rPr lang="en-US" dirty="0"/>
              <a:t> no assignments to candidate in </a:t>
            </a:r>
            <a:r>
              <a:rPr lang="en-US" dirty="0">
                <a:highlight>
                  <a:srgbClr val="FF00FF"/>
                </a:highlight>
              </a:rPr>
              <a:t>body</a:t>
            </a:r>
          </a:p>
          <a:p>
            <a:r>
              <a:rPr lang="en-US" dirty="0"/>
              <a:t>3. </a:t>
            </a:r>
            <a:r>
              <a:rPr lang="en-US" b="1" dirty="0"/>
              <a:t>check</a:t>
            </a:r>
            <a:r>
              <a:rPr lang="en-US" dirty="0"/>
              <a:t> that it matches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 err="1">
                <a:highlight>
                  <a:srgbClr val="00FFFF"/>
                </a:highlight>
              </a:rPr>
              <a:t>assignment_statement</a:t>
            </a:r>
            <a:endParaRPr lang="en-US" dirty="0">
              <a:highlight>
                <a:srgbClr val="FF00FF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ED0DDB-1EA2-15AD-8124-3F075BAB5F61}"/>
              </a:ext>
            </a:extLst>
          </p:cNvPr>
          <p:cNvSpPr/>
          <p:nvPr/>
        </p:nvSpPr>
        <p:spPr>
          <a:xfrm>
            <a:off x="344503" y="2520496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C5C3A0-BF0F-E6F1-B486-EB22B40B4C81}"/>
              </a:ext>
            </a:extLst>
          </p:cNvPr>
          <p:cNvSpPr txBox="1"/>
          <p:nvPr/>
        </p:nvSpPr>
        <p:spPr>
          <a:xfrm>
            <a:off x="344503" y="3044843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94592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Under what conditions can we unroll?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E4C50-D015-6DF9-F3FB-3807F18A2314}"/>
              </a:ext>
            </a:extLst>
          </p:cNvPr>
          <p:cNvSpPr txBox="1"/>
          <p:nvPr/>
        </p:nvSpPr>
        <p:spPr>
          <a:xfrm>
            <a:off x="6218387" y="3506508"/>
            <a:ext cx="56291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Validate that we actually have an iteration variable</a:t>
            </a:r>
            <a:br>
              <a:rPr lang="en-US" dirty="0"/>
            </a:br>
            <a:r>
              <a:rPr lang="en-US" dirty="0"/>
              <a:t>1. </a:t>
            </a:r>
            <a:r>
              <a:rPr lang="en-US" b="1" dirty="0"/>
              <a:t>find</a:t>
            </a:r>
            <a:r>
              <a:rPr lang="en-US" dirty="0"/>
              <a:t> candidate on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>
                <a:highlight>
                  <a:srgbClr val="FFFF00"/>
                </a:highlight>
              </a:rPr>
              <a:t>assignment statement</a:t>
            </a:r>
          </a:p>
          <a:p>
            <a:r>
              <a:rPr lang="en-US" dirty="0"/>
              <a:t>2. </a:t>
            </a:r>
            <a:r>
              <a:rPr lang="en-US" b="1" dirty="0"/>
              <a:t>check</a:t>
            </a:r>
            <a:r>
              <a:rPr lang="en-US" dirty="0"/>
              <a:t> no assignments to candidate in </a:t>
            </a:r>
            <a:r>
              <a:rPr lang="en-US" dirty="0">
                <a:highlight>
                  <a:srgbClr val="FF00FF"/>
                </a:highlight>
              </a:rPr>
              <a:t>body</a:t>
            </a:r>
          </a:p>
          <a:p>
            <a:r>
              <a:rPr lang="en-US" dirty="0"/>
              <a:t>3. </a:t>
            </a:r>
            <a:r>
              <a:rPr lang="en-US" b="1" dirty="0"/>
              <a:t>check</a:t>
            </a:r>
            <a:r>
              <a:rPr lang="en-US" dirty="0"/>
              <a:t> that it matches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 err="1">
                <a:highlight>
                  <a:srgbClr val="00FFFF"/>
                </a:highlight>
              </a:rPr>
              <a:t>assignment_statement</a:t>
            </a:r>
            <a:endParaRPr lang="en-US" dirty="0">
              <a:highlight>
                <a:srgbClr val="FF00FF"/>
              </a:highlight>
            </a:endParaRPr>
          </a:p>
          <a:p>
            <a:r>
              <a:rPr lang="en-US" dirty="0"/>
              <a:t>4. </a:t>
            </a:r>
            <a:r>
              <a:rPr lang="en-US" b="1" dirty="0"/>
              <a:t>check</a:t>
            </a:r>
            <a:r>
              <a:rPr lang="en-US" dirty="0"/>
              <a:t> </a:t>
            </a:r>
            <a:r>
              <a:rPr lang="en-US" dirty="0">
                <a:highlight>
                  <a:srgbClr val="00FF00"/>
                </a:highlight>
              </a:rPr>
              <a:t>loop condition</a:t>
            </a:r>
          </a:p>
          <a:p>
            <a:r>
              <a:rPr lang="en-US" dirty="0"/>
              <a:t>     * check that candidate variable is on </a:t>
            </a:r>
            <a:r>
              <a:rPr lang="en-US" dirty="0" err="1"/>
              <a:t>lhs</a:t>
            </a:r>
            <a:br>
              <a:rPr lang="en-US" dirty="0"/>
            </a:br>
            <a:r>
              <a:rPr lang="en-US" dirty="0"/>
              <a:t>     * check that the </a:t>
            </a:r>
            <a:r>
              <a:rPr lang="en-US" dirty="0" err="1"/>
              <a:t>rhs</a:t>
            </a:r>
            <a:r>
              <a:rPr lang="en-US" dirty="0"/>
              <a:t> is a variable or literal (</a:t>
            </a:r>
            <a:r>
              <a:rPr lang="en-US" dirty="0" err="1"/>
              <a:t>cond</a:t>
            </a:r>
            <a:r>
              <a:rPr lang="en-US" dirty="0"/>
              <a:t>)</a:t>
            </a:r>
          </a:p>
          <a:p>
            <a:r>
              <a:rPr lang="en-US" dirty="0"/>
              <a:t>     * check that </a:t>
            </a:r>
            <a:r>
              <a:rPr lang="en-US" dirty="0" err="1"/>
              <a:t>cond</a:t>
            </a:r>
            <a:r>
              <a:rPr lang="en-US" dirty="0"/>
              <a:t> is not assigned in body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ED0DDB-1EA2-15AD-8124-3F075BAB5F61}"/>
              </a:ext>
            </a:extLst>
          </p:cNvPr>
          <p:cNvSpPr/>
          <p:nvPr/>
        </p:nvSpPr>
        <p:spPr>
          <a:xfrm>
            <a:off x="344503" y="2520496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C5C3A0-BF0F-E6F1-B486-EB22B40B4C81}"/>
              </a:ext>
            </a:extLst>
          </p:cNvPr>
          <p:cNvSpPr txBox="1"/>
          <p:nvPr/>
        </p:nvSpPr>
        <p:spPr>
          <a:xfrm>
            <a:off x="344503" y="3044843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48721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2965"/>
          </a:xfrm>
        </p:spPr>
        <p:txBody>
          <a:bodyPr/>
          <a:lstStyle/>
          <a:p>
            <a:r>
              <a:rPr lang="en-US" dirty="0"/>
              <a:t>Under what conditions can we unroll?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BE4C50-D015-6DF9-F3FB-3807F18A2314}"/>
              </a:ext>
            </a:extLst>
          </p:cNvPr>
          <p:cNvSpPr txBox="1"/>
          <p:nvPr/>
        </p:nvSpPr>
        <p:spPr>
          <a:xfrm>
            <a:off x="6218387" y="3506508"/>
            <a:ext cx="56291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Validate that we actually have an iteration variable</a:t>
            </a:r>
            <a:br>
              <a:rPr lang="en-US" dirty="0"/>
            </a:br>
            <a:r>
              <a:rPr lang="en-US" dirty="0"/>
              <a:t>1. </a:t>
            </a:r>
            <a:r>
              <a:rPr lang="en-US" b="1" dirty="0"/>
              <a:t>find</a:t>
            </a:r>
            <a:r>
              <a:rPr lang="en-US" dirty="0"/>
              <a:t> candidate on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>
                <a:highlight>
                  <a:srgbClr val="FFFF00"/>
                </a:highlight>
              </a:rPr>
              <a:t>assignment statement</a:t>
            </a:r>
          </a:p>
          <a:p>
            <a:r>
              <a:rPr lang="en-US" dirty="0"/>
              <a:t>2. </a:t>
            </a:r>
            <a:r>
              <a:rPr lang="en-US" b="1" dirty="0"/>
              <a:t>check</a:t>
            </a:r>
            <a:r>
              <a:rPr lang="en-US" dirty="0"/>
              <a:t> no assignments to candidate in </a:t>
            </a:r>
            <a:r>
              <a:rPr lang="en-US" dirty="0">
                <a:highlight>
                  <a:srgbClr val="FF00FF"/>
                </a:highlight>
              </a:rPr>
              <a:t>body</a:t>
            </a:r>
          </a:p>
          <a:p>
            <a:r>
              <a:rPr lang="en-US" dirty="0"/>
              <a:t>3. </a:t>
            </a:r>
            <a:r>
              <a:rPr lang="en-US" b="1" dirty="0"/>
              <a:t>check</a:t>
            </a:r>
            <a:r>
              <a:rPr lang="en-US" dirty="0"/>
              <a:t> that it matches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 err="1">
                <a:highlight>
                  <a:srgbClr val="00FFFF"/>
                </a:highlight>
              </a:rPr>
              <a:t>assignment_statement</a:t>
            </a:r>
            <a:endParaRPr lang="en-US" dirty="0">
              <a:highlight>
                <a:srgbClr val="FF00FF"/>
              </a:highlight>
            </a:endParaRPr>
          </a:p>
          <a:p>
            <a:r>
              <a:rPr lang="en-US" dirty="0"/>
              <a:t>4. </a:t>
            </a:r>
            <a:r>
              <a:rPr lang="en-US" b="1" dirty="0"/>
              <a:t>check</a:t>
            </a:r>
            <a:r>
              <a:rPr lang="en-US" dirty="0"/>
              <a:t> </a:t>
            </a:r>
            <a:r>
              <a:rPr lang="en-US" dirty="0">
                <a:highlight>
                  <a:srgbClr val="00FF00"/>
                </a:highlight>
              </a:rPr>
              <a:t>loop condition</a:t>
            </a:r>
          </a:p>
          <a:p>
            <a:r>
              <a:rPr lang="en-US" dirty="0"/>
              <a:t>     * check that candidate variable is on </a:t>
            </a:r>
            <a:r>
              <a:rPr lang="en-US" dirty="0" err="1"/>
              <a:t>lhs</a:t>
            </a:r>
            <a:br>
              <a:rPr lang="en-US" dirty="0"/>
            </a:br>
            <a:r>
              <a:rPr lang="en-US" dirty="0"/>
              <a:t>     * check that the </a:t>
            </a:r>
            <a:r>
              <a:rPr lang="en-US" dirty="0" err="1"/>
              <a:t>rhs</a:t>
            </a:r>
            <a:r>
              <a:rPr lang="en-US" dirty="0"/>
              <a:t> is a variable or literal (</a:t>
            </a:r>
            <a:r>
              <a:rPr lang="en-US" dirty="0" err="1"/>
              <a:t>cond</a:t>
            </a:r>
            <a:r>
              <a:rPr lang="en-US" dirty="0"/>
              <a:t>)</a:t>
            </a:r>
          </a:p>
          <a:p>
            <a:r>
              <a:rPr lang="en-US" dirty="0"/>
              <a:t>     * check that </a:t>
            </a:r>
            <a:r>
              <a:rPr lang="en-US" dirty="0" err="1"/>
              <a:t>cond</a:t>
            </a:r>
            <a:r>
              <a:rPr lang="en-US" dirty="0"/>
              <a:t> is not assigned in body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ED0DDB-1EA2-15AD-8124-3F075BAB5F61}"/>
              </a:ext>
            </a:extLst>
          </p:cNvPr>
          <p:cNvSpPr/>
          <p:nvPr/>
        </p:nvSpPr>
        <p:spPr>
          <a:xfrm>
            <a:off x="344503" y="2520496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C5C3A0-BF0F-E6F1-B486-EB22B40B4C81}"/>
              </a:ext>
            </a:extLst>
          </p:cNvPr>
          <p:cNvSpPr txBox="1"/>
          <p:nvPr/>
        </p:nvSpPr>
        <p:spPr>
          <a:xfrm>
            <a:off x="344503" y="3052794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DAABE2-FB03-859B-994F-375E2A7A0D82}"/>
              </a:ext>
            </a:extLst>
          </p:cNvPr>
          <p:cNvSpPr txBox="1"/>
          <p:nvPr/>
        </p:nvSpPr>
        <p:spPr>
          <a:xfrm>
            <a:off x="193350" y="5971876"/>
            <a:ext cx="5177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 these guarantee we will find an iteration variable?</a:t>
            </a:r>
          </a:p>
          <a:p>
            <a:r>
              <a:rPr lang="en-US" i="1" dirty="0"/>
              <a:t>What happens if we don’t find one?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831352-4946-AB22-F014-479133EAC3A5}"/>
              </a:ext>
            </a:extLst>
          </p:cNvPr>
          <p:cNvSpPr txBox="1"/>
          <p:nvPr/>
        </p:nvSpPr>
        <p:spPr>
          <a:xfrm>
            <a:off x="6218387" y="6123543"/>
            <a:ext cx="3277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does C-simple help us here?</a:t>
            </a:r>
          </a:p>
        </p:txBody>
      </p:sp>
    </p:spTree>
    <p:extLst>
      <p:ext uri="{BB962C8B-B14F-4D97-AF65-F5344CB8AC3E}">
        <p14:creationId xmlns:p14="http://schemas.microsoft.com/office/powerpoint/2010/main" val="8927856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2"/>
          </a:xfrm>
        </p:spPr>
        <p:txBody>
          <a:bodyPr>
            <a:normAutofit/>
          </a:bodyPr>
          <a:lstStyle/>
          <a:p>
            <a:r>
              <a:rPr lang="en-US" dirty="0"/>
              <a:t>Several ways to unroll</a:t>
            </a:r>
          </a:p>
          <a:p>
            <a:pPr lvl="1"/>
            <a:r>
              <a:rPr lang="en-US" dirty="0"/>
              <a:t>More constraints: Simpler to unroll in code generation</a:t>
            </a:r>
          </a:p>
          <a:p>
            <a:pPr lvl="1"/>
            <a:r>
              <a:rPr lang="en-US" dirty="0"/>
              <a:t>Less constraints: Harder to unroll in code generation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898EDD-158A-7007-EC1C-F1C847F70EC2}"/>
              </a:ext>
            </a:extLst>
          </p:cNvPr>
          <p:cNvSpPr txBox="1"/>
          <p:nvPr/>
        </p:nvSpPr>
        <p:spPr>
          <a:xfrm>
            <a:off x="3117377" y="4299269"/>
            <a:ext cx="56291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Validate that we actually have an iteration variable</a:t>
            </a:r>
            <a:br>
              <a:rPr lang="en-US" dirty="0"/>
            </a:br>
            <a:r>
              <a:rPr lang="en-US" dirty="0"/>
              <a:t>1. </a:t>
            </a:r>
            <a:r>
              <a:rPr lang="en-US" b="1" dirty="0"/>
              <a:t>find</a:t>
            </a:r>
            <a:r>
              <a:rPr lang="en-US" dirty="0"/>
              <a:t> candidate on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>
                <a:highlight>
                  <a:srgbClr val="FFFF00"/>
                </a:highlight>
              </a:rPr>
              <a:t>assignment statement</a:t>
            </a:r>
          </a:p>
          <a:p>
            <a:r>
              <a:rPr lang="en-US" dirty="0"/>
              <a:t>2. </a:t>
            </a:r>
            <a:r>
              <a:rPr lang="en-US" b="1" dirty="0"/>
              <a:t>check</a:t>
            </a:r>
            <a:r>
              <a:rPr lang="en-US" dirty="0"/>
              <a:t> no assignments to candidate in </a:t>
            </a:r>
            <a:r>
              <a:rPr lang="en-US" dirty="0">
                <a:highlight>
                  <a:srgbClr val="FF00FF"/>
                </a:highlight>
              </a:rPr>
              <a:t>body</a:t>
            </a:r>
          </a:p>
          <a:p>
            <a:r>
              <a:rPr lang="en-US" dirty="0"/>
              <a:t>3. </a:t>
            </a:r>
            <a:r>
              <a:rPr lang="en-US" b="1" dirty="0"/>
              <a:t>check</a:t>
            </a:r>
            <a:r>
              <a:rPr lang="en-US" dirty="0"/>
              <a:t> that it matches </a:t>
            </a:r>
            <a:r>
              <a:rPr lang="en-US" dirty="0" err="1"/>
              <a:t>lhs</a:t>
            </a:r>
            <a:r>
              <a:rPr lang="en-US" dirty="0"/>
              <a:t> of </a:t>
            </a:r>
            <a:r>
              <a:rPr lang="en-US" dirty="0" err="1">
                <a:highlight>
                  <a:srgbClr val="00FFFF"/>
                </a:highlight>
              </a:rPr>
              <a:t>assignment_statement</a:t>
            </a:r>
            <a:endParaRPr lang="en-US" dirty="0">
              <a:highlight>
                <a:srgbClr val="FF00FF"/>
              </a:highlight>
            </a:endParaRPr>
          </a:p>
          <a:p>
            <a:r>
              <a:rPr lang="en-US" dirty="0"/>
              <a:t>4. </a:t>
            </a:r>
            <a:r>
              <a:rPr lang="en-US" b="1" dirty="0"/>
              <a:t>check</a:t>
            </a:r>
            <a:r>
              <a:rPr lang="en-US" dirty="0"/>
              <a:t> </a:t>
            </a:r>
            <a:r>
              <a:rPr lang="en-US" dirty="0">
                <a:highlight>
                  <a:srgbClr val="00FF00"/>
                </a:highlight>
              </a:rPr>
              <a:t>loop condition</a:t>
            </a:r>
          </a:p>
          <a:p>
            <a:r>
              <a:rPr lang="en-US" dirty="0"/>
              <a:t>     * check that candidate variable is on </a:t>
            </a:r>
            <a:r>
              <a:rPr lang="en-US" dirty="0" err="1"/>
              <a:t>lhs</a:t>
            </a:r>
            <a:br>
              <a:rPr lang="en-US" dirty="0"/>
            </a:br>
            <a:r>
              <a:rPr lang="en-US" dirty="0"/>
              <a:t>     * check that the </a:t>
            </a:r>
            <a:r>
              <a:rPr lang="en-US" dirty="0" err="1"/>
              <a:t>rhs</a:t>
            </a:r>
            <a:r>
              <a:rPr lang="en-US" dirty="0"/>
              <a:t> is a variable or literal (</a:t>
            </a:r>
            <a:r>
              <a:rPr lang="en-US" dirty="0" err="1"/>
              <a:t>cond</a:t>
            </a:r>
            <a:r>
              <a:rPr lang="en-US" dirty="0"/>
              <a:t>)</a:t>
            </a:r>
          </a:p>
          <a:p>
            <a:r>
              <a:rPr lang="en-US" dirty="0"/>
              <a:t>     * check that </a:t>
            </a:r>
            <a:r>
              <a:rPr lang="en-US" dirty="0" err="1"/>
              <a:t>cond</a:t>
            </a:r>
            <a:r>
              <a:rPr lang="en-US" dirty="0"/>
              <a:t> is not assigned in body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BA1107-FC73-F389-F816-DA5E715BF0AA}"/>
              </a:ext>
            </a:extLst>
          </p:cNvPr>
          <p:cNvSpPr txBox="1"/>
          <p:nvPr/>
        </p:nvSpPr>
        <p:spPr>
          <a:xfrm>
            <a:off x="2784016" y="3432728"/>
            <a:ext cx="5876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Base constraints (required for any unrolling):</a:t>
            </a:r>
          </a:p>
        </p:txBody>
      </p:sp>
    </p:spTree>
    <p:extLst>
      <p:ext uri="{BB962C8B-B14F-4D97-AF65-F5344CB8AC3E}">
        <p14:creationId xmlns:p14="http://schemas.microsoft.com/office/powerpoint/2010/main" val="7773004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4759518" cy="1458264"/>
          </a:xfrm>
        </p:spPr>
        <p:txBody>
          <a:bodyPr>
            <a:normAutofit/>
          </a:bodyPr>
          <a:lstStyle/>
          <a:p>
            <a:r>
              <a:rPr lang="en-US" dirty="0"/>
              <a:t>Simple unroll</a:t>
            </a:r>
          </a:p>
          <a:p>
            <a:pPr lvl="1"/>
            <a:r>
              <a:rPr lang="en-US" dirty="0"/>
              <a:t>Most constraints</a:t>
            </a:r>
          </a:p>
          <a:p>
            <a:pPr lvl="1"/>
            <a:r>
              <a:rPr lang="en-US" dirty="0"/>
              <a:t>Easiest code generation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5AE46-AB48-325A-3879-C63240D05971}"/>
              </a:ext>
            </a:extLst>
          </p:cNvPr>
          <p:cNvSpPr txBox="1"/>
          <p:nvPr/>
        </p:nvSpPr>
        <p:spPr>
          <a:xfrm>
            <a:off x="7028953" y="2654674"/>
            <a:ext cx="48377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Simple unroll constraints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Loop update increments by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Find the concrete number of loop iterations, 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 must divide LI evenly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b="1" dirty="0"/>
              <a:t>Simple unroll code generation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create a new body = body + update +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perform </a:t>
            </a:r>
            <a:r>
              <a:rPr lang="en-US" dirty="0" err="1">
                <a:sym typeface="Wingdings" pitchFamily="2" charset="2"/>
              </a:rPr>
              <a:t>codegen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5385E4-96B4-57CC-1D8A-C29BF94D0A3D}"/>
              </a:ext>
            </a:extLst>
          </p:cNvPr>
          <p:cNvSpPr txBox="1"/>
          <p:nvPr/>
        </p:nvSpPr>
        <p:spPr>
          <a:xfrm>
            <a:off x="7028953" y="2079669"/>
            <a:ext cx="185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unroll factor F</a:t>
            </a:r>
          </a:p>
        </p:txBody>
      </p:sp>
    </p:spTree>
    <p:extLst>
      <p:ext uri="{BB962C8B-B14F-4D97-AF65-F5344CB8AC3E}">
        <p14:creationId xmlns:p14="http://schemas.microsoft.com/office/powerpoint/2010/main" val="7116738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5AE46-AB48-325A-3879-C63240D05971}"/>
              </a:ext>
            </a:extLst>
          </p:cNvPr>
          <p:cNvSpPr txBox="1"/>
          <p:nvPr/>
        </p:nvSpPr>
        <p:spPr>
          <a:xfrm>
            <a:off x="6941489" y="3968173"/>
            <a:ext cx="48377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Simple unroll constraints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Loop update increments by 1</a:t>
            </a:r>
            <a:endParaRPr lang="en-US" b="1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Find the concrete number of loop iterations, 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 must divide LI evenly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b="1" dirty="0"/>
              <a:t>Simple unroll code generation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create a new body = body + update +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perform </a:t>
            </a:r>
            <a:r>
              <a:rPr lang="en-US" dirty="0" err="1">
                <a:sym typeface="Wingdings" pitchFamily="2" charset="2"/>
              </a:rPr>
              <a:t>codegen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5385E4-96B4-57CC-1D8A-C29BF94D0A3D}"/>
              </a:ext>
            </a:extLst>
          </p:cNvPr>
          <p:cNvSpPr txBox="1"/>
          <p:nvPr/>
        </p:nvSpPr>
        <p:spPr>
          <a:xfrm>
            <a:off x="6941489" y="3393168"/>
            <a:ext cx="185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unroll factor 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406B37-BD1A-F8B4-B25C-8370B0C07219}"/>
              </a:ext>
            </a:extLst>
          </p:cNvPr>
          <p:cNvSpPr/>
          <p:nvPr/>
        </p:nvSpPr>
        <p:spPr>
          <a:xfrm>
            <a:off x="344503" y="2520496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101A5F-1AA3-723E-F041-41C46FDDCD4C}"/>
              </a:ext>
            </a:extLst>
          </p:cNvPr>
          <p:cNvSpPr txBox="1"/>
          <p:nvPr/>
        </p:nvSpPr>
        <p:spPr>
          <a:xfrm>
            <a:off x="344503" y="3052794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6BECA0-078C-157B-D40D-59C22784B392}"/>
              </a:ext>
            </a:extLst>
          </p:cNvPr>
          <p:cNvSpPr txBox="1"/>
          <p:nvPr/>
        </p:nvSpPr>
        <p:spPr>
          <a:xfrm>
            <a:off x="4587902" y="4660669"/>
            <a:ext cx="1710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do these</a:t>
            </a:r>
          </a:p>
          <a:p>
            <a:r>
              <a:rPr lang="en-US" dirty="0"/>
              <a:t>steps?</a:t>
            </a:r>
          </a:p>
        </p:txBody>
      </p:sp>
    </p:spTree>
    <p:extLst>
      <p:ext uri="{BB962C8B-B14F-4D97-AF65-F5344CB8AC3E}">
        <p14:creationId xmlns:p14="http://schemas.microsoft.com/office/powerpoint/2010/main" val="135647550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5AE46-AB48-325A-3879-C63240D05971}"/>
              </a:ext>
            </a:extLst>
          </p:cNvPr>
          <p:cNvSpPr txBox="1"/>
          <p:nvPr/>
        </p:nvSpPr>
        <p:spPr>
          <a:xfrm>
            <a:off x="6941489" y="3968173"/>
            <a:ext cx="48377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Simple unroll constraints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Loop update increments by 1</a:t>
            </a:r>
            <a:endParaRPr lang="en-US" b="1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Find the concrete number of loop iterations, 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 must divide LI evenly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b="1" dirty="0"/>
              <a:t>Simple unroll code generation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create a new body = body + update +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perform </a:t>
            </a:r>
            <a:r>
              <a:rPr lang="en-US" dirty="0" err="1">
                <a:sym typeface="Wingdings" pitchFamily="2" charset="2"/>
              </a:rPr>
              <a:t>codegen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5385E4-96B4-57CC-1D8A-C29BF94D0A3D}"/>
              </a:ext>
            </a:extLst>
          </p:cNvPr>
          <p:cNvSpPr txBox="1"/>
          <p:nvPr/>
        </p:nvSpPr>
        <p:spPr>
          <a:xfrm>
            <a:off x="6941489" y="3393168"/>
            <a:ext cx="185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unroll factor 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406B37-BD1A-F8B4-B25C-8370B0C07219}"/>
              </a:ext>
            </a:extLst>
          </p:cNvPr>
          <p:cNvSpPr/>
          <p:nvPr/>
        </p:nvSpPr>
        <p:spPr>
          <a:xfrm>
            <a:off x="344503" y="2520496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101A5F-1AA3-723E-F041-41C46FDDCD4C}"/>
              </a:ext>
            </a:extLst>
          </p:cNvPr>
          <p:cNvSpPr txBox="1"/>
          <p:nvPr/>
        </p:nvSpPr>
        <p:spPr>
          <a:xfrm>
            <a:off x="344503" y="3052794"/>
            <a:ext cx="445827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4A473D-CBAA-D9E0-068F-FD6AC4B7BCAB}"/>
              </a:ext>
            </a:extLst>
          </p:cNvPr>
          <p:cNvSpPr txBox="1"/>
          <p:nvPr/>
        </p:nvSpPr>
        <p:spPr>
          <a:xfrm>
            <a:off x="344503" y="5033994"/>
            <a:ext cx="445827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128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9ADCA4-9E28-118B-53F0-80A7843455D7}"/>
              </a:ext>
            </a:extLst>
          </p:cNvPr>
          <p:cNvSpPr txBox="1"/>
          <p:nvPr/>
        </p:nvSpPr>
        <p:spPr>
          <a:xfrm>
            <a:off x="278296" y="4564049"/>
            <a:ext cx="2221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 for a factor of 2</a:t>
            </a:r>
          </a:p>
        </p:txBody>
      </p:sp>
    </p:spTree>
    <p:extLst>
      <p:ext uri="{BB962C8B-B14F-4D97-AF65-F5344CB8AC3E}">
        <p14:creationId xmlns:p14="http://schemas.microsoft.com/office/powerpoint/2010/main" val="18297689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5AE46-AB48-325A-3879-C63240D05971}"/>
              </a:ext>
            </a:extLst>
          </p:cNvPr>
          <p:cNvSpPr txBox="1"/>
          <p:nvPr/>
        </p:nvSpPr>
        <p:spPr>
          <a:xfrm>
            <a:off x="6941489" y="3968173"/>
            <a:ext cx="48377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Simple unroll constraints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0000"/>
                </a:highlight>
                <a:sym typeface="Wingdings" pitchFamily="2" charset="2"/>
              </a:rPr>
              <a:t>Loop update increments by 1</a:t>
            </a:r>
            <a:endParaRPr lang="en-US" b="1" dirty="0">
              <a:highlight>
                <a:srgbClr val="FF0000"/>
              </a:highlight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Find the concrete number of loop iterations, 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 must divide LI evenly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b="1" dirty="0"/>
              <a:t>Simple unroll code generation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create a new body = body + update +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perform </a:t>
            </a:r>
            <a:r>
              <a:rPr lang="en-US" dirty="0" err="1">
                <a:sym typeface="Wingdings" pitchFamily="2" charset="2"/>
              </a:rPr>
              <a:t>codegen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5385E4-96B4-57CC-1D8A-C29BF94D0A3D}"/>
              </a:ext>
            </a:extLst>
          </p:cNvPr>
          <p:cNvSpPr txBox="1"/>
          <p:nvPr/>
        </p:nvSpPr>
        <p:spPr>
          <a:xfrm>
            <a:off x="6941489" y="3393168"/>
            <a:ext cx="185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unroll factor 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406B37-BD1A-F8B4-B25C-8370B0C07219}"/>
              </a:ext>
            </a:extLst>
          </p:cNvPr>
          <p:cNvSpPr/>
          <p:nvPr/>
        </p:nvSpPr>
        <p:spPr>
          <a:xfrm>
            <a:off x="344503" y="2520496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101A5F-1AA3-723E-F041-41C46FDDCD4C}"/>
              </a:ext>
            </a:extLst>
          </p:cNvPr>
          <p:cNvSpPr txBox="1"/>
          <p:nvPr/>
        </p:nvSpPr>
        <p:spPr>
          <a:xfrm>
            <a:off x="344503" y="3052794"/>
            <a:ext cx="432041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+=3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BB6D5E-F21B-9B01-414C-BA077CD9596E}"/>
              </a:ext>
            </a:extLst>
          </p:cNvPr>
          <p:cNvSpPr txBox="1"/>
          <p:nvPr/>
        </p:nvSpPr>
        <p:spPr>
          <a:xfrm>
            <a:off x="344503" y="1853654"/>
            <a:ext cx="2074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can go wrong?</a:t>
            </a:r>
          </a:p>
        </p:txBody>
      </p:sp>
    </p:spTree>
    <p:extLst>
      <p:ext uri="{BB962C8B-B14F-4D97-AF65-F5344CB8AC3E}">
        <p14:creationId xmlns:p14="http://schemas.microsoft.com/office/powerpoint/2010/main" val="27845606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5AE46-AB48-325A-3879-C63240D05971}"/>
              </a:ext>
            </a:extLst>
          </p:cNvPr>
          <p:cNvSpPr txBox="1"/>
          <p:nvPr/>
        </p:nvSpPr>
        <p:spPr>
          <a:xfrm>
            <a:off x="6941489" y="3968173"/>
            <a:ext cx="48377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Simple unroll constraints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0000"/>
                </a:highlight>
                <a:sym typeface="Wingdings" pitchFamily="2" charset="2"/>
              </a:rPr>
              <a:t>Loop update increments by 1</a:t>
            </a:r>
            <a:endParaRPr lang="en-US" b="1" dirty="0">
              <a:highlight>
                <a:srgbClr val="FF0000"/>
              </a:highlight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Find the concrete number of loop iterations, 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 must divide LI evenly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b="1" dirty="0"/>
              <a:t>Simple unroll code generation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create a new body = body + update +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perform </a:t>
            </a:r>
            <a:r>
              <a:rPr lang="en-US" dirty="0" err="1">
                <a:sym typeface="Wingdings" pitchFamily="2" charset="2"/>
              </a:rPr>
              <a:t>codegen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5385E4-96B4-57CC-1D8A-C29BF94D0A3D}"/>
              </a:ext>
            </a:extLst>
          </p:cNvPr>
          <p:cNvSpPr txBox="1"/>
          <p:nvPr/>
        </p:nvSpPr>
        <p:spPr>
          <a:xfrm>
            <a:off x="6941489" y="3393168"/>
            <a:ext cx="185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unroll factor 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406B37-BD1A-F8B4-B25C-8370B0C07219}"/>
              </a:ext>
            </a:extLst>
          </p:cNvPr>
          <p:cNvSpPr/>
          <p:nvPr/>
        </p:nvSpPr>
        <p:spPr>
          <a:xfrm>
            <a:off x="344503" y="2520496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101A5F-1AA3-723E-F041-41C46FDDCD4C}"/>
              </a:ext>
            </a:extLst>
          </p:cNvPr>
          <p:cNvSpPr txBox="1"/>
          <p:nvPr/>
        </p:nvSpPr>
        <p:spPr>
          <a:xfrm>
            <a:off x="344503" y="3052794"/>
            <a:ext cx="432041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8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+=3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BB6D5E-F21B-9B01-414C-BA077CD9596E}"/>
              </a:ext>
            </a:extLst>
          </p:cNvPr>
          <p:cNvSpPr txBox="1"/>
          <p:nvPr/>
        </p:nvSpPr>
        <p:spPr>
          <a:xfrm>
            <a:off x="344503" y="1853654"/>
            <a:ext cx="2074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can go wrong?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78BC1D-2881-083E-EA1E-FBDBD7E43057}"/>
              </a:ext>
            </a:extLst>
          </p:cNvPr>
          <p:cNvSpPr txBox="1"/>
          <p:nvPr/>
        </p:nvSpPr>
        <p:spPr>
          <a:xfrm>
            <a:off x="1636192" y="4139090"/>
            <a:ext cx="45129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Actually this is fine as long as </a:t>
            </a:r>
            <a:r>
              <a:rPr lang="en-US" dirty="0" err="1"/>
              <a:t>i</a:t>
            </a:r>
            <a:r>
              <a:rPr lang="en-US" dirty="0"/>
              <a:t> is updated with</a:t>
            </a:r>
          </a:p>
          <a:p>
            <a:r>
              <a:rPr lang="en-US" dirty="0"/>
              <a:t>a constant addition. but we need a more</a:t>
            </a:r>
          </a:p>
          <a:p>
            <a:r>
              <a:rPr lang="en-US" dirty="0"/>
              <a:t>complicated formula to calculate LI:</a:t>
            </a:r>
          </a:p>
          <a:p>
            <a:endParaRPr lang="en-US" dirty="0"/>
          </a:p>
          <a:p>
            <a:r>
              <a:rPr lang="en-US" dirty="0">
                <a:latin typeface="Courier" pitchFamily="2" charset="0"/>
              </a:rPr>
              <a:t>ceil((end - start)/update)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cs typeface="Calibri" panose="020F0502020204030204" pitchFamily="34" charset="0"/>
              </a:rPr>
              <a:t>But you may want to keep your life simpler</a:t>
            </a:r>
            <a:br>
              <a:rPr lang="en-US" dirty="0">
                <a:cs typeface="Calibri" panose="020F0502020204030204" pitchFamily="34" charset="0"/>
              </a:rPr>
            </a:br>
            <a:r>
              <a:rPr lang="en-US" dirty="0">
                <a:cs typeface="Calibri" panose="020F0502020204030204" pitchFamily="34" charset="0"/>
              </a:rPr>
              <a:t>by constraining it. We will keep it for now</a:t>
            </a:r>
          </a:p>
        </p:txBody>
      </p:sp>
    </p:spTree>
    <p:extLst>
      <p:ext uri="{BB962C8B-B14F-4D97-AF65-F5344CB8AC3E}">
        <p14:creationId xmlns:p14="http://schemas.microsoft.com/office/powerpoint/2010/main" val="7793157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5AE46-AB48-325A-3879-C63240D05971}"/>
              </a:ext>
            </a:extLst>
          </p:cNvPr>
          <p:cNvSpPr txBox="1"/>
          <p:nvPr/>
        </p:nvSpPr>
        <p:spPr>
          <a:xfrm>
            <a:off x="6941489" y="3968173"/>
            <a:ext cx="48377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Simple unroll constraints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Loop update increments by 1</a:t>
            </a:r>
            <a:endParaRPr lang="en-US" b="1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Find the concrete number of loop iterations, 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0000"/>
                </a:highlight>
                <a:sym typeface="Wingdings" pitchFamily="2" charset="2"/>
              </a:rPr>
              <a:t>F must divide LI evenly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b="1" dirty="0"/>
              <a:t>Simple unroll code generation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create a new body = body + update +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perform </a:t>
            </a:r>
            <a:r>
              <a:rPr lang="en-US" dirty="0" err="1">
                <a:sym typeface="Wingdings" pitchFamily="2" charset="2"/>
              </a:rPr>
              <a:t>codegen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5385E4-96B4-57CC-1D8A-C29BF94D0A3D}"/>
              </a:ext>
            </a:extLst>
          </p:cNvPr>
          <p:cNvSpPr txBox="1"/>
          <p:nvPr/>
        </p:nvSpPr>
        <p:spPr>
          <a:xfrm>
            <a:off x="6941489" y="3393168"/>
            <a:ext cx="185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unroll factor 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406B37-BD1A-F8B4-B25C-8370B0C07219}"/>
              </a:ext>
            </a:extLst>
          </p:cNvPr>
          <p:cNvSpPr/>
          <p:nvPr/>
        </p:nvSpPr>
        <p:spPr>
          <a:xfrm>
            <a:off x="344503" y="2520496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101A5F-1AA3-723E-F041-41C46FDDCD4C}"/>
              </a:ext>
            </a:extLst>
          </p:cNvPr>
          <p:cNvSpPr txBox="1"/>
          <p:nvPr/>
        </p:nvSpPr>
        <p:spPr>
          <a:xfrm>
            <a:off x="344503" y="3052794"/>
            <a:ext cx="41825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4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BB6D5E-F21B-9B01-414C-BA077CD9596E}"/>
              </a:ext>
            </a:extLst>
          </p:cNvPr>
          <p:cNvSpPr txBox="1"/>
          <p:nvPr/>
        </p:nvSpPr>
        <p:spPr>
          <a:xfrm>
            <a:off x="344503" y="1853654"/>
            <a:ext cx="2074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can go wrong?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7C31E9-CD88-871E-3243-67C9FC2ACFB7}"/>
              </a:ext>
            </a:extLst>
          </p:cNvPr>
          <p:cNvSpPr txBox="1"/>
          <p:nvPr/>
        </p:nvSpPr>
        <p:spPr>
          <a:xfrm>
            <a:off x="3999822" y="4357314"/>
            <a:ext cx="2096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we try to unroll this by a factor of 3?</a:t>
            </a:r>
          </a:p>
        </p:txBody>
      </p:sp>
    </p:spTree>
    <p:extLst>
      <p:ext uri="{BB962C8B-B14F-4D97-AF65-F5344CB8AC3E}">
        <p14:creationId xmlns:p14="http://schemas.microsoft.com/office/powerpoint/2010/main" val="40557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C2698-2FE3-1E37-1825-930697D6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F5CE7-6B1B-218B-91AC-64C0A0940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Local value numbering</a:t>
            </a:r>
          </a:p>
          <a:p>
            <a:pPr lvl="1"/>
            <a:r>
              <a:rPr lang="en-US" dirty="0"/>
              <a:t>Local optimization</a:t>
            </a:r>
          </a:p>
          <a:p>
            <a:pPr lvl="1"/>
            <a:r>
              <a:rPr lang="en-US" dirty="0"/>
              <a:t>Simple algorithm that can be built on:</a:t>
            </a:r>
          </a:p>
          <a:p>
            <a:pPr lvl="2"/>
            <a:r>
              <a:rPr lang="en-US" dirty="0"/>
              <a:t>initial version just used string comparison</a:t>
            </a:r>
          </a:p>
          <a:p>
            <a:pPr lvl="2"/>
            <a:r>
              <a:rPr lang="en-US" dirty="0"/>
              <a:t>next we added commutativity</a:t>
            </a:r>
          </a:p>
          <a:p>
            <a:pPr lvl="2"/>
            <a:r>
              <a:rPr lang="en-US" dirty="0"/>
              <a:t>lastly we extended the algorithm to not add any new registers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Second lecture </a:t>
            </a:r>
          </a:p>
          <a:p>
            <a:pPr lvl="2"/>
            <a:r>
              <a:rPr lang="en-US" dirty="0"/>
              <a:t>we added constant propagation and folding</a:t>
            </a:r>
          </a:p>
          <a:p>
            <a:pPr lvl="2"/>
            <a:r>
              <a:rPr lang="en-US" dirty="0"/>
              <a:t>we talked about copy propagation and folding</a:t>
            </a:r>
          </a:p>
          <a:p>
            <a:pPr lvl="2"/>
            <a:r>
              <a:rPr lang="en-US" dirty="0"/>
              <a:t>we talked about memory and functions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143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5AE46-AB48-325A-3879-C63240D05971}"/>
              </a:ext>
            </a:extLst>
          </p:cNvPr>
          <p:cNvSpPr txBox="1"/>
          <p:nvPr/>
        </p:nvSpPr>
        <p:spPr>
          <a:xfrm>
            <a:off x="6941489" y="3968173"/>
            <a:ext cx="483779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Simple unroll constraints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Loop update increments by 1</a:t>
            </a:r>
            <a:endParaRPr lang="en-US" b="1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Find the concrete number of loop iterations, 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0000"/>
                </a:highlight>
                <a:sym typeface="Wingdings" pitchFamily="2" charset="2"/>
              </a:rPr>
              <a:t>F must divide LI evenly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b="1" dirty="0"/>
              <a:t>Simple unroll code generation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create a new body = body + update +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perform </a:t>
            </a:r>
            <a:r>
              <a:rPr lang="en-US" dirty="0" err="1">
                <a:sym typeface="Wingdings" pitchFamily="2" charset="2"/>
              </a:rPr>
              <a:t>codegen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5385E4-96B4-57CC-1D8A-C29BF94D0A3D}"/>
              </a:ext>
            </a:extLst>
          </p:cNvPr>
          <p:cNvSpPr txBox="1"/>
          <p:nvPr/>
        </p:nvSpPr>
        <p:spPr>
          <a:xfrm>
            <a:off x="6941489" y="3393168"/>
            <a:ext cx="185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unroll factor 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406B37-BD1A-F8B4-B25C-8370B0C07219}"/>
              </a:ext>
            </a:extLst>
          </p:cNvPr>
          <p:cNvSpPr/>
          <p:nvPr/>
        </p:nvSpPr>
        <p:spPr>
          <a:xfrm>
            <a:off x="344503" y="2520496"/>
            <a:ext cx="10592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 LPAR </a:t>
            </a:r>
            <a:r>
              <a:rPr lang="en-US" b="1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SEMI </a:t>
            </a:r>
            <a:r>
              <a:rPr lang="en-US" b="1" dirty="0" err="1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b="1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RPAR </a:t>
            </a:r>
            <a:r>
              <a:rPr lang="en-US" b="1" dirty="0">
                <a:highlight>
                  <a:srgbClr val="FF00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b="1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101A5F-1AA3-723E-F041-41C46FDDCD4C}"/>
              </a:ext>
            </a:extLst>
          </p:cNvPr>
          <p:cNvSpPr txBox="1"/>
          <p:nvPr/>
        </p:nvSpPr>
        <p:spPr>
          <a:xfrm>
            <a:off x="344503" y="3052794"/>
            <a:ext cx="41825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4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BB6D5E-F21B-9B01-414C-BA077CD9596E}"/>
              </a:ext>
            </a:extLst>
          </p:cNvPr>
          <p:cNvSpPr txBox="1"/>
          <p:nvPr/>
        </p:nvSpPr>
        <p:spPr>
          <a:xfrm>
            <a:off x="344503" y="1853654"/>
            <a:ext cx="2074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can go wrong?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7C31E9-CD88-871E-3243-67C9FC2ACFB7}"/>
              </a:ext>
            </a:extLst>
          </p:cNvPr>
          <p:cNvSpPr txBox="1"/>
          <p:nvPr/>
        </p:nvSpPr>
        <p:spPr>
          <a:xfrm>
            <a:off x="4831858" y="3429000"/>
            <a:ext cx="2096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we try to unroll this by a factor of 3?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E1B57D-8979-91E1-D05F-7D453399D59E}"/>
              </a:ext>
            </a:extLst>
          </p:cNvPr>
          <p:cNvSpPr txBox="1"/>
          <p:nvPr/>
        </p:nvSpPr>
        <p:spPr>
          <a:xfrm>
            <a:off x="328088" y="4352330"/>
            <a:ext cx="418255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4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FD1266-6507-7AA3-2D0E-8E5A5B9BAD42}"/>
              </a:ext>
            </a:extLst>
          </p:cNvPr>
          <p:cNvSpPr txBox="1"/>
          <p:nvPr/>
        </p:nvSpPr>
        <p:spPr>
          <a:xfrm>
            <a:off x="4762366" y="5137160"/>
            <a:ext cx="1756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times</a:t>
            </a:r>
          </a:p>
          <a:p>
            <a:r>
              <a:rPr lang="en-US" dirty="0"/>
              <a:t>do we execute </a:t>
            </a:r>
          </a:p>
          <a:p>
            <a:r>
              <a:rPr lang="en-US" dirty="0"/>
              <a:t>body?</a:t>
            </a:r>
          </a:p>
        </p:txBody>
      </p:sp>
    </p:spTree>
    <p:extLst>
      <p:ext uri="{BB962C8B-B14F-4D97-AF65-F5344CB8AC3E}">
        <p14:creationId xmlns:p14="http://schemas.microsoft.com/office/powerpoint/2010/main" val="20335074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101A5F-1AA3-723E-F041-41C46FDDCD4C}"/>
              </a:ext>
            </a:extLst>
          </p:cNvPr>
          <p:cNvSpPr txBox="1"/>
          <p:nvPr/>
        </p:nvSpPr>
        <p:spPr>
          <a:xfrm>
            <a:off x="344503" y="3052794"/>
            <a:ext cx="41825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4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7C31E9-CD88-871E-3243-67C9FC2ACFB7}"/>
              </a:ext>
            </a:extLst>
          </p:cNvPr>
          <p:cNvSpPr txBox="1"/>
          <p:nvPr/>
        </p:nvSpPr>
        <p:spPr>
          <a:xfrm>
            <a:off x="4831858" y="3429000"/>
            <a:ext cx="2096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we try to unroll this by a factor of 3?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E1B57D-8979-91E1-D05F-7D453399D59E}"/>
              </a:ext>
            </a:extLst>
          </p:cNvPr>
          <p:cNvSpPr txBox="1"/>
          <p:nvPr/>
        </p:nvSpPr>
        <p:spPr>
          <a:xfrm>
            <a:off x="328088" y="4352330"/>
            <a:ext cx="418255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4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FD1266-6507-7AA3-2D0E-8E5A5B9BAD42}"/>
              </a:ext>
            </a:extLst>
          </p:cNvPr>
          <p:cNvSpPr txBox="1"/>
          <p:nvPr/>
        </p:nvSpPr>
        <p:spPr>
          <a:xfrm>
            <a:off x="4762366" y="5137160"/>
            <a:ext cx="1756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times</a:t>
            </a:r>
          </a:p>
          <a:p>
            <a:r>
              <a:rPr lang="en-US" dirty="0"/>
              <a:t>do we execute </a:t>
            </a:r>
          </a:p>
          <a:p>
            <a:r>
              <a:rPr lang="en-US" dirty="0"/>
              <a:t>body?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F956A5-7745-1344-AA9F-85422DE671E1}"/>
              </a:ext>
            </a:extLst>
          </p:cNvPr>
          <p:cNvSpPr txBox="1"/>
          <p:nvPr/>
        </p:nvSpPr>
        <p:spPr>
          <a:xfrm>
            <a:off x="328088" y="2190512"/>
            <a:ext cx="3040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examine this a bit closer?</a:t>
            </a:r>
          </a:p>
        </p:txBody>
      </p:sp>
    </p:spTree>
    <p:extLst>
      <p:ext uri="{BB962C8B-B14F-4D97-AF65-F5344CB8AC3E}">
        <p14:creationId xmlns:p14="http://schemas.microsoft.com/office/powerpoint/2010/main" val="331864521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101A5F-1AA3-723E-F041-41C46FDDCD4C}"/>
              </a:ext>
            </a:extLst>
          </p:cNvPr>
          <p:cNvSpPr txBox="1"/>
          <p:nvPr/>
        </p:nvSpPr>
        <p:spPr>
          <a:xfrm>
            <a:off x="344503" y="3052794"/>
            <a:ext cx="41825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4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7C31E9-CD88-871E-3243-67C9FC2ACFB7}"/>
              </a:ext>
            </a:extLst>
          </p:cNvPr>
          <p:cNvSpPr txBox="1"/>
          <p:nvPr/>
        </p:nvSpPr>
        <p:spPr>
          <a:xfrm>
            <a:off x="4831858" y="3429000"/>
            <a:ext cx="2096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we try to unroll this by a factor of 3?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E1B57D-8979-91E1-D05F-7D453399D59E}"/>
              </a:ext>
            </a:extLst>
          </p:cNvPr>
          <p:cNvSpPr txBox="1"/>
          <p:nvPr/>
        </p:nvSpPr>
        <p:spPr>
          <a:xfrm>
            <a:off x="328088" y="4352330"/>
            <a:ext cx="418255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4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FD1266-6507-7AA3-2D0E-8E5A5B9BAD42}"/>
              </a:ext>
            </a:extLst>
          </p:cNvPr>
          <p:cNvSpPr txBox="1"/>
          <p:nvPr/>
        </p:nvSpPr>
        <p:spPr>
          <a:xfrm>
            <a:off x="4762366" y="5137160"/>
            <a:ext cx="17568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times</a:t>
            </a:r>
          </a:p>
          <a:p>
            <a:r>
              <a:rPr lang="en-US" dirty="0"/>
              <a:t>do we execute </a:t>
            </a:r>
          </a:p>
          <a:p>
            <a:r>
              <a:rPr lang="en-US" dirty="0"/>
              <a:t>body?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F956A5-7745-1344-AA9F-85422DE671E1}"/>
              </a:ext>
            </a:extLst>
          </p:cNvPr>
          <p:cNvSpPr txBox="1"/>
          <p:nvPr/>
        </p:nvSpPr>
        <p:spPr>
          <a:xfrm>
            <a:off x="328088" y="2190512"/>
            <a:ext cx="3040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examine this a bit closer?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5F2DFB-AED9-7477-4C4A-42CE4673A9E0}"/>
              </a:ext>
            </a:extLst>
          </p:cNvPr>
          <p:cNvSpPr txBox="1"/>
          <p:nvPr/>
        </p:nvSpPr>
        <p:spPr>
          <a:xfrm>
            <a:off x="7461733" y="2663718"/>
            <a:ext cx="418255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?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?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5BA4EC-6677-E485-78D8-9428E9E2994F}"/>
              </a:ext>
            </a:extLst>
          </p:cNvPr>
          <p:cNvSpPr txBox="1"/>
          <p:nvPr/>
        </p:nvSpPr>
        <p:spPr>
          <a:xfrm>
            <a:off x="7461733" y="5265928"/>
            <a:ext cx="41825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?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?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C97E1B-78BB-D559-E31F-F0E546AC3055}"/>
              </a:ext>
            </a:extLst>
          </p:cNvPr>
          <p:cNvSpPr txBox="1"/>
          <p:nvPr/>
        </p:nvSpPr>
        <p:spPr>
          <a:xfrm>
            <a:off x="7461733" y="1386602"/>
            <a:ext cx="37458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we executed the unrolled loop</a:t>
            </a:r>
          </a:p>
          <a:p>
            <a:r>
              <a:rPr lang="en-US" dirty="0"/>
              <a:t>as many times as it was valid, and did</a:t>
            </a:r>
          </a:p>
          <a:p>
            <a:r>
              <a:rPr lang="en-US" dirty="0"/>
              <a:t>the rest with a non-unrolled loop</a:t>
            </a:r>
          </a:p>
        </p:txBody>
      </p:sp>
    </p:spTree>
    <p:extLst>
      <p:ext uri="{BB962C8B-B14F-4D97-AF65-F5344CB8AC3E}">
        <p14:creationId xmlns:p14="http://schemas.microsoft.com/office/powerpoint/2010/main" val="19769800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5F2DFB-AED9-7477-4C4A-42CE4673A9E0}"/>
              </a:ext>
            </a:extLst>
          </p:cNvPr>
          <p:cNvSpPr txBox="1"/>
          <p:nvPr/>
        </p:nvSpPr>
        <p:spPr>
          <a:xfrm>
            <a:off x="7461733" y="2663718"/>
            <a:ext cx="4182555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?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?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5BA4EC-6677-E485-78D8-9428E9E2994F}"/>
              </a:ext>
            </a:extLst>
          </p:cNvPr>
          <p:cNvSpPr txBox="1"/>
          <p:nvPr/>
        </p:nvSpPr>
        <p:spPr>
          <a:xfrm>
            <a:off x="7461733" y="5265928"/>
            <a:ext cx="41825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?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?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C97E1B-78BB-D559-E31F-F0E546AC3055}"/>
              </a:ext>
            </a:extLst>
          </p:cNvPr>
          <p:cNvSpPr txBox="1"/>
          <p:nvPr/>
        </p:nvSpPr>
        <p:spPr>
          <a:xfrm>
            <a:off x="7461733" y="1386602"/>
            <a:ext cx="37458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we executed the unrolled loop</a:t>
            </a:r>
          </a:p>
          <a:p>
            <a:r>
              <a:rPr lang="en-US" dirty="0"/>
              <a:t>as many times as it was valid, and did</a:t>
            </a:r>
          </a:p>
          <a:p>
            <a:r>
              <a:rPr lang="en-US" dirty="0"/>
              <a:t>the rest with a non-unrolled loop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AAFE5-28C3-709A-D6CF-609887043E0F}"/>
              </a:ext>
            </a:extLst>
          </p:cNvPr>
          <p:cNvSpPr txBox="1"/>
          <p:nvPr/>
        </p:nvSpPr>
        <p:spPr>
          <a:xfrm>
            <a:off x="838200" y="2125266"/>
            <a:ext cx="5039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initially the loop starts the same as the original loop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46A8C3-B619-8EFA-2EBF-3154F45899FD}"/>
              </a:ext>
            </a:extLst>
          </p:cNvPr>
          <p:cNvSpPr txBox="1"/>
          <p:nvPr/>
        </p:nvSpPr>
        <p:spPr>
          <a:xfrm>
            <a:off x="838200" y="2822207"/>
            <a:ext cx="41825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0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4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D9C787-0141-E0E9-DBD3-C1B91E6137E3}"/>
              </a:ext>
            </a:extLst>
          </p:cNvPr>
          <p:cNvSpPr txBox="1"/>
          <p:nvPr/>
        </p:nvSpPr>
        <p:spPr>
          <a:xfrm>
            <a:off x="739471" y="4293704"/>
            <a:ext cx="49114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find out how many unrolled loops we can execute:</a:t>
            </a:r>
          </a:p>
          <a:p>
            <a:r>
              <a:rPr lang="en-US" dirty="0"/>
              <a:t>(4 / 3) * 3 = 3</a:t>
            </a:r>
          </a:p>
          <a:p>
            <a:r>
              <a:rPr lang="en-US" dirty="0"/>
              <a:t>This gives us the first bound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A25956-BC14-8DCF-D594-E37FA17686B7}"/>
              </a:ext>
            </a:extLst>
          </p:cNvPr>
          <p:cNvSpPr txBox="1"/>
          <p:nvPr/>
        </p:nvSpPr>
        <p:spPr>
          <a:xfrm>
            <a:off x="739471" y="5404427"/>
            <a:ext cx="438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 loop is initialized with the first bound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90A32A-F64A-EA4C-AD3E-FC5CF6470097}"/>
              </a:ext>
            </a:extLst>
          </p:cNvPr>
          <p:cNvSpPr txBox="1"/>
          <p:nvPr/>
        </p:nvSpPr>
        <p:spPr>
          <a:xfrm>
            <a:off x="739471" y="6004592"/>
            <a:ext cx="4766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 loop’s bound is same as the original loop </a:t>
            </a:r>
          </a:p>
        </p:txBody>
      </p:sp>
    </p:spTree>
    <p:extLst>
      <p:ext uri="{BB962C8B-B14F-4D97-AF65-F5344CB8AC3E}">
        <p14:creationId xmlns:p14="http://schemas.microsoft.com/office/powerpoint/2010/main" val="4598324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5F2DFB-AED9-7477-4C4A-42CE4673A9E0}"/>
              </a:ext>
            </a:extLst>
          </p:cNvPr>
          <p:cNvSpPr txBox="1"/>
          <p:nvPr/>
        </p:nvSpPr>
        <p:spPr>
          <a:xfrm>
            <a:off x="7461733" y="2663718"/>
            <a:ext cx="418255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?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?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</a:p>
          <a:p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  ...</a:t>
            </a:r>
            <a:br>
              <a:rPr lang="en-US" dirty="0">
                <a:highlight>
                  <a:srgbClr val="FF00FF"/>
                </a:highlight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5BA4EC-6677-E485-78D8-9428E9E2994F}"/>
              </a:ext>
            </a:extLst>
          </p:cNvPr>
          <p:cNvSpPr txBox="1"/>
          <p:nvPr/>
        </p:nvSpPr>
        <p:spPr>
          <a:xfrm>
            <a:off x="7461733" y="5265928"/>
            <a:ext cx="41825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?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?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C97E1B-78BB-D559-E31F-F0E546AC3055}"/>
              </a:ext>
            </a:extLst>
          </p:cNvPr>
          <p:cNvSpPr txBox="1"/>
          <p:nvPr/>
        </p:nvSpPr>
        <p:spPr>
          <a:xfrm>
            <a:off x="7461733" y="1386602"/>
            <a:ext cx="37458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we executed the unrolled loop</a:t>
            </a:r>
          </a:p>
          <a:p>
            <a:r>
              <a:rPr lang="en-US" dirty="0"/>
              <a:t>as many times as it was valid, and did</a:t>
            </a:r>
          </a:p>
          <a:p>
            <a:r>
              <a:rPr lang="en-US" dirty="0"/>
              <a:t>the rest with a non-unrolled loop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9AAFE5-28C3-709A-D6CF-609887043E0F}"/>
              </a:ext>
            </a:extLst>
          </p:cNvPr>
          <p:cNvSpPr txBox="1"/>
          <p:nvPr/>
        </p:nvSpPr>
        <p:spPr>
          <a:xfrm>
            <a:off x="838200" y="2125266"/>
            <a:ext cx="504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about in the general case? For unroll factor F?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46A8C3-B619-8EFA-2EBF-3154F45899FD}"/>
              </a:ext>
            </a:extLst>
          </p:cNvPr>
          <p:cNvSpPr txBox="1"/>
          <p:nvPr/>
        </p:nvSpPr>
        <p:spPr>
          <a:xfrm>
            <a:off x="838200" y="2822207"/>
            <a:ext cx="41825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" pitchFamily="2" charset="0"/>
              </a:rPr>
              <a:t>for</a:t>
            </a:r>
            <a:r>
              <a:rPr lang="en-US" dirty="0">
                <a:latin typeface="Courier" pitchFamily="2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ourier" pitchFamily="2" charset="0"/>
              </a:rPr>
              <a:t>int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= x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00"/>
                </a:highlight>
                <a:latin typeface="Courier" pitchFamily="2" charset="0"/>
              </a:rPr>
              <a:t> &lt; y</a:t>
            </a:r>
            <a:r>
              <a:rPr lang="en-US" dirty="0">
                <a:latin typeface="Courier" pitchFamily="2" charset="0"/>
              </a:rPr>
              <a:t>; </a:t>
            </a:r>
            <a:r>
              <a:rPr lang="en-US" dirty="0" err="1">
                <a:highlight>
                  <a:srgbClr val="00FFFF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00FFFF"/>
                </a:highlight>
                <a:latin typeface="Courier" pitchFamily="2" charset="0"/>
              </a:rPr>
              <a:t>++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>
                <a:highlight>
                  <a:srgbClr val="FF00FF"/>
                </a:highlight>
                <a:latin typeface="Courier" pitchFamily="2" charset="0"/>
              </a:rPr>
              <a:t>// body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D9C787-0141-E0E9-DBD3-C1B91E6137E3}"/>
              </a:ext>
            </a:extLst>
          </p:cNvPr>
          <p:cNvSpPr txBox="1"/>
          <p:nvPr/>
        </p:nvSpPr>
        <p:spPr>
          <a:xfrm>
            <a:off x="739471" y="4293704"/>
            <a:ext cx="49114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find out how many unrolled loops we can execute:</a:t>
            </a:r>
          </a:p>
          <a:p>
            <a:r>
              <a:rPr lang="en-US" dirty="0"/>
              <a:t>?</a:t>
            </a:r>
          </a:p>
          <a:p>
            <a:r>
              <a:rPr lang="en-US" dirty="0"/>
              <a:t>This gives us the first bound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3A25956-BC14-8DCF-D594-E37FA17686B7}"/>
              </a:ext>
            </a:extLst>
          </p:cNvPr>
          <p:cNvSpPr txBox="1"/>
          <p:nvPr/>
        </p:nvSpPr>
        <p:spPr>
          <a:xfrm>
            <a:off x="739471" y="5404427"/>
            <a:ext cx="4383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 loop is initialized with the first bound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90A32A-F64A-EA4C-AD3E-FC5CF6470097}"/>
              </a:ext>
            </a:extLst>
          </p:cNvPr>
          <p:cNvSpPr txBox="1"/>
          <p:nvPr/>
        </p:nvSpPr>
        <p:spPr>
          <a:xfrm>
            <a:off x="739471" y="6004592"/>
            <a:ext cx="4766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second loop’s bound is same as the original loop </a:t>
            </a:r>
          </a:p>
        </p:txBody>
      </p:sp>
    </p:spTree>
    <p:extLst>
      <p:ext uri="{BB962C8B-B14F-4D97-AF65-F5344CB8AC3E}">
        <p14:creationId xmlns:p14="http://schemas.microsoft.com/office/powerpoint/2010/main" val="77418900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4759518" cy="1458264"/>
          </a:xfrm>
        </p:spPr>
        <p:txBody>
          <a:bodyPr>
            <a:normAutofit/>
          </a:bodyPr>
          <a:lstStyle/>
          <a:p>
            <a:r>
              <a:rPr lang="en-US" dirty="0"/>
              <a:t>general unroll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5AE46-AB48-325A-3879-C63240D05971}"/>
              </a:ext>
            </a:extLst>
          </p:cNvPr>
          <p:cNvSpPr txBox="1"/>
          <p:nvPr/>
        </p:nvSpPr>
        <p:spPr>
          <a:xfrm>
            <a:off x="4397071" y="2948873"/>
            <a:ext cx="551548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General unroll constraints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Loop update increments by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Find the concrete number of loop iterations, LI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b="1" dirty="0"/>
              <a:t>General unroll code generation</a:t>
            </a:r>
            <a:r>
              <a:rPr lang="en-US" b="1" dirty="0">
                <a:sym typeface="Wingdings" pitchFamily="2" charset="2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Create simple unrolled loop with new bound: (LI/F)*F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Create cleanup (basic) loop with initialization: (LI/F)*F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perform </a:t>
            </a:r>
            <a:r>
              <a:rPr lang="en-US" dirty="0" err="1">
                <a:sym typeface="Wingdings" pitchFamily="2" charset="2"/>
              </a:rPr>
              <a:t>codegen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5385E4-96B4-57CC-1D8A-C29BF94D0A3D}"/>
              </a:ext>
            </a:extLst>
          </p:cNvPr>
          <p:cNvSpPr txBox="1"/>
          <p:nvPr/>
        </p:nvSpPr>
        <p:spPr>
          <a:xfrm>
            <a:off x="5788550" y="2454944"/>
            <a:ext cx="185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unroll factor 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6BAF42-8585-434F-8373-709A4401BCAA}"/>
              </a:ext>
            </a:extLst>
          </p:cNvPr>
          <p:cNvSpPr txBox="1"/>
          <p:nvPr/>
        </p:nvSpPr>
        <p:spPr>
          <a:xfrm>
            <a:off x="4007457" y="5772647"/>
            <a:ext cx="437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None of these numbers have to be concrete!</a:t>
            </a:r>
          </a:p>
        </p:txBody>
      </p:sp>
    </p:spTree>
    <p:extLst>
      <p:ext uri="{BB962C8B-B14F-4D97-AF65-F5344CB8AC3E}">
        <p14:creationId xmlns:p14="http://schemas.microsoft.com/office/powerpoint/2010/main" val="22046826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D28DB-05AF-36FC-5961-4FF5CE59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loop transforms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AD210-B932-820E-B7A6-49A37886F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544339" cy="4193512"/>
          </a:xfrm>
        </p:spPr>
        <p:txBody>
          <a:bodyPr>
            <a:normAutofit/>
          </a:bodyPr>
          <a:lstStyle/>
          <a:p>
            <a:r>
              <a:rPr lang="en-US" dirty="0"/>
              <a:t>Loop nesting order</a:t>
            </a:r>
          </a:p>
          <a:p>
            <a:endParaRPr lang="en-US" dirty="0"/>
          </a:p>
          <a:p>
            <a:r>
              <a:rPr lang="en-US" dirty="0"/>
              <a:t>Loop unroll and jam</a:t>
            </a:r>
          </a:p>
          <a:p>
            <a:endParaRPr lang="en-US" dirty="0"/>
          </a:p>
          <a:p>
            <a:r>
              <a:rPr lang="en-US" dirty="0"/>
              <a:t>Tiling</a:t>
            </a:r>
          </a:p>
          <a:p>
            <a:endParaRPr lang="en-US" dirty="0"/>
          </a:p>
          <a:p>
            <a:r>
              <a:rPr lang="en-US" dirty="0"/>
              <a:t>General area is called polyhedral compilation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4E199E-951D-B147-1A75-92B4B0BE5854}"/>
              </a:ext>
            </a:extLst>
          </p:cNvPr>
          <p:cNvSpPr txBox="1"/>
          <p:nvPr/>
        </p:nvSpPr>
        <p:spPr>
          <a:xfrm>
            <a:off x="278296" y="6019137"/>
            <a:ext cx="4556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Polytope_model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912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C62B4-8681-994F-A84E-8F1168767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everyone on Wednesday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30E20-58CD-5641-B7D4-E8A50EB78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loop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53888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C7B39-43D9-A170-14C4-F0EC14616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LVN with constant prop/folding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440D0-7A6B-96DE-27F4-2979BA6A49EB}"/>
              </a:ext>
            </a:extLst>
          </p:cNvPr>
          <p:cNvSpPr txBox="1"/>
          <p:nvPr/>
        </p:nvSpPr>
        <p:spPr>
          <a:xfrm>
            <a:off x="2198024" y="2228671"/>
            <a:ext cx="2028119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b = 5;</a:t>
            </a:r>
          </a:p>
          <a:p>
            <a:r>
              <a:rPr lang="en-US" sz="2400" dirty="0">
                <a:latin typeface="Courier" pitchFamily="2" charset="0"/>
              </a:rPr>
              <a:t>c = 3;</a:t>
            </a:r>
          </a:p>
          <a:p>
            <a:r>
              <a:rPr lang="en-US" sz="2400" dirty="0">
                <a:latin typeface="Courier" pitchFamily="2" charset="0"/>
              </a:rPr>
              <a:t>e = 8;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a = b + c;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 = a - d;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g = f + c;</a:t>
            </a:r>
          </a:p>
          <a:p>
            <a:r>
              <a:rPr lang="en-US" sz="2400" dirty="0">
                <a:latin typeface="Courier" pitchFamily="2" charset="0"/>
              </a:rPr>
              <a:t>d = e - d;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h = c + f;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B4A0B9-822F-8B40-14F2-8ADE3E8CA5FF}"/>
              </a:ext>
            </a:extLst>
          </p:cNvPr>
          <p:cNvSpPr txBox="1"/>
          <p:nvPr/>
        </p:nvSpPr>
        <p:spPr>
          <a:xfrm>
            <a:off x="6681357" y="34290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7697D6-B2A1-F544-1A19-7E81F97EB756}"/>
              </a:ext>
            </a:extLst>
          </p:cNvPr>
          <p:cNvSpPr txBox="1"/>
          <p:nvPr/>
        </p:nvSpPr>
        <p:spPr>
          <a:xfrm>
            <a:off x="6681357" y="4937321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9343CF-94E6-8160-45EF-7EE5CC7491A2}"/>
              </a:ext>
            </a:extLst>
          </p:cNvPr>
          <p:cNvSpPr txBox="1"/>
          <p:nvPr/>
        </p:nvSpPr>
        <p:spPr>
          <a:xfrm>
            <a:off x="8953169" y="2250219"/>
            <a:ext cx="2701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Work through the example</a:t>
            </a:r>
          </a:p>
        </p:txBody>
      </p:sp>
    </p:spTree>
    <p:extLst>
      <p:ext uri="{BB962C8B-B14F-4D97-AF65-F5344CB8AC3E}">
        <p14:creationId xmlns:p14="http://schemas.microsoft.com/office/powerpoint/2010/main" val="63284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315C-A2C5-2DBB-0277-E584B837F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do it for Classier?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F56392-2D56-CE97-0F17-488E430030F9}"/>
              </a:ext>
            </a:extLst>
          </p:cNvPr>
          <p:cNvSpPr txBox="1"/>
          <p:nvPr/>
        </p:nvSpPr>
        <p:spPr>
          <a:xfrm>
            <a:off x="1426747" y="1918571"/>
            <a:ext cx="3502882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void foo(int &amp;x) {</a:t>
            </a:r>
          </a:p>
          <a:p>
            <a:r>
              <a:rPr lang="en-US" sz="2400" dirty="0">
                <a:latin typeface="Courier" pitchFamily="2" charset="0"/>
              </a:rPr>
              <a:t>b = int2vr(5);</a:t>
            </a:r>
          </a:p>
          <a:p>
            <a:r>
              <a:rPr lang="en-US" sz="2400" dirty="0">
                <a:latin typeface="Courier" pitchFamily="2" charset="0"/>
              </a:rPr>
              <a:t>c = int2vr(3);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a = </a:t>
            </a:r>
            <a:r>
              <a:rPr lang="en-US" sz="2400" dirty="0" err="1">
                <a:latin typeface="Courier" pitchFamily="2" charset="0"/>
              </a:rPr>
              <a:t>addi</a:t>
            </a:r>
            <a:r>
              <a:rPr lang="en-US" sz="2400" dirty="0">
                <a:latin typeface="Courier" pitchFamily="2" charset="0"/>
              </a:rPr>
              <a:t>(</a:t>
            </a:r>
            <a:r>
              <a:rPr lang="en-US" sz="2400" dirty="0" err="1">
                <a:latin typeface="Courier" pitchFamily="2" charset="0"/>
              </a:rPr>
              <a:t>b,c</a:t>
            </a:r>
            <a:r>
              <a:rPr lang="en-US" sz="2400" dirty="0">
                <a:latin typeface="Courier" pitchFamily="2" charset="0"/>
              </a:rPr>
              <a:t>);</a:t>
            </a:r>
          </a:p>
          <a:p>
            <a:r>
              <a:rPr lang="en-US" sz="2400" dirty="0">
                <a:latin typeface="Courier" pitchFamily="2" charset="0"/>
              </a:rPr>
              <a:t>d = a;</a:t>
            </a:r>
          </a:p>
          <a:p>
            <a:r>
              <a:rPr lang="en-US" sz="2400" dirty="0">
                <a:latin typeface="Courier" pitchFamily="2" charset="0"/>
              </a:rPr>
              <a:t>x = vr2int(a);</a:t>
            </a:r>
          </a:p>
          <a:p>
            <a:r>
              <a:rPr lang="en-US" sz="2400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21753C-09C4-8A1A-0523-1DEAACF7DA0B}"/>
              </a:ext>
            </a:extLst>
          </p:cNvPr>
          <p:cNvSpPr txBox="1"/>
          <p:nvPr/>
        </p:nvSpPr>
        <p:spPr>
          <a:xfrm>
            <a:off x="6681357" y="34290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H = {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378E98-B565-2E40-B09F-91C5747AEAEB}"/>
              </a:ext>
            </a:extLst>
          </p:cNvPr>
          <p:cNvSpPr txBox="1"/>
          <p:nvPr/>
        </p:nvSpPr>
        <p:spPr>
          <a:xfrm>
            <a:off x="6681357" y="4937321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Known_values</a:t>
            </a:r>
            <a:r>
              <a:rPr lang="en-US" dirty="0">
                <a:latin typeface="Courier" pitchFamily="2" charset="0"/>
              </a:rPr>
              <a:t> = {</a:t>
            </a:r>
          </a:p>
          <a:p>
            <a:r>
              <a:rPr lang="en-US" dirty="0">
                <a:latin typeface="Courier" pitchFamily="2" charset="0"/>
              </a:rPr>
              <a:t>  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9600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Consider a 3 address code that allows memory accesses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294827" y="2886362"/>
            <a:ext cx="50807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60EA39-5007-9A4F-B3F8-CC61336396F7}"/>
              </a:ext>
            </a:extLst>
          </p:cNvPr>
          <p:cNvSpPr txBox="1"/>
          <p:nvPr/>
        </p:nvSpPr>
        <p:spPr>
          <a:xfrm>
            <a:off x="838199" y="5279597"/>
            <a:ext cx="39939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A8145E-ECC1-3640-AD97-EDDB4FF67DC4}"/>
              </a:ext>
            </a:extLst>
          </p:cNvPr>
          <p:cNvSpPr txBox="1"/>
          <p:nvPr/>
        </p:nvSpPr>
        <p:spPr>
          <a:xfrm>
            <a:off x="2835182" y="4597650"/>
            <a:ext cx="3083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transformation allowed?</a:t>
            </a:r>
            <a:br>
              <a:rPr lang="en-US" i="1" dirty="0"/>
            </a:br>
            <a:endParaRPr lang="en-US" i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1F6227-8A42-E04B-8E5D-E2CA82D88420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2835183" y="3717359"/>
            <a:ext cx="0" cy="1562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4715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77EB7-58EC-374B-8DEE-02359EE0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value numbering: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877-B826-E14D-8BCE-AB091F8DE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7340"/>
          </a:xfrm>
        </p:spPr>
        <p:txBody>
          <a:bodyPr/>
          <a:lstStyle/>
          <a:p>
            <a:r>
              <a:rPr lang="en-US" dirty="0"/>
              <a:t>Consider a 3 address code that allows memory accesses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9F87E0-C5CF-C84A-8E01-CA75B1A78737}"/>
              </a:ext>
            </a:extLst>
          </p:cNvPr>
          <p:cNvSpPr txBox="1"/>
          <p:nvPr/>
        </p:nvSpPr>
        <p:spPr>
          <a:xfrm>
            <a:off x="294827" y="2886362"/>
            <a:ext cx="508071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60EA39-5007-9A4F-B3F8-CC61336396F7}"/>
              </a:ext>
            </a:extLst>
          </p:cNvPr>
          <p:cNvSpPr txBox="1"/>
          <p:nvPr/>
        </p:nvSpPr>
        <p:spPr>
          <a:xfrm>
            <a:off x="838199" y="5279597"/>
            <a:ext cx="399396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x[j] + y[k];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b[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 = a[</a:t>
            </a:r>
            <a:r>
              <a:rPr lang="en-US" sz="2400" dirty="0" err="1"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];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A8145E-ECC1-3640-AD97-EDDB4FF67DC4}"/>
              </a:ext>
            </a:extLst>
          </p:cNvPr>
          <p:cNvSpPr txBox="1"/>
          <p:nvPr/>
        </p:nvSpPr>
        <p:spPr>
          <a:xfrm>
            <a:off x="2835182" y="4597650"/>
            <a:ext cx="3083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transformation allowed?</a:t>
            </a:r>
            <a:br>
              <a:rPr lang="en-US" i="1" dirty="0"/>
            </a:br>
            <a:endParaRPr lang="en-US" i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81F6227-8A42-E04B-8E5D-E2CA82D88420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2835183" y="3717359"/>
            <a:ext cx="0" cy="15622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E097714-30E8-CB54-35BF-0E51794EEF36}"/>
              </a:ext>
            </a:extLst>
          </p:cNvPr>
          <p:cNvSpPr txBox="1"/>
          <p:nvPr/>
        </p:nvSpPr>
        <p:spPr>
          <a:xfrm>
            <a:off x="7569642" y="3753016"/>
            <a:ext cx="39088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If we want to perform this optimization</a:t>
            </a:r>
          </a:p>
          <a:p>
            <a:r>
              <a:rPr lang="en-US" i="1" dirty="0"/>
              <a:t>we need to ensure that a does not alias </a:t>
            </a:r>
            <a:br>
              <a:rPr lang="en-US" i="1" dirty="0"/>
            </a:br>
            <a:r>
              <a:rPr lang="en-US" i="1" dirty="0"/>
              <a:t>x or y. </a:t>
            </a:r>
          </a:p>
          <a:p>
            <a:endParaRPr lang="en-US" i="1" dirty="0"/>
          </a:p>
          <a:p>
            <a:r>
              <a:rPr lang="en-US" i="1" dirty="0"/>
              <a:t>How can we do that?</a:t>
            </a:r>
          </a:p>
        </p:txBody>
      </p:sp>
    </p:spTree>
    <p:extLst>
      <p:ext uri="{BB962C8B-B14F-4D97-AF65-F5344CB8AC3E}">
        <p14:creationId xmlns:p14="http://schemas.microsoft.com/office/powerpoint/2010/main" val="168926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77402</TotalTime>
  <Words>4407</Words>
  <Application>Microsoft Macintosh PowerPoint</Application>
  <PresentationFormat>Widescreen</PresentationFormat>
  <Paragraphs>756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Calibri</vt:lpstr>
      <vt:lpstr>Calibri Light</vt:lpstr>
      <vt:lpstr>Courier</vt:lpstr>
      <vt:lpstr>Menlo</vt:lpstr>
      <vt:lpstr>Office Theme</vt:lpstr>
      <vt:lpstr>CSE110A: Compilers May 23, 2022</vt:lpstr>
      <vt:lpstr>Announcements</vt:lpstr>
      <vt:lpstr>Announcements</vt:lpstr>
      <vt:lpstr>Quiz</vt:lpstr>
      <vt:lpstr>Review</vt:lpstr>
      <vt:lpstr>LVN with constant prop/folding</vt:lpstr>
      <vt:lpstr>How to do it for Classier?</vt:lpstr>
      <vt:lpstr>Local value numbering: Memory</vt:lpstr>
      <vt:lpstr>Local value numbering: Memory</vt:lpstr>
      <vt:lpstr>Local value numbering: functions</vt:lpstr>
      <vt:lpstr>Local value numbering: functions</vt:lpstr>
      <vt:lpstr>New material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How to stitch optimized code back into the program</vt:lpstr>
      <vt:lpstr>New material</vt:lpstr>
      <vt:lpstr>Loop optimizations</vt:lpstr>
      <vt:lpstr>For loops</vt:lpstr>
      <vt:lpstr>For loops</vt:lpstr>
      <vt:lpstr>For loops terminology</vt:lpstr>
      <vt:lpstr>Examples</vt:lpstr>
      <vt:lpstr>Examples</vt:lpstr>
      <vt:lpstr>Loop unrolling</vt:lpstr>
      <vt:lpstr>Loop unrolling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Loop unrolling conditions</vt:lpstr>
      <vt:lpstr>More loop transforms</vt:lpstr>
      <vt:lpstr>See everyone on Wednesday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1202</cp:revision>
  <dcterms:created xsi:type="dcterms:W3CDTF">2021-03-23T23:59:42Z</dcterms:created>
  <dcterms:modified xsi:type="dcterms:W3CDTF">2022-05-23T22:25:12Z</dcterms:modified>
</cp:coreProperties>
</file>