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0"/>
  </p:notesMasterIdLst>
  <p:sldIdLst>
    <p:sldId id="257" r:id="rId2"/>
    <p:sldId id="1492" r:id="rId3"/>
    <p:sldId id="1913" r:id="rId4"/>
    <p:sldId id="1897" r:id="rId5"/>
    <p:sldId id="1906" r:id="rId6"/>
    <p:sldId id="1917" r:id="rId7"/>
    <p:sldId id="1907" r:id="rId8"/>
    <p:sldId id="1918" r:id="rId9"/>
    <p:sldId id="1914" r:id="rId10"/>
    <p:sldId id="1894" r:id="rId11"/>
    <p:sldId id="1865" r:id="rId12"/>
    <p:sldId id="1915" r:id="rId13"/>
    <p:sldId id="1909" r:id="rId14"/>
    <p:sldId id="559" r:id="rId15"/>
    <p:sldId id="527" r:id="rId16"/>
    <p:sldId id="560" r:id="rId17"/>
    <p:sldId id="561" r:id="rId18"/>
    <p:sldId id="1910" r:id="rId19"/>
    <p:sldId id="1911" r:id="rId20"/>
    <p:sldId id="1912" r:id="rId21"/>
    <p:sldId id="528" r:id="rId22"/>
    <p:sldId id="562" r:id="rId23"/>
    <p:sldId id="563" r:id="rId24"/>
    <p:sldId id="564" r:id="rId25"/>
    <p:sldId id="565" r:id="rId26"/>
    <p:sldId id="566" r:id="rId27"/>
    <p:sldId id="581" r:id="rId28"/>
    <p:sldId id="529" r:id="rId29"/>
    <p:sldId id="657" r:id="rId30"/>
    <p:sldId id="658" r:id="rId31"/>
    <p:sldId id="659" r:id="rId32"/>
    <p:sldId id="660" r:id="rId33"/>
    <p:sldId id="661" r:id="rId34"/>
    <p:sldId id="594" r:id="rId35"/>
    <p:sldId id="662" r:id="rId36"/>
    <p:sldId id="572" r:id="rId37"/>
    <p:sldId id="596" r:id="rId38"/>
    <p:sldId id="574" r:id="rId39"/>
    <p:sldId id="597" r:id="rId40"/>
    <p:sldId id="598" r:id="rId41"/>
    <p:sldId id="599" r:id="rId42"/>
    <p:sldId id="600" r:id="rId43"/>
    <p:sldId id="580" r:id="rId44"/>
    <p:sldId id="601" r:id="rId45"/>
    <p:sldId id="582" r:id="rId46"/>
    <p:sldId id="663" r:id="rId47"/>
    <p:sldId id="664" r:id="rId48"/>
    <p:sldId id="608" r:id="rId49"/>
    <p:sldId id="666" r:id="rId50"/>
    <p:sldId id="665" r:id="rId51"/>
    <p:sldId id="583" r:id="rId52"/>
    <p:sldId id="584" r:id="rId53"/>
    <p:sldId id="609" r:id="rId54"/>
    <p:sldId id="610" r:id="rId55"/>
    <p:sldId id="611" r:id="rId56"/>
    <p:sldId id="612" r:id="rId57"/>
    <p:sldId id="613" r:id="rId58"/>
    <p:sldId id="614" r:id="rId59"/>
    <p:sldId id="667" r:id="rId60"/>
    <p:sldId id="615" r:id="rId61"/>
    <p:sldId id="616" r:id="rId62"/>
    <p:sldId id="617" r:id="rId63"/>
    <p:sldId id="618" r:id="rId64"/>
    <p:sldId id="619" r:id="rId65"/>
    <p:sldId id="620" r:id="rId66"/>
    <p:sldId id="673" r:id="rId67"/>
    <p:sldId id="621" r:id="rId68"/>
    <p:sldId id="622" r:id="rId69"/>
    <p:sldId id="623" r:id="rId70"/>
    <p:sldId id="624" r:id="rId71"/>
    <p:sldId id="625" r:id="rId72"/>
    <p:sldId id="626" r:id="rId73"/>
    <p:sldId id="627" r:id="rId74"/>
    <p:sldId id="628" r:id="rId75"/>
    <p:sldId id="629" r:id="rId76"/>
    <p:sldId id="630" r:id="rId77"/>
    <p:sldId id="631" r:id="rId78"/>
    <p:sldId id="632" r:id="rId79"/>
    <p:sldId id="669" r:id="rId80"/>
    <p:sldId id="633" r:id="rId81"/>
    <p:sldId id="670" r:id="rId82"/>
    <p:sldId id="635" r:id="rId83"/>
    <p:sldId id="671" r:id="rId84"/>
    <p:sldId id="636" r:id="rId85"/>
    <p:sldId id="637" r:id="rId86"/>
    <p:sldId id="638" r:id="rId87"/>
    <p:sldId id="639" r:id="rId88"/>
    <p:sldId id="640" r:id="rId89"/>
    <p:sldId id="641" r:id="rId90"/>
    <p:sldId id="642" r:id="rId91"/>
    <p:sldId id="643" r:id="rId92"/>
    <p:sldId id="644" r:id="rId93"/>
    <p:sldId id="645" r:id="rId94"/>
    <p:sldId id="646" r:id="rId95"/>
    <p:sldId id="647" r:id="rId96"/>
    <p:sldId id="648" r:id="rId97"/>
    <p:sldId id="649" r:id="rId98"/>
    <p:sldId id="1916" r:id="rId9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03"/>
    <p:restoredTop sz="96405"/>
  </p:normalViewPr>
  <p:slideViewPr>
    <p:cSldViewPr snapToGrid="0" snapToObjects="1">
      <p:cViewPr varScale="1">
        <p:scale>
          <a:sx n="141" d="100"/>
          <a:sy n="141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May 16,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Basic blocks</a:t>
            </a:r>
          </a:p>
          <a:p>
            <a:r>
              <a:rPr lang="en-US" i="1" dirty="0"/>
              <a:t>Local value numbering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b="1" dirty="0"/>
              <a:t>local optimizations</a:t>
            </a:r>
            <a:r>
              <a:rPr lang="en-US" dirty="0"/>
              <a:t>: examine a ”basic block”, i.e. a small region of code with no control flow.</a:t>
            </a:r>
          </a:p>
          <a:p>
            <a:r>
              <a:rPr lang="en-US" b="1" dirty="0"/>
              <a:t>Regional optimizations</a:t>
            </a:r>
            <a:r>
              <a:rPr lang="en-US" dirty="0"/>
              <a:t>: several basic blocks with simple control flow.</a:t>
            </a:r>
          </a:p>
          <a:p>
            <a:r>
              <a:rPr lang="en-US" b="1" dirty="0"/>
              <a:t>Global optimization: </a:t>
            </a:r>
            <a:r>
              <a:rPr lang="en-US" dirty="0"/>
              <a:t>optimizes across an entire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2945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9236066" y="329362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154796" y="3031356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BDC33-8777-6748-9EAC-9FEBA1ACBB25}"/>
              </a:ext>
            </a:extLst>
          </p:cNvPr>
          <p:cNvSpPr/>
          <p:nvPr/>
        </p:nvSpPr>
        <p:spPr>
          <a:xfrm>
            <a:off x="405782" y="4379081"/>
            <a:ext cx="28305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vr3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_new_name0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_new_name1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vr0 = int2vr(5);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_new_name0 = vr0;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vr1 = int2vr(6);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C4C79-731C-934E-93DE-C29B945F7E2D}"/>
              </a:ext>
            </a:extLst>
          </p:cNvPr>
          <p:cNvSpPr txBox="1"/>
          <p:nvPr/>
        </p:nvSpPr>
        <p:spPr>
          <a:xfrm>
            <a:off x="405782" y="3856791"/>
            <a:ext cx="1588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520084-2B80-5445-8AA7-2B3E3944A5D4}"/>
              </a:ext>
            </a:extLst>
          </p:cNvPr>
          <p:cNvSpPr txBox="1"/>
          <p:nvPr/>
        </p:nvSpPr>
        <p:spPr>
          <a:xfrm>
            <a:off x="2365786" y="6179190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51D0CB-75F4-6B48-8FDF-F01B746A00A3}"/>
              </a:ext>
            </a:extLst>
          </p:cNvPr>
          <p:cNvSpPr txBox="1"/>
          <p:nvPr/>
        </p:nvSpPr>
        <p:spPr>
          <a:xfrm>
            <a:off x="3507949" y="5382007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F47E171-637F-5A42-BB01-1FDCFC644AF4}"/>
              </a:ext>
            </a:extLst>
          </p:cNvPr>
          <p:cNvCxnSpPr>
            <a:cxnSpLocks/>
          </p:cNvCxnSpPr>
          <p:nvPr/>
        </p:nvCxnSpPr>
        <p:spPr>
          <a:xfrm flipH="1">
            <a:off x="2570091" y="574902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4224F8D-365A-B445-BB0C-2EEBE62B1D6E}"/>
              </a:ext>
            </a:extLst>
          </p:cNvPr>
          <p:cNvCxnSpPr>
            <a:cxnSpLocks/>
          </p:cNvCxnSpPr>
          <p:nvPr/>
        </p:nvCxnSpPr>
        <p:spPr>
          <a:xfrm>
            <a:off x="3794464" y="574902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AD89B4E-50C3-1845-8BB7-DB2BE9201D8C}"/>
              </a:ext>
            </a:extLst>
          </p:cNvPr>
          <p:cNvSpPr txBox="1"/>
          <p:nvPr/>
        </p:nvSpPr>
        <p:spPr>
          <a:xfrm>
            <a:off x="4738631" y="6179190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7F7746-BADE-6645-9289-9361BEAF83A6}"/>
              </a:ext>
            </a:extLst>
          </p:cNvPr>
          <p:cNvSpPr txBox="1"/>
          <p:nvPr/>
        </p:nvSpPr>
        <p:spPr>
          <a:xfrm>
            <a:off x="5349112" y="4487887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CECE81B-4549-474F-909F-B4BD531DF5FF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875088" y="4857219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59AC7-86EC-414D-80CB-A20F3E9FD543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33499" y="4857219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EEF687C-EFE0-2846-B3F4-68AEEC4E9A96}"/>
              </a:ext>
            </a:extLst>
          </p:cNvPr>
          <p:cNvSpPr txBox="1"/>
          <p:nvPr/>
        </p:nvSpPr>
        <p:spPr>
          <a:xfrm>
            <a:off x="6669081" y="5393863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70ADB63-E7B8-E748-A71E-C2143AB5DF2D}"/>
              </a:ext>
            </a:extLst>
          </p:cNvPr>
          <p:cNvSpPr txBox="1"/>
          <p:nvPr/>
        </p:nvSpPr>
        <p:spPr>
          <a:xfrm>
            <a:off x="5684403" y="3856791"/>
            <a:ext cx="5341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B4036A1-C22B-C449-A652-BF722E816A0C}"/>
              </a:ext>
            </a:extLst>
          </p:cNvPr>
          <p:cNvSpPr/>
          <p:nvPr/>
        </p:nvSpPr>
        <p:spPr>
          <a:xfrm>
            <a:off x="493440" y="561203"/>
            <a:ext cx="72166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sz="1400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sz="1400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sz="1400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4A656D-035C-8E4B-86A3-CBFBEF5620EC}"/>
              </a:ext>
            </a:extLst>
          </p:cNvPr>
          <p:cNvSpPr txBox="1"/>
          <p:nvPr/>
        </p:nvSpPr>
        <p:spPr>
          <a:xfrm>
            <a:off x="543064" y="977890"/>
            <a:ext cx="17956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if (</a:t>
            </a:r>
            <a:r>
              <a:rPr lang="en-US" sz="1400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sz="1400" dirty="0">
                <a:latin typeface="Courier" pitchFamily="2" charset="0"/>
              </a:rPr>
              <a:t>) {</a:t>
            </a:r>
          </a:p>
          <a:p>
            <a:r>
              <a:rPr lang="en-US" sz="1400" dirty="0">
                <a:latin typeface="Courier" pitchFamily="2" charset="0"/>
              </a:rPr>
              <a:t>  </a:t>
            </a:r>
            <a:r>
              <a:rPr lang="en-US" sz="1400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sz="1400" dirty="0">
                <a:latin typeface="Courier" pitchFamily="2" charset="0"/>
              </a:rPr>
              <a:t>}</a:t>
            </a:r>
          </a:p>
          <a:p>
            <a:r>
              <a:rPr lang="en-US" sz="1400" dirty="0">
                <a:latin typeface="Courier" pitchFamily="2" charset="0"/>
              </a:rPr>
              <a:t>else {</a:t>
            </a:r>
          </a:p>
          <a:p>
            <a:r>
              <a:rPr lang="en-US" sz="1400" dirty="0">
                <a:latin typeface="Courier" pitchFamily="2" charset="0"/>
              </a:rPr>
              <a:t>  </a:t>
            </a:r>
            <a:r>
              <a:rPr lang="en-US" sz="1400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sz="1400" dirty="0">
                <a:latin typeface="Courier" pitchFamily="2" charset="0"/>
              </a:rPr>
              <a:t>}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8A9B33-194F-4A4B-8548-705706AC113A}"/>
              </a:ext>
            </a:extLst>
          </p:cNvPr>
          <p:cNvSpPr txBox="1"/>
          <p:nvPr/>
        </p:nvSpPr>
        <p:spPr>
          <a:xfrm>
            <a:off x="543064" y="106889"/>
            <a:ext cx="18864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Implicit parse tree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DC11EB-D790-2B4A-A049-7DC0441792BB}"/>
              </a:ext>
            </a:extLst>
          </p:cNvPr>
          <p:cNvSpPr txBox="1"/>
          <p:nvPr/>
        </p:nvSpPr>
        <p:spPr>
          <a:xfrm>
            <a:off x="4434446" y="1732057"/>
            <a:ext cx="3644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We have several structures to utilize</a:t>
            </a:r>
          </a:p>
          <a:p>
            <a:r>
              <a:rPr lang="en-US" b="1" i="1" dirty="0"/>
              <a:t>to analyze and optimize programs!</a:t>
            </a:r>
          </a:p>
        </p:txBody>
      </p:sp>
    </p:spTree>
    <p:extLst>
      <p:ext uri="{BB962C8B-B14F-4D97-AF65-F5344CB8AC3E}">
        <p14:creationId xmlns:p14="http://schemas.microsoft.com/office/powerpoint/2010/main" val="285346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052109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local optimizations</a:t>
            </a:r>
            <a:r>
              <a:rPr lang="en-US" dirty="0"/>
              <a:t>: examine a ”</a:t>
            </a:r>
            <a:r>
              <a:rPr lang="en-US" dirty="0">
                <a:highlight>
                  <a:srgbClr val="FFFF00"/>
                </a:highlight>
              </a:rPr>
              <a:t>basic block</a:t>
            </a:r>
            <a:r>
              <a:rPr lang="en-US" dirty="0"/>
              <a:t>”, i.e. a small region of code with no control flow.</a:t>
            </a:r>
          </a:p>
          <a:p>
            <a:r>
              <a:rPr lang="en-US" b="1" dirty="0"/>
              <a:t>Regional optimizations</a:t>
            </a:r>
            <a:r>
              <a:rPr lang="en-US" dirty="0"/>
              <a:t>: several basic blocks with simple control flow</a:t>
            </a:r>
          </a:p>
          <a:p>
            <a:r>
              <a:rPr lang="en-US" b="1" dirty="0"/>
              <a:t>Global optimization: </a:t>
            </a:r>
            <a:r>
              <a:rPr lang="en-US" dirty="0"/>
              <a:t>optimizes across an entire function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11C284-1D9E-C142-B4EB-85B5441B854F}"/>
              </a:ext>
            </a:extLst>
          </p:cNvPr>
          <p:cNvSpPr txBox="1"/>
          <p:nvPr/>
        </p:nvSpPr>
        <p:spPr>
          <a:xfrm>
            <a:off x="1329267" y="4504267"/>
            <a:ext cx="4306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Discussion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pros and cons of each?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Why don’t we go further than functions?</a:t>
            </a:r>
          </a:p>
        </p:txBody>
      </p:sp>
    </p:spTree>
    <p:extLst>
      <p:ext uri="{BB962C8B-B14F-4D97-AF65-F5344CB8AC3E}">
        <p14:creationId xmlns:p14="http://schemas.microsoft.com/office/powerpoint/2010/main" val="169661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B475-C868-364B-AA56-2B11424A9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blocks</a:t>
            </a:r>
          </a:p>
        </p:txBody>
      </p:sp>
    </p:spTree>
    <p:extLst>
      <p:ext uri="{BB962C8B-B14F-4D97-AF65-F5344CB8AC3E}">
        <p14:creationId xmlns:p14="http://schemas.microsoft.com/office/powerpoint/2010/main" val="144733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Program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8908"/>
          </a:xfrm>
        </p:spPr>
        <p:txBody>
          <a:bodyPr/>
          <a:lstStyle/>
          <a:p>
            <a:r>
              <a:rPr lang="en-US" dirty="0"/>
              <a:t>A sequence of 3 address instructions</a:t>
            </a:r>
          </a:p>
          <a:p>
            <a:endParaRPr lang="en-US" dirty="0"/>
          </a:p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</p:spTree>
    <p:extLst>
      <p:ext uri="{BB962C8B-B14F-4D97-AF65-F5344CB8AC3E}">
        <p14:creationId xmlns:p14="http://schemas.microsoft.com/office/powerpoint/2010/main" val="4222484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Program 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F13F75-6473-E944-B450-A48000F54E96}"/>
              </a:ext>
            </a:extLst>
          </p:cNvPr>
          <p:cNvSpPr txBox="1"/>
          <p:nvPr/>
        </p:nvSpPr>
        <p:spPr>
          <a:xfrm>
            <a:off x="10246320" y="395456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Basic Blocks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7B68AB-E4B1-7C40-99C8-38AFD3439135}"/>
              </a:ext>
            </a:extLst>
          </p:cNvPr>
          <p:cNvSpPr txBox="1"/>
          <p:nvPr/>
        </p:nvSpPr>
        <p:spPr>
          <a:xfrm>
            <a:off x="10515625" y="4341812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op2;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op3;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 err="1">
                <a:latin typeface="Courier" pitchFamily="2" charset="0"/>
              </a:rPr>
              <a:t>Label_y</a:t>
            </a:r>
            <a:r>
              <a:rPr lang="en-US" i="1" dirty="0">
                <a:latin typeface="Courier" pitchFamily="2" charset="0"/>
              </a:rPr>
              <a:t>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op4;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op5;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A0086FF-8571-7C49-814E-9EBA614D0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8908"/>
          </a:xfrm>
        </p:spPr>
        <p:txBody>
          <a:bodyPr/>
          <a:lstStyle/>
          <a:p>
            <a:r>
              <a:rPr lang="en-US" dirty="0"/>
              <a:t>A sequence of 3 address instructions</a:t>
            </a:r>
          </a:p>
          <a:p>
            <a:endParaRPr lang="en-US" dirty="0"/>
          </a:p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</p:spTree>
    <p:extLst>
      <p:ext uri="{BB962C8B-B14F-4D97-AF65-F5344CB8AC3E}">
        <p14:creationId xmlns:p14="http://schemas.microsoft.com/office/powerpoint/2010/main" val="416851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Program 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95C5A-D4F8-554F-9C82-3AB1104FDF00}"/>
              </a:ext>
            </a:extLst>
          </p:cNvPr>
          <p:cNvSpPr txBox="1"/>
          <p:nvPr/>
        </p:nvSpPr>
        <p:spPr>
          <a:xfrm>
            <a:off x="10515625" y="4341812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op2;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op3;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 err="1">
                <a:latin typeface="Courier" pitchFamily="2" charset="0"/>
              </a:rPr>
              <a:t>Label_y</a:t>
            </a:r>
            <a:r>
              <a:rPr lang="en-US" i="1" dirty="0">
                <a:latin typeface="Courier" pitchFamily="2" charset="0"/>
              </a:rPr>
              <a:t>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op4;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op5;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B1A7B-F103-F540-B18C-6A6C2E390D3A}"/>
              </a:ext>
            </a:extLst>
          </p:cNvPr>
          <p:cNvSpPr txBox="1"/>
          <p:nvPr/>
        </p:nvSpPr>
        <p:spPr>
          <a:xfrm>
            <a:off x="8515844" y="437992"/>
            <a:ext cx="35934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they appear in a </a:t>
            </a:r>
            <a:br>
              <a:rPr lang="en-US" dirty="0"/>
            </a:br>
            <a:r>
              <a:rPr lang="en-US" dirty="0"/>
              <a:t>high-level language? What are some</a:t>
            </a:r>
            <a:br>
              <a:rPr lang="en-US" dirty="0"/>
            </a:br>
            <a:r>
              <a:rPr lang="en-US" dirty="0"/>
              <a:t>examples?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F13F75-6473-E944-B450-A48000F54E96}"/>
              </a:ext>
            </a:extLst>
          </p:cNvPr>
          <p:cNvSpPr txBox="1"/>
          <p:nvPr/>
        </p:nvSpPr>
        <p:spPr>
          <a:xfrm>
            <a:off x="10246320" y="395456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Basic Blocks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135AF11-EEA7-6D47-93FE-E5039DAFF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8908"/>
          </a:xfrm>
        </p:spPr>
        <p:txBody>
          <a:bodyPr/>
          <a:lstStyle/>
          <a:p>
            <a:r>
              <a:rPr lang="en-US" dirty="0"/>
              <a:t>A sequence of 3 address instructions</a:t>
            </a:r>
          </a:p>
          <a:p>
            <a:endParaRPr lang="en-US" dirty="0"/>
          </a:p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</p:spTree>
    <p:extLst>
      <p:ext uri="{BB962C8B-B14F-4D97-AF65-F5344CB8AC3E}">
        <p14:creationId xmlns:p14="http://schemas.microsoft.com/office/powerpoint/2010/main" val="218962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Program 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95C5A-D4F8-554F-9C82-3AB1104FDF00}"/>
              </a:ext>
            </a:extLst>
          </p:cNvPr>
          <p:cNvSpPr txBox="1"/>
          <p:nvPr/>
        </p:nvSpPr>
        <p:spPr>
          <a:xfrm>
            <a:off x="10515625" y="4341812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op2;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op3;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 err="1">
                <a:latin typeface="Courier" pitchFamily="2" charset="0"/>
              </a:rPr>
              <a:t>Label_y</a:t>
            </a:r>
            <a:r>
              <a:rPr lang="en-US" i="1" dirty="0">
                <a:latin typeface="Courier" pitchFamily="2" charset="0"/>
              </a:rPr>
              <a:t>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op4;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op5;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B1A7B-F103-F540-B18C-6A6C2E390D3A}"/>
              </a:ext>
            </a:extLst>
          </p:cNvPr>
          <p:cNvSpPr txBox="1"/>
          <p:nvPr/>
        </p:nvSpPr>
        <p:spPr>
          <a:xfrm>
            <a:off x="8515844" y="437992"/>
            <a:ext cx="2837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they appear in a </a:t>
            </a:r>
            <a:br>
              <a:rPr lang="en-US" dirty="0"/>
            </a:br>
            <a:r>
              <a:rPr lang="en-US" dirty="0"/>
              <a:t>high-level language?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F716E-5B57-BD4E-A45E-7CD0742E47B4}"/>
              </a:ext>
            </a:extLst>
          </p:cNvPr>
          <p:cNvSpPr txBox="1"/>
          <p:nvPr/>
        </p:nvSpPr>
        <p:spPr>
          <a:xfrm>
            <a:off x="9313334" y="1551305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…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if (x)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…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else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…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F13F75-6473-E944-B450-A48000F54E96}"/>
              </a:ext>
            </a:extLst>
          </p:cNvPr>
          <p:cNvSpPr txBox="1"/>
          <p:nvPr/>
        </p:nvSpPr>
        <p:spPr>
          <a:xfrm>
            <a:off x="10246320" y="395456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Basic Blocks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3E81FA-A522-264A-939F-E36DD0988EDB}"/>
              </a:ext>
            </a:extLst>
          </p:cNvPr>
          <p:cNvSpPr txBox="1"/>
          <p:nvPr/>
        </p:nvSpPr>
        <p:spPr>
          <a:xfrm>
            <a:off x="9063173" y="1181109"/>
            <a:ext cx="245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basic blocks?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9FB716-DD97-8549-BD53-1CCB90DB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8908"/>
          </a:xfrm>
        </p:spPr>
        <p:txBody>
          <a:bodyPr/>
          <a:lstStyle/>
          <a:p>
            <a:r>
              <a:rPr lang="en-US" dirty="0"/>
              <a:t>A sequence of 3 address instructions</a:t>
            </a:r>
          </a:p>
          <a:p>
            <a:endParaRPr lang="en-US" dirty="0"/>
          </a:p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</p:spTree>
    <p:extLst>
      <p:ext uri="{BB962C8B-B14F-4D97-AF65-F5344CB8AC3E}">
        <p14:creationId xmlns:p14="http://schemas.microsoft.com/office/powerpoint/2010/main" val="3544131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0A02-8D04-F646-8A1F-A42163CD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3 address code into basic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FEDD-D6A4-714B-B9B7-72B692987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an example: test 4 in HW 3:</a:t>
            </a:r>
          </a:p>
        </p:txBody>
      </p:sp>
    </p:spTree>
    <p:extLst>
      <p:ext uri="{BB962C8B-B14F-4D97-AF65-F5344CB8AC3E}">
        <p14:creationId xmlns:p14="http://schemas.microsoft.com/office/powerpoint/2010/main" val="4014183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0A02-8D04-F646-8A1F-A42163CD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3 address code into basic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FEDD-D6A4-714B-B9B7-72B692987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algorithm:</a:t>
            </a:r>
          </a:p>
          <a:p>
            <a:pPr lvl="1"/>
            <a:r>
              <a:rPr lang="en-US" dirty="0"/>
              <a:t>keep a list of basic blocks</a:t>
            </a:r>
          </a:p>
          <a:p>
            <a:pPr lvl="1"/>
            <a:r>
              <a:rPr lang="en-US" dirty="0"/>
              <a:t>a basic block is a list of instructions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Iterate over the 3 address instructions</a:t>
            </a:r>
          </a:p>
          <a:p>
            <a:pPr lvl="1"/>
            <a:r>
              <a:rPr lang="en-US" dirty="0"/>
              <a:t>if you see a branch or a label, finalize the current basic block and start a new one.</a:t>
            </a:r>
          </a:p>
          <a:p>
            <a:pPr lvl="1"/>
            <a:r>
              <a:rPr lang="en-US" dirty="0"/>
              <a:t>otherwise just add the current instruction to the current basic block</a:t>
            </a:r>
          </a:p>
        </p:txBody>
      </p:sp>
    </p:spTree>
    <p:extLst>
      <p:ext uri="{BB962C8B-B14F-4D97-AF65-F5344CB8AC3E}">
        <p14:creationId xmlns:p14="http://schemas.microsoft.com/office/powerpoint/2010/main" val="157243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326" cy="47953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grades:</a:t>
            </a:r>
          </a:p>
          <a:p>
            <a:pPr lvl="1"/>
            <a:r>
              <a:rPr lang="en-US" dirty="0"/>
              <a:t>HW 2 posted</a:t>
            </a:r>
          </a:p>
          <a:p>
            <a:pPr lvl="1"/>
            <a:r>
              <a:rPr lang="en-US" dirty="0"/>
              <a:t>Please let us know within 1 week if there are any issues!</a:t>
            </a:r>
          </a:p>
          <a:p>
            <a:endParaRPr lang="en-US" dirty="0"/>
          </a:p>
          <a:p>
            <a:r>
              <a:rPr lang="en-US" dirty="0"/>
              <a:t>Pending grades</a:t>
            </a:r>
          </a:p>
          <a:p>
            <a:pPr lvl="1"/>
            <a:r>
              <a:rPr lang="en-US" dirty="0"/>
              <a:t>Midterm (expect by next Friday)</a:t>
            </a:r>
          </a:p>
          <a:p>
            <a:pPr lvl="1"/>
            <a:endParaRPr lang="en-US" dirty="0"/>
          </a:p>
          <a:p>
            <a:r>
              <a:rPr lang="en-US" dirty="0"/>
              <a:t>HW 3 is released</a:t>
            </a:r>
          </a:p>
          <a:p>
            <a:pPr lvl="1"/>
            <a:r>
              <a:rPr lang="en-US" dirty="0"/>
              <a:t>Due in two weeks from release date</a:t>
            </a:r>
          </a:p>
          <a:p>
            <a:pPr lvl="1"/>
            <a:r>
              <a:rPr lang="en-US" dirty="0"/>
              <a:t>Get started early; you have all the material you need!</a:t>
            </a:r>
          </a:p>
          <a:p>
            <a:pPr lvl="1"/>
            <a:r>
              <a:rPr lang="en-US" dirty="0"/>
              <a:t>Packet updated (hopefully for the last time). Just updated the path to </a:t>
            </a:r>
            <a:r>
              <a:rPr lang="en-US" dirty="0" err="1"/>
              <a:t>classir.h</a:t>
            </a:r>
            <a:r>
              <a:rPr lang="en-US" dirty="0"/>
              <a:t> in </a:t>
            </a:r>
            <a:r>
              <a:rPr lang="en-US" dirty="0" err="1"/>
              <a:t>ir_compiler.py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Keep your eye on piazza for this assignment!</a:t>
            </a:r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0A02-8D04-F646-8A1F-A42163CD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3 address code into basic blocks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EDE37-5113-8D43-959A-B9173E4E7FA2}"/>
              </a:ext>
            </a:extLst>
          </p:cNvPr>
          <p:cNvSpPr txBox="1"/>
          <p:nvPr/>
        </p:nvSpPr>
        <p:spPr>
          <a:xfrm>
            <a:off x="1975104" y="2212848"/>
            <a:ext cx="138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pseudo code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2903B9-6DF8-7A46-82C6-76F8DFAC0411}"/>
              </a:ext>
            </a:extLst>
          </p:cNvPr>
          <p:cNvSpPr/>
          <p:nvPr/>
        </p:nvSpPr>
        <p:spPr>
          <a:xfrm>
            <a:off x="2974848" y="298315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basic_blocks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[]</a:t>
            </a:r>
            <a:endParaRPr lang="en-US" dirty="0">
              <a:solidFill>
                <a:srgbClr val="9FA01C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bb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[]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program: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[branch, label]: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bb.append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basic_blocks.append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[bb]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bb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[]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bb.append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13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</p:txBody>
      </p:sp>
    </p:spTree>
    <p:extLst>
      <p:ext uri="{BB962C8B-B14F-4D97-AF65-F5344CB8AC3E}">
        <p14:creationId xmlns:p14="http://schemas.microsoft.com/office/powerpoint/2010/main" val="3696618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EF7F9-77AF-2C4B-BFA5-9960DB6907DE}"/>
              </a:ext>
            </a:extLst>
          </p:cNvPr>
          <p:cNvSpPr txBox="1"/>
          <p:nvPr/>
        </p:nvSpPr>
        <p:spPr>
          <a:xfrm>
            <a:off x="7289799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</p:spTree>
    <p:extLst>
      <p:ext uri="{BB962C8B-B14F-4D97-AF65-F5344CB8AC3E}">
        <p14:creationId xmlns:p14="http://schemas.microsoft.com/office/powerpoint/2010/main" val="2672817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EF7F9-77AF-2C4B-BFA5-9960DB6907DE}"/>
              </a:ext>
            </a:extLst>
          </p:cNvPr>
          <p:cNvSpPr txBox="1"/>
          <p:nvPr/>
        </p:nvSpPr>
        <p:spPr>
          <a:xfrm>
            <a:off x="7289799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B6FF-7E22-2148-A2E2-097EB19F43F0}"/>
              </a:ext>
            </a:extLst>
          </p:cNvPr>
          <p:cNvSpPr txBox="1"/>
          <p:nvPr/>
        </p:nvSpPr>
        <p:spPr>
          <a:xfrm>
            <a:off x="10154223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x;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D10FE0-15C8-A143-9499-99B9E4C201BB}"/>
              </a:ext>
            </a:extLst>
          </p:cNvPr>
          <p:cNvCxnSpPr/>
          <p:nvPr/>
        </p:nvCxnSpPr>
        <p:spPr>
          <a:xfrm>
            <a:off x="9067800" y="1489571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1467966-C7BF-5C4C-9393-3EBB699BF0D5}"/>
              </a:ext>
            </a:extLst>
          </p:cNvPr>
          <p:cNvSpPr txBox="1"/>
          <p:nvPr/>
        </p:nvSpPr>
        <p:spPr>
          <a:xfrm>
            <a:off x="9114251" y="998190"/>
            <a:ext cx="8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optimized </a:t>
            </a:r>
            <a:br>
              <a:rPr lang="en-US" sz="1200" i="1" dirty="0"/>
            </a:br>
            <a:r>
              <a:rPr lang="en-US" sz="1200" i="1" dirty="0"/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466012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EF7F9-77AF-2C4B-BFA5-9960DB6907DE}"/>
              </a:ext>
            </a:extLst>
          </p:cNvPr>
          <p:cNvSpPr txBox="1"/>
          <p:nvPr/>
        </p:nvSpPr>
        <p:spPr>
          <a:xfrm>
            <a:off x="7289799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1B3112-4C90-594F-8B56-0178F161AFF8}"/>
              </a:ext>
            </a:extLst>
          </p:cNvPr>
          <p:cNvSpPr txBox="1"/>
          <p:nvPr/>
        </p:nvSpPr>
        <p:spPr>
          <a:xfrm>
            <a:off x="7289799" y="2634827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B6FF-7E22-2148-A2E2-097EB19F43F0}"/>
              </a:ext>
            </a:extLst>
          </p:cNvPr>
          <p:cNvSpPr txBox="1"/>
          <p:nvPr/>
        </p:nvSpPr>
        <p:spPr>
          <a:xfrm>
            <a:off x="10154223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x;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D10FE0-15C8-A143-9499-99B9E4C201BB}"/>
              </a:ext>
            </a:extLst>
          </p:cNvPr>
          <p:cNvCxnSpPr/>
          <p:nvPr/>
        </p:nvCxnSpPr>
        <p:spPr>
          <a:xfrm>
            <a:off x="9067800" y="1489571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1467966-C7BF-5C4C-9393-3EBB699BF0D5}"/>
              </a:ext>
            </a:extLst>
          </p:cNvPr>
          <p:cNvSpPr txBox="1"/>
          <p:nvPr/>
        </p:nvSpPr>
        <p:spPr>
          <a:xfrm>
            <a:off x="9114251" y="998190"/>
            <a:ext cx="8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optimized </a:t>
            </a:r>
            <a:br>
              <a:rPr lang="en-US" sz="1200" i="1" dirty="0"/>
            </a:br>
            <a:r>
              <a:rPr lang="en-US" sz="1200" i="1" dirty="0"/>
              <a:t>to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4CE849-23AC-884D-9812-FBCB7F1088FE}"/>
              </a:ext>
            </a:extLst>
          </p:cNvPr>
          <p:cNvCxnSpPr/>
          <p:nvPr/>
        </p:nvCxnSpPr>
        <p:spPr>
          <a:xfrm>
            <a:off x="9067800" y="3386029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A6A6167-2589-294D-A055-CEA48F2C9A73}"/>
              </a:ext>
            </a:extLst>
          </p:cNvPr>
          <p:cNvSpPr txBox="1"/>
          <p:nvPr/>
        </p:nvSpPr>
        <p:spPr>
          <a:xfrm>
            <a:off x="8881014" y="2683133"/>
            <a:ext cx="129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solidFill>
                  <a:srgbClr val="FF0000"/>
                </a:solidFill>
              </a:rPr>
              <a:t>CANNOT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always optimized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2B99A4-848F-8F40-B854-5BDD6C5E89C7}"/>
              </a:ext>
            </a:extLst>
          </p:cNvPr>
          <p:cNvSpPr txBox="1"/>
          <p:nvPr/>
        </p:nvSpPr>
        <p:spPr>
          <a:xfrm>
            <a:off x="10286999" y="2590800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x;</a:t>
            </a:r>
          </a:p>
        </p:txBody>
      </p:sp>
    </p:spTree>
    <p:extLst>
      <p:ext uri="{BB962C8B-B14F-4D97-AF65-F5344CB8AC3E}">
        <p14:creationId xmlns:p14="http://schemas.microsoft.com/office/powerpoint/2010/main" val="551172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EF7F9-77AF-2C4B-BFA5-9960DB6907DE}"/>
              </a:ext>
            </a:extLst>
          </p:cNvPr>
          <p:cNvSpPr txBox="1"/>
          <p:nvPr/>
        </p:nvSpPr>
        <p:spPr>
          <a:xfrm>
            <a:off x="7289799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1B3112-4C90-594F-8B56-0178F161AFF8}"/>
              </a:ext>
            </a:extLst>
          </p:cNvPr>
          <p:cNvSpPr txBox="1"/>
          <p:nvPr/>
        </p:nvSpPr>
        <p:spPr>
          <a:xfrm>
            <a:off x="7289799" y="2626360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B6FF-7E22-2148-A2E2-097EB19F43F0}"/>
              </a:ext>
            </a:extLst>
          </p:cNvPr>
          <p:cNvSpPr txBox="1"/>
          <p:nvPr/>
        </p:nvSpPr>
        <p:spPr>
          <a:xfrm>
            <a:off x="10154223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x;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D10FE0-15C8-A143-9499-99B9E4C201BB}"/>
              </a:ext>
            </a:extLst>
          </p:cNvPr>
          <p:cNvCxnSpPr/>
          <p:nvPr/>
        </p:nvCxnSpPr>
        <p:spPr>
          <a:xfrm>
            <a:off x="9067800" y="1489571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1467966-C7BF-5C4C-9393-3EBB699BF0D5}"/>
              </a:ext>
            </a:extLst>
          </p:cNvPr>
          <p:cNvSpPr txBox="1"/>
          <p:nvPr/>
        </p:nvSpPr>
        <p:spPr>
          <a:xfrm>
            <a:off x="9114251" y="998190"/>
            <a:ext cx="8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optimized </a:t>
            </a:r>
            <a:br>
              <a:rPr lang="en-US" sz="1200" i="1" dirty="0"/>
            </a:br>
            <a:r>
              <a:rPr lang="en-US" sz="1200" i="1" dirty="0"/>
              <a:t>to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4CE849-23AC-884D-9812-FBCB7F1088FE}"/>
              </a:ext>
            </a:extLst>
          </p:cNvPr>
          <p:cNvCxnSpPr/>
          <p:nvPr/>
        </p:nvCxnSpPr>
        <p:spPr>
          <a:xfrm>
            <a:off x="9067800" y="3386029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A6A6167-2589-294D-A055-CEA48F2C9A73}"/>
              </a:ext>
            </a:extLst>
          </p:cNvPr>
          <p:cNvSpPr txBox="1"/>
          <p:nvPr/>
        </p:nvSpPr>
        <p:spPr>
          <a:xfrm>
            <a:off x="8881014" y="2683133"/>
            <a:ext cx="129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solidFill>
                  <a:srgbClr val="FF0000"/>
                </a:solidFill>
              </a:rPr>
              <a:t>CANNOT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always optimized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2B99A4-848F-8F40-B854-5BDD6C5E89C7}"/>
              </a:ext>
            </a:extLst>
          </p:cNvPr>
          <p:cNvSpPr txBox="1"/>
          <p:nvPr/>
        </p:nvSpPr>
        <p:spPr>
          <a:xfrm>
            <a:off x="10286999" y="2590800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x;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837BD-3252-204E-BACC-72A6691ADDE4}"/>
              </a:ext>
            </a:extLst>
          </p:cNvPr>
          <p:cNvSpPr txBox="1"/>
          <p:nvPr/>
        </p:nvSpPr>
        <p:spPr>
          <a:xfrm>
            <a:off x="8853047" y="4707692"/>
            <a:ext cx="1701107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i="1" dirty="0">
                <a:latin typeface="Courier" pitchFamily="2" charset="0"/>
              </a:rPr>
              <a:t> Label_1;</a:t>
            </a:r>
            <a:br>
              <a:rPr lang="en-US" i="1" dirty="0">
                <a:latin typeface="Courier" pitchFamily="2" charset="0"/>
              </a:rPr>
            </a:br>
            <a:br>
              <a:rPr lang="en-US" i="1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6BF7BE-9F73-444C-82BF-905EBBA32DE4}"/>
              </a:ext>
            </a:extLst>
          </p:cNvPr>
          <p:cNvSpPr txBox="1"/>
          <p:nvPr/>
        </p:nvSpPr>
        <p:spPr>
          <a:xfrm>
            <a:off x="6510873" y="5138579"/>
            <a:ext cx="2189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rgbClr val="FF0000"/>
                </a:solidFill>
              </a:rPr>
              <a:t>code could skip Label_0,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leaving x undefined!</a:t>
            </a:r>
          </a:p>
        </p:txBody>
      </p:sp>
    </p:spTree>
    <p:extLst>
      <p:ext uri="{BB962C8B-B14F-4D97-AF65-F5344CB8AC3E}">
        <p14:creationId xmlns:p14="http://schemas.microsoft.com/office/powerpoint/2010/main" val="1173435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Optimization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A48919-F282-6A43-BE75-63DED4ACAF5F}"/>
              </a:ext>
            </a:extLst>
          </p:cNvPr>
          <p:cNvSpPr txBox="1"/>
          <p:nvPr/>
        </p:nvSpPr>
        <p:spPr>
          <a:xfrm>
            <a:off x="5064327" y="1488156"/>
            <a:ext cx="166584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…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if (x)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 …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else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x = a + b;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y = a + b;</a:t>
            </a:r>
          </a:p>
          <a:p>
            <a:r>
              <a:rPr lang="en-US" sz="1600" dirty="0">
                <a:latin typeface="Courier" pitchFamily="2" charset="0"/>
              </a:rPr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53B48E-B832-2546-8F5B-DBBAC0F8BEBA}"/>
              </a:ext>
            </a:extLst>
          </p:cNvPr>
          <p:cNvSpPr txBox="1"/>
          <p:nvPr/>
        </p:nvSpPr>
        <p:spPr>
          <a:xfrm>
            <a:off x="6939143" y="1903847"/>
            <a:ext cx="17610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rgbClr val="FF0000"/>
                </a:solidFill>
              </a:rPr>
              <a:t> 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we cannot replace: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y = a + b.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with </a:t>
            </a: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y = x;</a:t>
            </a:r>
          </a:p>
        </p:txBody>
      </p:sp>
    </p:spTree>
    <p:extLst>
      <p:ext uri="{BB962C8B-B14F-4D97-AF65-F5344CB8AC3E}">
        <p14:creationId xmlns:p14="http://schemas.microsoft.com/office/powerpoint/2010/main" val="3912165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Optimization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A48919-F282-6A43-BE75-63DED4ACAF5F}"/>
              </a:ext>
            </a:extLst>
          </p:cNvPr>
          <p:cNvSpPr txBox="1"/>
          <p:nvPr/>
        </p:nvSpPr>
        <p:spPr>
          <a:xfrm>
            <a:off x="5064327" y="1488156"/>
            <a:ext cx="166584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…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if (x)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 …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else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x = a + b;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y = a + b;</a:t>
            </a:r>
          </a:p>
          <a:p>
            <a:r>
              <a:rPr lang="en-US" sz="1600" dirty="0">
                <a:latin typeface="Courier" pitchFamily="2" charset="0"/>
              </a:rPr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53B48E-B832-2546-8F5B-DBBAC0F8BEBA}"/>
              </a:ext>
            </a:extLst>
          </p:cNvPr>
          <p:cNvSpPr txBox="1"/>
          <p:nvPr/>
        </p:nvSpPr>
        <p:spPr>
          <a:xfrm>
            <a:off x="6939143" y="1903847"/>
            <a:ext cx="17610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we cannot replace: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y = a + b.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with </a:t>
            </a: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y = x;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552811-ECDA-6C44-8B81-8C56264880F2}"/>
              </a:ext>
            </a:extLst>
          </p:cNvPr>
          <p:cNvSpPr txBox="1"/>
          <p:nvPr/>
        </p:nvSpPr>
        <p:spPr>
          <a:xfrm>
            <a:off x="5064327" y="4293503"/>
            <a:ext cx="141897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x = a + b;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if (x)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 …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else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…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y = a + b;</a:t>
            </a:r>
          </a:p>
          <a:p>
            <a:r>
              <a:rPr lang="en-US" sz="1600" dirty="0">
                <a:latin typeface="Courier" pitchFamily="2" charset="0"/>
              </a:rPr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636CD6-E955-404A-B3F2-18C09AA92488}"/>
              </a:ext>
            </a:extLst>
          </p:cNvPr>
          <p:cNvSpPr txBox="1"/>
          <p:nvPr/>
        </p:nvSpPr>
        <p:spPr>
          <a:xfrm>
            <a:off x="6856847" y="4699411"/>
            <a:ext cx="29196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But in this case, we can check if a and b are not redefined, then</a:t>
            </a:r>
            <a:br>
              <a:rPr lang="en-US" sz="1600" i="1" dirty="0"/>
            </a:br>
            <a:r>
              <a:rPr lang="en-US" sz="1600" i="1" dirty="0"/>
              <a:t>y = a + b;</a:t>
            </a:r>
            <a:br>
              <a:rPr lang="en-US" sz="1600" i="1" dirty="0"/>
            </a:br>
            <a:r>
              <a:rPr lang="en-US" sz="1600" i="1" dirty="0"/>
              <a:t>can be replaced with</a:t>
            </a:r>
            <a:br>
              <a:rPr lang="en-US" sz="1600" i="1" dirty="0"/>
            </a:br>
            <a:r>
              <a:rPr lang="en-US" sz="1600" i="1" dirty="0"/>
              <a:t>y = x;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689811-C6E6-944D-A22A-5C72C8D97303}"/>
              </a:ext>
            </a:extLst>
          </p:cNvPr>
          <p:cNvSpPr txBox="1"/>
          <p:nvPr/>
        </p:nvSpPr>
        <p:spPr>
          <a:xfrm>
            <a:off x="1392093" y="4589695"/>
            <a:ext cx="3073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This requires regional analysis</a:t>
            </a:r>
          </a:p>
        </p:txBody>
      </p:sp>
    </p:spTree>
    <p:extLst>
      <p:ext uri="{BB962C8B-B14F-4D97-AF65-F5344CB8AC3E}">
        <p14:creationId xmlns:p14="http://schemas.microsoft.com/office/powerpoint/2010/main" val="1085319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1720" cy="1325563"/>
          </a:xfrm>
        </p:spPr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BA054-0879-904C-9DAE-49F9695EB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 local optimization over 3 address code </a:t>
            </a:r>
          </a:p>
          <a:p>
            <a:endParaRPr lang="en-US" dirty="0"/>
          </a:p>
          <a:p>
            <a:r>
              <a:rPr lang="en-US" dirty="0"/>
              <a:t>Attempts to replace arithmetic operations (expensive) with copy instructions (cheap)</a:t>
            </a:r>
          </a:p>
          <a:p>
            <a:endParaRPr lang="en-US" dirty="0"/>
          </a:p>
          <a:p>
            <a:r>
              <a:rPr lang="en-US" dirty="0"/>
              <a:t>Can be extended to a regional optimization using flow analysis</a:t>
            </a:r>
          </a:p>
        </p:txBody>
      </p:sp>
    </p:spTree>
    <p:extLst>
      <p:ext uri="{BB962C8B-B14F-4D97-AF65-F5344CB8AC3E}">
        <p14:creationId xmlns:p14="http://schemas.microsoft.com/office/powerpoint/2010/main" val="3074584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1720" cy="1325563"/>
          </a:xfrm>
        </p:spPr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BA054-0879-904C-9DAE-49F9695EB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 local optimization over 3 address code </a:t>
            </a:r>
          </a:p>
          <a:p>
            <a:endParaRPr lang="en-US" dirty="0"/>
          </a:p>
          <a:p>
            <a:r>
              <a:rPr lang="en-US" dirty="0"/>
              <a:t>Attempts to replace arithmetic operations (expensive) with copy instructions (cheap)</a:t>
            </a:r>
          </a:p>
          <a:p>
            <a:endParaRPr lang="en-US" dirty="0"/>
          </a:p>
          <a:p>
            <a:r>
              <a:rPr lang="en-US" dirty="0"/>
              <a:t>Can be extended to a regional optimization using flow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DAF001-8FC5-EE49-A7B3-37F83BF356CD}"/>
              </a:ext>
            </a:extLst>
          </p:cNvPr>
          <p:cNvSpPr txBox="1"/>
          <p:nvPr/>
        </p:nvSpPr>
        <p:spPr>
          <a:xfrm>
            <a:off x="1460985" y="5360539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b = a - d;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c = b + c;</a:t>
            </a:r>
          </a:p>
          <a:p>
            <a:r>
              <a:rPr lang="en-US" dirty="0">
                <a:latin typeface="Courier" pitchFamily="2" charset="0"/>
              </a:rPr>
              <a:t>d = a - d;</a:t>
            </a:r>
          </a:p>
        </p:txBody>
      </p:sp>
    </p:spTree>
    <p:extLst>
      <p:ext uri="{BB962C8B-B14F-4D97-AF65-F5344CB8AC3E}">
        <p14:creationId xmlns:p14="http://schemas.microsoft.com/office/powerpoint/2010/main" val="44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HW 4 should be released by May 23</a:t>
            </a:r>
          </a:p>
          <a:p>
            <a:pPr lvl="1"/>
            <a:r>
              <a:rPr lang="en-US" dirty="0"/>
              <a:t>This will give you 2 weeks to get it in before the final date (June 7)</a:t>
            </a:r>
          </a:p>
          <a:p>
            <a:pPr lvl="1"/>
            <a:r>
              <a:rPr lang="en-US" dirty="0"/>
              <a:t>You cannot turn this homework in after June 7</a:t>
            </a:r>
          </a:p>
          <a:p>
            <a:pPr lvl="2"/>
            <a:r>
              <a:rPr lang="en-US" dirty="0"/>
              <a:t>This is not my policy, it is the department policy!</a:t>
            </a:r>
          </a:p>
        </p:txBody>
      </p:sp>
    </p:spTree>
    <p:extLst>
      <p:ext uri="{BB962C8B-B14F-4D97-AF65-F5344CB8AC3E}">
        <p14:creationId xmlns:p14="http://schemas.microsoft.com/office/powerpoint/2010/main" val="994817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1720" cy="1325563"/>
          </a:xfrm>
        </p:spPr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BA054-0879-904C-9DAE-49F9695EB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 local optimization over 3 address code </a:t>
            </a:r>
          </a:p>
          <a:p>
            <a:endParaRPr lang="en-US" dirty="0"/>
          </a:p>
          <a:p>
            <a:r>
              <a:rPr lang="en-US" dirty="0"/>
              <a:t>Attempts to replace arithmetic operations (expensive) with copy instructions (cheap)</a:t>
            </a:r>
          </a:p>
          <a:p>
            <a:endParaRPr lang="en-US" dirty="0"/>
          </a:p>
          <a:p>
            <a:r>
              <a:rPr lang="en-US" dirty="0"/>
              <a:t>Can be extended to a regional optimization using flow analysis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002-A78C-774F-9598-8BE7850F6885}"/>
              </a:ext>
            </a:extLst>
          </p:cNvPr>
          <p:cNvSpPr txBox="1"/>
          <p:nvPr/>
        </p:nvSpPr>
        <p:spPr>
          <a:xfrm>
            <a:off x="1383356" y="5425456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b = a - d;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c = b + c;</a:t>
            </a:r>
          </a:p>
          <a:p>
            <a:r>
              <a:rPr lang="en-US" dirty="0">
                <a:latin typeface="Courier" pitchFamily="2" charset="0"/>
              </a:rPr>
              <a:t>d = a - d;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BA0F5D-F02E-F14E-BBEA-D1A8960A4F36}"/>
              </a:ext>
            </a:extLst>
          </p:cNvPr>
          <p:cNvSpPr txBox="1"/>
          <p:nvPr/>
        </p:nvSpPr>
        <p:spPr>
          <a:xfrm>
            <a:off x="4249580" y="5425456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b = a - d;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c = a;</a:t>
            </a:r>
          </a:p>
          <a:p>
            <a:r>
              <a:rPr lang="en-US" dirty="0">
                <a:latin typeface="Courier" pitchFamily="2" charset="0"/>
              </a:rPr>
              <a:t>d = a - d;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1DF2A48-1709-C348-812B-30BE22835FAE}"/>
              </a:ext>
            </a:extLst>
          </p:cNvPr>
          <p:cNvCxnSpPr/>
          <p:nvPr/>
        </p:nvCxnSpPr>
        <p:spPr>
          <a:xfrm>
            <a:off x="3121454" y="6120802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507C285-5078-F04A-BB81-5BB4EB24C2E5}"/>
              </a:ext>
            </a:extLst>
          </p:cNvPr>
          <p:cNvSpPr txBox="1"/>
          <p:nvPr/>
        </p:nvSpPr>
        <p:spPr>
          <a:xfrm>
            <a:off x="3224694" y="5687066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valid?</a:t>
            </a:r>
          </a:p>
        </p:txBody>
      </p:sp>
    </p:spTree>
    <p:extLst>
      <p:ext uri="{BB962C8B-B14F-4D97-AF65-F5344CB8AC3E}">
        <p14:creationId xmlns:p14="http://schemas.microsoft.com/office/powerpoint/2010/main" val="37713720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1720" cy="1325563"/>
          </a:xfrm>
        </p:spPr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BA054-0879-904C-9DAE-49F9695EB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 local optimization over 3 address code </a:t>
            </a:r>
          </a:p>
          <a:p>
            <a:endParaRPr lang="en-US" dirty="0"/>
          </a:p>
          <a:p>
            <a:r>
              <a:rPr lang="en-US" dirty="0"/>
              <a:t>Attempts to replace arithmetic operations (expensive) with copy instructions (cheap)</a:t>
            </a:r>
          </a:p>
          <a:p>
            <a:endParaRPr lang="en-US" dirty="0"/>
          </a:p>
          <a:p>
            <a:r>
              <a:rPr lang="en-US" dirty="0"/>
              <a:t>Can be extended to a regional optimization using flow analysis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9CED85-947E-034D-84A3-4EEC31B5EAE4}"/>
              </a:ext>
            </a:extLst>
          </p:cNvPr>
          <p:cNvSpPr txBox="1"/>
          <p:nvPr/>
        </p:nvSpPr>
        <p:spPr>
          <a:xfrm>
            <a:off x="1334719" y="5435183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b = a - d;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c = b + c;</a:t>
            </a:r>
          </a:p>
          <a:p>
            <a:r>
              <a:rPr lang="en-US" dirty="0">
                <a:latin typeface="Courier" pitchFamily="2" charset="0"/>
              </a:rPr>
              <a:t>d = a - d;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1B2727-BDBF-2942-B6EE-5C462DE996D7}"/>
              </a:ext>
            </a:extLst>
          </p:cNvPr>
          <p:cNvSpPr txBox="1"/>
          <p:nvPr/>
        </p:nvSpPr>
        <p:spPr>
          <a:xfrm>
            <a:off x="4200943" y="5435183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b = a - d;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c = a;</a:t>
            </a:r>
          </a:p>
          <a:p>
            <a:r>
              <a:rPr lang="en-US" dirty="0">
                <a:latin typeface="Courier" pitchFamily="2" charset="0"/>
              </a:rPr>
              <a:t>d = a - d;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129FCD4-5DE6-F643-8688-AF1501C3B06E}"/>
              </a:ext>
            </a:extLst>
          </p:cNvPr>
          <p:cNvCxnSpPr/>
          <p:nvPr/>
        </p:nvCxnSpPr>
        <p:spPr>
          <a:xfrm>
            <a:off x="3072817" y="6130529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3948382-319C-F44E-A92A-6BD8677DBA4A}"/>
              </a:ext>
            </a:extLst>
          </p:cNvPr>
          <p:cNvSpPr txBox="1"/>
          <p:nvPr/>
        </p:nvSpPr>
        <p:spPr>
          <a:xfrm>
            <a:off x="3176057" y="5696793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valid?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BDDD74-C947-9A4C-AF48-E38FCD428576}"/>
              </a:ext>
            </a:extLst>
          </p:cNvPr>
          <p:cNvSpPr txBox="1"/>
          <p:nvPr/>
        </p:nvSpPr>
        <p:spPr>
          <a:xfrm>
            <a:off x="6014869" y="5666015"/>
            <a:ext cx="2691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No! Because b is redefined</a:t>
            </a:r>
          </a:p>
        </p:txBody>
      </p:sp>
    </p:spTree>
    <p:extLst>
      <p:ext uri="{BB962C8B-B14F-4D97-AF65-F5344CB8AC3E}">
        <p14:creationId xmlns:p14="http://schemas.microsoft.com/office/powerpoint/2010/main" val="2411819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1720" cy="1325563"/>
          </a:xfrm>
        </p:spPr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BA054-0879-904C-9DAE-49F9695EB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 local optimization over 3 address code </a:t>
            </a:r>
          </a:p>
          <a:p>
            <a:endParaRPr lang="en-US" dirty="0"/>
          </a:p>
          <a:p>
            <a:r>
              <a:rPr lang="en-US" dirty="0"/>
              <a:t>Attempts to replace arithmetic operations (expensive) with copy instructions (cheap)</a:t>
            </a:r>
          </a:p>
          <a:p>
            <a:endParaRPr lang="en-US" dirty="0"/>
          </a:p>
          <a:p>
            <a:r>
              <a:rPr lang="en-US" dirty="0"/>
              <a:t>Can be extended to a regional optimization using flow analysis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30BDE3-630A-6045-BB86-8165852859B3}"/>
              </a:ext>
            </a:extLst>
          </p:cNvPr>
          <p:cNvSpPr txBox="1"/>
          <p:nvPr/>
        </p:nvSpPr>
        <p:spPr>
          <a:xfrm>
            <a:off x="1422267" y="5425456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b = a - d;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c = b + c;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d = a - d;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B53FEA-123D-DB4E-8AB3-07D1462343CF}"/>
              </a:ext>
            </a:extLst>
          </p:cNvPr>
          <p:cNvSpPr txBox="1"/>
          <p:nvPr/>
        </p:nvSpPr>
        <p:spPr>
          <a:xfrm>
            <a:off x="4288491" y="5425456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b = a - d;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c = b + c;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d = b;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918F916-4045-9E41-8DCB-EE6E691BB5C5}"/>
              </a:ext>
            </a:extLst>
          </p:cNvPr>
          <p:cNvCxnSpPr/>
          <p:nvPr/>
        </p:nvCxnSpPr>
        <p:spPr>
          <a:xfrm>
            <a:off x="3160365" y="6120802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2A0ADFB-2DA6-5C46-9D1B-850716812014}"/>
              </a:ext>
            </a:extLst>
          </p:cNvPr>
          <p:cNvSpPr txBox="1"/>
          <p:nvPr/>
        </p:nvSpPr>
        <p:spPr>
          <a:xfrm>
            <a:off x="3263605" y="5687066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valid?</a:t>
            </a:r>
          </a:p>
        </p:txBody>
      </p:sp>
    </p:spTree>
    <p:extLst>
      <p:ext uri="{BB962C8B-B14F-4D97-AF65-F5344CB8AC3E}">
        <p14:creationId xmlns:p14="http://schemas.microsoft.com/office/powerpoint/2010/main" val="21517451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1720" cy="1325563"/>
          </a:xfrm>
        </p:spPr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BA054-0879-904C-9DAE-49F9695EB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 local optimization over 3 address code </a:t>
            </a:r>
          </a:p>
          <a:p>
            <a:endParaRPr lang="en-US" dirty="0"/>
          </a:p>
          <a:p>
            <a:r>
              <a:rPr lang="en-US" dirty="0"/>
              <a:t>Attempts to replace arithmetic operations (expensive) with copy instructions (cheap)</a:t>
            </a:r>
          </a:p>
          <a:p>
            <a:endParaRPr lang="en-US" dirty="0"/>
          </a:p>
          <a:p>
            <a:r>
              <a:rPr lang="en-US" dirty="0"/>
              <a:t>Can be extended to a regional optimization using flow analysis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30BDE3-630A-6045-BB86-8165852859B3}"/>
              </a:ext>
            </a:extLst>
          </p:cNvPr>
          <p:cNvSpPr txBox="1"/>
          <p:nvPr/>
        </p:nvSpPr>
        <p:spPr>
          <a:xfrm>
            <a:off x="1422267" y="5425456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b = a - d;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c = b + c;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d = a - d;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B53FEA-123D-DB4E-8AB3-07D1462343CF}"/>
              </a:ext>
            </a:extLst>
          </p:cNvPr>
          <p:cNvSpPr txBox="1"/>
          <p:nvPr/>
        </p:nvSpPr>
        <p:spPr>
          <a:xfrm>
            <a:off x="4288491" y="5425456"/>
            <a:ext cx="1563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b + c;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b = a - d;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c = b + c;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d = b;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918F916-4045-9E41-8DCB-EE6E691BB5C5}"/>
              </a:ext>
            </a:extLst>
          </p:cNvPr>
          <p:cNvCxnSpPr/>
          <p:nvPr/>
        </p:nvCxnSpPr>
        <p:spPr>
          <a:xfrm>
            <a:off x="3160365" y="6120802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2A0ADFB-2DA6-5C46-9D1B-850716812014}"/>
              </a:ext>
            </a:extLst>
          </p:cNvPr>
          <p:cNvSpPr txBox="1"/>
          <p:nvPr/>
        </p:nvSpPr>
        <p:spPr>
          <a:xfrm>
            <a:off x="3263605" y="5687066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valid?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82996A-2E71-A54A-B912-ECADA3347DBA}"/>
              </a:ext>
            </a:extLst>
          </p:cNvPr>
          <p:cNvSpPr txBox="1"/>
          <p:nvPr/>
        </p:nvSpPr>
        <p:spPr>
          <a:xfrm>
            <a:off x="6303523" y="6001966"/>
            <a:ext cx="56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2307684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072C-154D-8B4D-B3B6-298C6D108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960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</a:t>
            </a:r>
          </a:p>
          <a:p>
            <a:r>
              <a:rPr lang="en-US" dirty="0"/>
              <a:t>Provide a number to each variable. Update the number each time the variable is updated.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Keep a global counter; increment with new variables or assignments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4805422" y="5121275"/>
            <a:ext cx="202811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 = a - d;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 = b + c;</a:t>
            </a:r>
          </a:p>
          <a:p>
            <a:r>
              <a:rPr lang="en-US" sz="2400" dirty="0">
                <a:latin typeface="Courier" pitchFamily="2" charset="0"/>
              </a:rPr>
              <a:t>d = a - d;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AE8083-C141-8249-8A65-DA668153F41A}"/>
              </a:ext>
            </a:extLst>
          </p:cNvPr>
          <p:cNvSpPr txBox="1"/>
          <p:nvPr/>
        </p:nvSpPr>
        <p:spPr>
          <a:xfrm>
            <a:off x="8106926" y="5120640"/>
            <a:ext cx="197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Global_counter</a:t>
            </a:r>
            <a:r>
              <a:rPr lang="en-US" dirty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14495970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4805422" y="512127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AE8083-C141-8249-8A65-DA668153F41A}"/>
              </a:ext>
            </a:extLst>
          </p:cNvPr>
          <p:cNvSpPr txBox="1"/>
          <p:nvPr/>
        </p:nvSpPr>
        <p:spPr>
          <a:xfrm>
            <a:off x="8106926" y="5120640"/>
            <a:ext cx="197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Global_counter</a:t>
            </a:r>
            <a:r>
              <a:rPr lang="en-US" dirty="0"/>
              <a:t> = 7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BB7F16-F4E8-F84B-847F-85F40E8F3B38}"/>
              </a:ext>
            </a:extLst>
          </p:cNvPr>
          <p:cNvSpPr txBox="1">
            <a:spLocks/>
          </p:cNvSpPr>
          <p:nvPr/>
        </p:nvSpPr>
        <p:spPr>
          <a:xfrm>
            <a:off x="838200" y="1825626"/>
            <a:ext cx="10515600" cy="2960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Algorithm: </a:t>
            </a:r>
          </a:p>
          <a:p>
            <a:r>
              <a:rPr lang="en-US"/>
              <a:t>Provide a number to each variable. Update the number each time the variable is updated.</a:t>
            </a:r>
            <a:br>
              <a:rPr lang="en-US"/>
            </a:br>
            <a:endParaRPr lang="en-US"/>
          </a:p>
          <a:p>
            <a:r>
              <a:rPr lang="en-US"/>
              <a:t>Keep a global counter; increment with new variables or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62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072C-154D-8B4D-B3B6-298C6D108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4805422" y="512127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</p:spTree>
    <p:extLst>
      <p:ext uri="{BB962C8B-B14F-4D97-AF65-F5344CB8AC3E}">
        <p14:creationId xmlns:p14="http://schemas.microsoft.com/office/powerpoint/2010/main" val="250154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69913" y="518781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C91232D-FAE0-8F4B-9171-913DDC1AD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1751037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69913" y="518781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“b0 + c1” : “a2”,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000A00F-DA66-6B4D-9EB5-482FF2485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611095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69913" y="556373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“b0 + c1” : “a2”,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0CC0F9-E819-D74A-99A8-82E0A2236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40899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7197561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69913" y="556373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“b0 + c1”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“a2 - d3” : ”b4”,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8C2C0B3-B83F-6F4A-B9CC-DD468131A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3944620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59753" y="594981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904CDF-7AFE-DE44-BA9F-00526B3998A7}"/>
              </a:ext>
            </a:extLst>
          </p:cNvPr>
          <p:cNvSpPr txBox="1"/>
          <p:nvPr/>
        </p:nvSpPr>
        <p:spPr>
          <a:xfrm>
            <a:off x="5984240" y="4864645"/>
            <a:ext cx="3355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“b0 + c1”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“a2 - d3” : ”b4”,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ED5D75A-3ADC-6A43-9B55-186D9709E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3958812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59753" y="594981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10D42FF-9344-C549-A91C-317339CE3BEC}"/>
              </a:ext>
            </a:extLst>
          </p:cNvPr>
          <p:cNvSpPr txBox="1"/>
          <p:nvPr/>
        </p:nvSpPr>
        <p:spPr>
          <a:xfrm>
            <a:off x="5984240" y="4864645"/>
            <a:ext cx="3355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“b0 + c1”</a:t>
            </a:r>
            <a:r>
              <a:rPr lang="en-US" dirty="0">
                <a:latin typeface="Courier" pitchFamily="2" charset="0"/>
              </a:rPr>
              <a:t>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“a2 - d3” : ”b4”,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330CD-945C-944B-A237-BFDC8CAD2C3B}"/>
              </a:ext>
            </a:extLst>
          </p:cNvPr>
          <p:cNvSpPr txBox="1"/>
          <p:nvPr/>
        </p:nvSpPr>
        <p:spPr>
          <a:xfrm>
            <a:off x="10190480" y="5039360"/>
            <a:ext cx="1759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mismatch due to</a:t>
            </a:r>
            <a:br>
              <a:rPr lang="en-US" i="1" dirty="0"/>
            </a:br>
            <a:r>
              <a:rPr lang="en-US" i="1" dirty="0"/>
              <a:t>numberings!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9BA8926-DD74-C649-83AF-920F8CDE9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25318597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59753" y="594981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“b0 + c1”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“a2 - d3” : ”b4”,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“b4 + c1” : “c5”,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96C2A0-380D-BD4A-AF89-926F5C5B7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10768768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39433" y="6341973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5C45889-1B40-904E-8845-EE8EBAD3DC6C}"/>
              </a:ext>
            </a:extLst>
          </p:cNvPr>
          <p:cNvSpPr txBox="1"/>
          <p:nvPr/>
        </p:nvSpPr>
        <p:spPr>
          <a:xfrm>
            <a:off x="5984240" y="4864645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“b0 + c1”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“a2 - d3” : ”b4”,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“b4 + c1” : “c5”,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4D5CA46-23C2-BA4D-B737-F11982D72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41475743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26A25-E2A7-224A-9DBF-0139B3FB8371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b4;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39433" y="6341973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8395A82-4A2C-4E4F-B5F0-6CBFA77A8127}"/>
              </a:ext>
            </a:extLst>
          </p:cNvPr>
          <p:cNvSpPr txBox="1"/>
          <p:nvPr/>
        </p:nvSpPr>
        <p:spPr>
          <a:xfrm>
            <a:off x="10204329" y="5749320"/>
            <a:ext cx="84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match!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D57A61-56B8-A045-ADEB-E096E53BF3BC}"/>
              </a:ext>
            </a:extLst>
          </p:cNvPr>
          <p:cNvSpPr txBox="1"/>
          <p:nvPr/>
        </p:nvSpPr>
        <p:spPr>
          <a:xfrm>
            <a:off x="5984240" y="4864645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“b0 + c1”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a2 - d3</a:t>
            </a:r>
            <a:r>
              <a:rPr lang="en-US" dirty="0">
                <a:latin typeface="Courier" pitchFamily="2" charset="0"/>
              </a:rPr>
              <a:t>” : ”b4”,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“b4 + c1” : “c5”,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C81CCF-7A4F-BF4A-851B-0BB695666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Algorithm: Now that variables are numbered</a:t>
            </a:r>
          </a:p>
          <a:p>
            <a:r>
              <a:rPr lang="en-US" dirty="0"/>
              <a:t>Iterate sequentially through instructions. Keep a hash table of the </a:t>
            </a:r>
            <a:r>
              <a:rPr lang="en-US" dirty="0" err="1"/>
              <a:t>rhs</a:t>
            </a:r>
            <a:r>
              <a:rPr lang="en-US" dirty="0"/>
              <a:t> (numbered variables and operation) mapped to their </a:t>
            </a:r>
            <a:r>
              <a:rPr lang="en-US" dirty="0" err="1"/>
              <a:t>lhs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At each step, check to see if the </a:t>
            </a:r>
            <a:r>
              <a:rPr lang="en-US" dirty="0" err="1"/>
              <a:t>rhs</a:t>
            </a:r>
            <a:r>
              <a:rPr lang="en-US" dirty="0"/>
              <a:t> has already been computed.</a:t>
            </a:r>
          </a:p>
        </p:txBody>
      </p:sp>
    </p:spTree>
    <p:extLst>
      <p:ext uri="{BB962C8B-B14F-4D97-AF65-F5344CB8AC3E}">
        <p14:creationId xmlns:p14="http://schemas.microsoft.com/office/powerpoint/2010/main" val="36461195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B512-62E7-6045-A3A4-50FABDB4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we do?</a:t>
            </a:r>
          </a:p>
        </p:txBody>
      </p:sp>
    </p:spTree>
    <p:extLst>
      <p:ext uri="{BB962C8B-B14F-4D97-AF65-F5344CB8AC3E}">
        <p14:creationId xmlns:p14="http://schemas.microsoft.com/office/powerpoint/2010/main" val="18290918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B512-62E7-6045-A3A4-50FABDB4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we do?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97A764-A58B-1F4B-A61A-D843811ED6E3}"/>
              </a:ext>
            </a:extLst>
          </p:cNvPr>
          <p:cNvSpPr txBox="1"/>
          <p:nvPr/>
        </p:nvSpPr>
        <p:spPr>
          <a:xfrm>
            <a:off x="4385403" y="332051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a2 * d3;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300501-8963-3748-8075-79C1A0C33595}"/>
              </a:ext>
            </a:extLst>
          </p:cNvPr>
          <p:cNvSpPr txBox="1"/>
          <p:nvPr/>
        </p:nvSpPr>
        <p:spPr>
          <a:xfrm>
            <a:off x="4565549" y="2636196"/>
            <a:ext cx="2220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Consider this snippet:</a:t>
            </a:r>
          </a:p>
        </p:txBody>
      </p:sp>
    </p:spTree>
    <p:extLst>
      <p:ext uri="{BB962C8B-B14F-4D97-AF65-F5344CB8AC3E}">
        <p14:creationId xmlns:p14="http://schemas.microsoft.com/office/powerpoint/2010/main" val="14188250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275B-ED3F-1E4A-9B0C-24353521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Commutative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DE6B-AA25-4F4A-A3AD-1646E480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definition of commutative?</a:t>
            </a:r>
          </a:p>
        </p:txBody>
      </p:sp>
    </p:spTree>
    <p:extLst>
      <p:ext uri="{BB962C8B-B14F-4D97-AF65-F5344CB8AC3E}">
        <p14:creationId xmlns:p14="http://schemas.microsoft.com/office/powerpoint/2010/main" val="3888811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275B-ED3F-1E4A-9B0C-24353521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Commutative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DE6B-AA25-4F4A-A3AD-1646E480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definition of commutative?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x OP y == y OP x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What operators are commutative? Which ones are not?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7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920971-97A3-304C-BFB7-D90FC1B71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175" y="317500"/>
            <a:ext cx="8140700" cy="62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056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275B-ED3F-1E4A-9B0C-24353521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commutativity to local value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DE6B-AA25-4F4A-A3AD-1646E480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For commutative operators (e.g. + *), the analysis should consider a deterministic order of operands. </a:t>
            </a:r>
          </a:p>
          <a:p>
            <a:endParaRPr lang="en-US" dirty="0"/>
          </a:p>
          <a:p>
            <a:r>
              <a:rPr lang="en-US" dirty="0"/>
              <a:t>You can use variable numbers or </a:t>
            </a:r>
            <a:r>
              <a:rPr lang="en-US" dirty="0" err="1"/>
              <a:t>lexigraphical</a:t>
            </a:r>
            <a:r>
              <a:rPr lang="en-US" dirty="0"/>
              <a:t> order</a:t>
            </a:r>
          </a:p>
        </p:txBody>
      </p:sp>
    </p:spTree>
    <p:extLst>
      <p:ext uri="{BB962C8B-B14F-4D97-AF65-F5344CB8AC3E}">
        <p14:creationId xmlns:p14="http://schemas.microsoft.com/office/powerpoint/2010/main" val="39865250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0F56-EA63-D04D-8084-A34E153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commutative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072C-154D-8B4D-B3B6-298C6D108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optimization: </a:t>
            </a:r>
          </a:p>
          <a:p>
            <a:r>
              <a:rPr lang="en-US" dirty="0"/>
              <a:t>for commutative operations, re-order operands into a deterministic order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69913" y="518781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7605F6-C593-A44E-99C9-FE32480826B7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a2 * d3;</a:t>
            </a:r>
          </a:p>
        </p:txBody>
      </p:sp>
    </p:spTree>
    <p:extLst>
      <p:ext uri="{BB962C8B-B14F-4D97-AF65-F5344CB8AC3E}">
        <p14:creationId xmlns:p14="http://schemas.microsoft.com/office/powerpoint/2010/main" val="3018260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69913" y="518781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“c1 - b0” : “a2”,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96E47E-06E0-0A41-945A-656FAFCE98B6}"/>
              </a:ext>
            </a:extLst>
          </p:cNvPr>
          <p:cNvSpPr txBox="1"/>
          <p:nvPr/>
        </p:nvSpPr>
        <p:spPr>
          <a:xfrm>
            <a:off x="7140102" y="4202349"/>
            <a:ext cx="4472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cannot re-order because - is not commutative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F7849F-FF8B-0F49-A57A-3FB7CA9AACB3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a2 * d3;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37721CB-C395-AE40-9732-CD021BF83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value numbering: commutative operations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3D813B3-6A94-A04E-929E-939B7D07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optimization: </a:t>
            </a:r>
          </a:p>
          <a:p>
            <a:r>
              <a:rPr lang="en-US" dirty="0"/>
              <a:t>for commutative operations, re-order operands into a deterministic order</a:t>
            </a:r>
          </a:p>
        </p:txBody>
      </p:sp>
    </p:spTree>
    <p:extLst>
      <p:ext uri="{BB962C8B-B14F-4D97-AF65-F5344CB8AC3E}">
        <p14:creationId xmlns:p14="http://schemas.microsoft.com/office/powerpoint/2010/main" val="19969424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99096" y="554773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“c1 - b0” : “a2”,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ECA24-A36E-7342-9AB8-7C63225B161C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a2 * d3;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91E3782-66D4-0D43-BB6F-4E38BC87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value numbering: commutative operations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E50C4D5-55A7-6E41-9731-E7A596CB0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optimization: </a:t>
            </a:r>
          </a:p>
          <a:p>
            <a:r>
              <a:rPr lang="en-US" dirty="0"/>
              <a:t>for commutative operations, re-order operands into a deterministic order</a:t>
            </a:r>
          </a:p>
        </p:txBody>
      </p:sp>
    </p:spTree>
    <p:extLst>
      <p:ext uri="{BB962C8B-B14F-4D97-AF65-F5344CB8AC3E}">
        <p14:creationId xmlns:p14="http://schemas.microsoft.com/office/powerpoint/2010/main" val="31775314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99096" y="554773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“c1 - b0”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a2</a:t>
            </a:r>
            <a:r>
              <a:rPr lang="en-US" dirty="0">
                <a:latin typeface="Courier" pitchFamily="2" charset="0"/>
              </a:rPr>
              <a:t> *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d3</a:t>
            </a:r>
            <a:r>
              <a:rPr lang="en-US" dirty="0">
                <a:latin typeface="Courier" pitchFamily="2" charset="0"/>
              </a:rPr>
              <a:t>” : “f4”,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5BD3C7-4513-2C43-ADD4-F2133B26C39A}"/>
              </a:ext>
            </a:extLst>
          </p:cNvPr>
          <p:cNvSpPr txBox="1"/>
          <p:nvPr/>
        </p:nvSpPr>
        <p:spPr>
          <a:xfrm>
            <a:off x="7052553" y="4036979"/>
            <a:ext cx="4140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re-ordered because a2 &lt; d3 </a:t>
            </a:r>
            <a:r>
              <a:rPr lang="en-US" dirty="0" err="1"/>
              <a:t>lexigraphically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C2EB70-C805-9C4C-BB1B-EFEF2B11A676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a2 * d3;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E0171A1-CBF5-0A42-B9A5-9C198467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value numbering: commutative operations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F88D4B4-B180-1240-A6B8-2DA711190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optimization: </a:t>
            </a:r>
          </a:p>
          <a:p>
            <a:r>
              <a:rPr lang="en-US" dirty="0"/>
              <a:t>for commutative operations, re-order operands into a deterministic order</a:t>
            </a:r>
          </a:p>
        </p:txBody>
      </p:sp>
    </p:spTree>
    <p:extLst>
      <p:ext uri="{BB962C8B-B14F-4D97-AF65-F5344CB8AC3E}">
        <p14:creationId xmlns:p14="http://schemas.microsoft.com/office/powerpoint/2010/main" val="2567837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99096" y="5946568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“c1 - b0”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”a2 * d3” : “f4”,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115C3-98AD-2647-BFB9-EE257D7A2D52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a2 * d3;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CDBC554-0BB1-344B-976B-6A75EEEE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value numbering: commutative operations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41AB67F-C72B-3246-9F8F-2D7BFE9CD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optimization: </a:t>
            </a:r>
          </a:p>
          <a:p>
            <a:r>
              <a:rPr lang="en-US" dirty="0"/>
              <a:t>for commutative operations, re-order operands into a deterministic order</a:t>
            </a:r>
          </a:p>
        </p:txBody>
      </p:sp>
    </p:spTree>
    <p:extLst>
      <p:ext uri="{BB962C8B-B14F-4D97-AF65-F5344CB8AC3E}">
        <p14:creationId xmlns:p14="http://schemas.microsoft.com/office/powerpoint/2010/main" val="31393400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999096" y="5946568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“c1 - b0”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”a2 * d3” : “f4”,</a:t>
            </a:r>
          </a:p>
          <a:p>
            <a:r>
              <a:rPr lang="en-US" dirty="0">
                <a:latin typeface="Courier" pitchFamily="2" charset="0"/>
              </a:rPr>
              <a:t>      ”b0 - c1” : “c5”,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1FFEAC-34DE-D548-89E7-405F15E3DCED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a2 * d3;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2A3047E-7A98-E14A-886E-3A2905FE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value numbering: commutative operations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A25D252-3BAB-3E4B-8C33-2B004E747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optimization: </a:t>
            </a:r>
          </a:p>
          <a:p>
            <a:r>
              <a:rPr lang="en-US" dirty="0"/>
              <a:t>for commutative operations, re-order operands into a deterministic order</a:t>
            </a:r>
          </a:p>
        </p:txBody>
      </p:sp>
    </p:spTree>
    <p:extLst>
      <p:ext uri="{BB962C8B-B14F-4D97-AF65-F5344CB8AC3E}">
        <p14:creationId xmlns:p14="http://schemas.microsoft.com/office/powerpoint/2010/main" val="9101649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1028279" y="626758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“c1 - b0”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”a2 * d3” : “f4”,</a:t>
            </a:r>
          </a:p>
          <a:p>
            <a:r>
              <a:rPr lang="en-US" dirty="0">
                <a:latin typeface="Courier" pitchFamily="2" charset="0"/>
              </a:rPr>
              <a:t>      ”b0 - c1” : “c5”,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2BC03-D4CA-4E4A-B1E8-494E52E7278A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a2 * d3;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4C803B-3224-9341-98F2-40D38BD09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value numbering: commutative operations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92D9767-D289-EE49-8F91-670FA5CDF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optimization: </a:t>
            </a:r>
          </a:p>
          <a:p>
            <a:r>
              <a:rPr lang="en-US" dirty="0"/>
              <a:t>for commutative operations, re-order operands into a deterministic order</a:t>
            </a:r>
          </a:p>
        </p:txBody>
      </p:sp>
    </p:spTree>
    <p:extLst>
      <p:ext uri="{BB962C8B-B14F-4D97-AF65-F5344CB8AC3E}">
        <p14:creationId xmlns:p14="http://schemas.microsoft.com/office/powerpoint/2010/main" val="38719979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60DFB9-3606-8C42-B8BA-0261EBF0C86E}"/>
              </a:ext>
            </a:extLst>
          </p:cNvPr>
          <p:cNvCxnSpPr>
            <a:cxnSpLocks/>
          </p:cNvCxnSpPr>
          <p:nvPr/>
        </p:nvCxnSpPr>
        <p:spPr>
          <a:xfrm>
            <a:off x="1028279" y="626758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29465-4004-4345-8FB7-6A14C149EC8C}"/>
              </a:ext>
            </a:extLst>
          </p:cNvPr>
          <p:cNvSpPr txBox="1"/>
          <p:nvPr/>
        </p:nvSpPr>
        <p:spPr>
          <a:xfrm>
            <a:off x="5984240" y="4864645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“c1 - b0” : “a2”,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a2 * d3</a:t>
            </a:r>
            <a:r>
              <a:rPr lang="en-US" dirty="0">
                <a:latin typeface="Courier" pitchFamily="2" charset="0"/>
              </a:rPr>
              <a:t>” : “f4”,</a:t>
            </a:r>
          </a:p>
          <a:p>
            <a:r>
              <a:rPr lang="en-US" dirty="0">
                <a:latin typeface="Courier" pitchFamily="2" charset="0"/>
              </a:rPr>
              <a:t>      ”b0 - c1” : “c5”,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2BC03-D4CA-4E4A-B1E8-494E52E7278A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c1 - b0;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f4 = d3 * a2;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b0 - c1;</a:t>
            </a:r>
          </a:p>
          <a:p>
            <a:r>
              <a:rPr lang="en-US" sz="2400" dirty="0">
                <a:latin typeface="Courier" pitchFamily="2" charset="0"/>
              </a:rPr>
              <a:t>d6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f4</a:t>
            </a:r>
            <a:r>
              <a:rPr lang="en-US" sz="2400" dirty="0">
                <a:latin typeface="Courier" pitchFamily="2" charset="0"/>
              </a:rPr>
              <a:t>;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633A93-E2CE-004F-9447-CB65CBB94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value numbering: commutative operations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6C0F74-B776-2845-B3D8-801752DF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Algorithm optimization: </a:t>
            </a:r>
          </a:p>
          <a:p>
            <a:r>
              <a:rPr lang="en-US" dirty="0"/>
              <a:t>for commutative operations, re-order operands into a deterministic order</a:t>
            </a:r>
          </a:p>
        </p:txBody>
      </p:sp>
    </p:spTree>
    <p:extLst>
      <p:ext uri="{BB962C8B-B14F-4D97-AF65-F5344CB8AC3E}">
        <p14:creationId xmlns:p14="http://schemas.microsoft.com/office/powerpoint/2010/main" val="31646121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B512-62E7-6045-A3A4-50FABDB4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considerations?</a:t>
            </a:r>
          </a:p>
        </p:txBody>
      </p:sp>
    </p:spTree>
    <p:extLst>
      <p:ext uri="{BB962C8B-B14F-4D97-AF65-F5344CB8AC3E}">
        <p14:creationId xmlns:p14="http://schemas.microsoft.com/office/powerpoint/2010/main" val="260920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F48DD-769A-4C48-BD2E-6BCDA546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2C1CAC-0EDA-3E49-9050-0F02440C6655}"/>
              </a:ext>
            </a:extLst>
          </p:cNvPr>
          <p:cNvSpPr/>
          <p:nvPr/>
        </p:nvSpPr>
        <p:spPr>
          <a:xfrm>
            <a:off x="7026782" y="2231993"/>
            <a:ext cx="41975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D3B45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 x = 1 + 2;</a:t>
            </a:r>
          </a:p>
          <a:p>
            <a:r>
              <a:rPr lang="en-US" b="1" dirty="0">
                <a:solidFill>
                  <a:srgbClr val="2D3B45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 y = 1 + x * x * x;</a:t>
            </a:r>
          </a:p>
          <a:p>
            <a:r>
              <a:rPr lang="en-US" b="1" dirty="0">
                <a:solidFill>
                  <a:srgbClr val="2D3B45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 z = x + y * 1 + 2 + 3;</a:t>
            </a:r>
          </a:p>
          <a:p>
            <a:r>
              <a:rPr lang="en-US" b="1" dirty="0">
                <a:solidFill>
                  <a:srgbClr val="2D3B45"/>
                </a:solidFill>
                <a:latin typeface="Courier" pitchFamily="2" charset="0"/>
              </a:rPr>
              <a:t>if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 (z == 2+ y * 1) {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2D3B45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 w = 1 + 2 + 3;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}</a:t>
            </a:r>
            <a:endParaRPr lang="en-US" b="0" dirty="0">
              <a:solidFill>
                <a:srgbClr val="2D3B45"/>
              </a:solidFill>
              <a:effectLst/>
              <a:latin typeface="Courier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F42E77-7C16-5F42-89F6-F6AAEAC3A3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530" r="68375"/>
          <a:stretch/>
        </p:blipFill>
        <p:spPr>
          <a:xfrm>
            <a:off x="1074001" y="2231993"/>
            <a:ext cx="2574546" cy="239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437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assumed we have access to an unlimited number of virtual registers.</a:t>
            </a:r>
          </a:p>
          <a:p>
            <a:endParaRPr lang="en-US" dirty="0"/>
          </a:p>
          <a:p>
            <a:r>
              <a:rPr lang="en-US" dirty="0"/>
              <a:t>In some cases we may not be able to add virtual registers</a:t>
            </a:r>
          </a:p>
          <a:p>
            <a:pPr lvl="1"/>
            <a:r>
              <a:rPr lang="en-US" dirty="0"/>
              <a:t>If an expensive register allocation pass has already occurred. </a:t>
            </a:r>
          </a:p>
          <a:p>
            <a:pPr lvl="1"/>
            <a:endParaRPr lang="en-US" dirty="0"/>
          </a:p>
          <a:p>
            <a:r>
              <a:rPr lang="en-US" dirty="0"/>
              <a:t>New constraint:</a:t>
            </a:r>
          </a:p>
          <a:p>
            <a:pPr lvl="1"/>
            <a:r>
              <a:rPr lang="en-US" dirty="0"/>
              <a:t>We need to produce a program such that variables without the numbers is still valid.</a:t>
            </a:r>
          </a:p>
        </p:txBody>
      </p:sp>
    </p:spTree>
    <p:extLst>
      <p:ext uri="{BB962C8B-B14F-4D97-AF65-F5344CB8AC3E}">
        <p14:creationId xmlns:p14="http://schemas.microsoft.com/office/powerpoint/2010/main" val="4052795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30026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515524" y="4285035"/>
            <a:ext cx="20281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 = z;</a:t>
            </a:r>
          </a:p>
          <a:p>
            <a:r>
              <a:rPr lang="en-US" sz="2400" dirty="0">
                <a:latin typeface="Courier" pitchFamily="2" charset="0"/>
              </a:rPr>
              <a:t>b = x + y;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0BCA2B-3558-9B4B-A901-623C9A5CE93D}"/>
              </a:ext>
            </a:extLst>
          </p:cNvPr>
          <p:cNvSpPr txBox="1"/>
          <p:nvPr/>
        </p:nvSpPr>
        <p:spPr>
          <a:xfrm>
            <a:off x="3965601" y="4285036"/>
            <a:ext cx="25811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CFE6AF5-187A-8B45-8FCE-17396611EFEB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543643" y="4885200"/>
            <a:ext cx="142195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CE0C28D-43AD-794C-9B71-AE19B7F5B60D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 flipV="1">
            <a:off x="6546757" y="3255816"/>
            <a:ext cx="1258027" cy="1629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F55295B-919D-6940-A3B5-71A8D6ED44A3}"/>
              </a:ext>
            </a:extLst>
          </p:cNvPr>
          <p:cNvSpPr txBox="1"/>
          <p:nvPr/>
        </p:nvSpPr>
        <p:spPr>
          <a:xfrm>
            <a:off x="7804784" y="2655651"/>
            <a:ext cx="25811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a3;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4022E1-6186-2C46-9B9A-C968E3C05D25}"/>
              </a:ext>
            </a:extLst>
          </p:cNvPr>
          <p:cNvSpPr txBox="1"/>
          <p:nvPr/>
        </p:nvSpPr>
        <p:spPr>
          <a:xfrm>
            <a:off x="8081302" y="4885200"/>
            <a:ext cx="20281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 = z;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 = a</a:t>
            </a:r>
            <a:r>
              <a:rPr lang="en-US" sz="2400" dirty="0">
                <a:latin typeface="Courier" pitchFamily="2" charset="0"/>
              </a:rPr>
              <a:t>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54542D-39A0-C244-8ABA-A207978E8324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>
            <a:off x="9095362" y="3855980"/>
            <a:ext cx="0" cy="1029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8CB3B2F-5A40-864D-B994-048AE76F6561}"/>
              </a:ext>
            </a:extLst>
          </p:cNvPr>
          <p:cNvSpPr txBox="1"/>
          <p:nvPr/>
        </p:nvSpPr>
        <p:spPr>
          <a:xfrm>
            <a:off x="2675023" y="4400452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DE454A-B58E-D74E-8FD8-A56AF85BE391}"/>
              </a:ext>
            </a:extLst>
          </p:cNvPr>
          <p:cNvSpPr txBox="1"/>
          <p:nvPr/>
        </p:nvSpPr>
        <p:spPr>
          <a:xfrm>
            <a:off x="5588542" y="2355569"/>
            <a:ext cx="1823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value numbering with unlimited virtual registers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F25847-F007-8641-9F27-C902012390E1}"/>
              </a:ext>
            </a:extLst>
          </p:cNvPr>
          <p:cNvSpPr txBox="1"/>
          <p:nvPr/>
        </p:nvSpPr>
        <p:spPr>
          <a:xfrm>
            <a:off x="10250710" y="4885200"/>
            <a:ext cx="1823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drop the numbers, the optimization is invalid. </a:t>
            </a:r>
          </a:p>
        </p:txBody>
      </p:sp>
    </p:spTree>
    <p:extLst>
      <p:ext uri="{BB962C8B-B14F-4D97-AF65-F5344CB8AC3E}">
        <p14:creationId xmlns:p14="http://schemas.microsoft.com/office/powerpoint/2010/main" val="3804821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Solutions?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515524" y="4285035"/>
            <a:ext cx="20281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 = z;</a:t>
            </a:r>
          </a:p>
          <a:p>
            <a:r>
              <a:rPr lang="en-US" sz="2400" dirty="0">
                <a:latin typeface="Courier" pitchFamily="2" charset="0"/>
              </a:rPr>
              <a:t>b = x + y;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0BCA2B-3558-9B4B-A901-623C9A5CE93D}"/>
              </a:ext>
            </a:extLst>
          </p:cNvPr>
          <p:cNvSpPr txBox="1"/>
          <p:nvPr/>
        </p:nvSpPr>
        <p:spPr>
          <a:xfrm>
            <a:off x="3965601" y="4285036"/>
            <a:ext cx="25811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CFE6AF5-187A-8B45-8FCE-17396611EFEB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543643" y="4885200"/>
            <a:ext cx="142195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8CB3B2F-5A40-864D-B994-048AE76F6561}"/>
              </a:ext>
            </a:extLst>
          </p:cNvPr>
          <p:cNvSpPr txBox="1"/>
          <p:nvPr/>
        </p:nvSpPr>
        <p:spPr>
          <a:xfrm>
            <a:off x="2675023" y="4400452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numbering</a:t>
            </a:r>
          </a:p>
        </p:txBody>
      </p:sp>
    </p:spTree>
    <p:extLst>
      <p:ext uri="{BB962C8B-B14F-4D97-AF65-F5344CB8AC3E}">
        <p14:creationId xmlns:p14="http://schemas.microsoft.com/office/powerpoint/2010/main" val="19906313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02811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 = z;</a:t>
            </a:r>
          </a:p>
          <a:p>
            <a:r>
              <a:rPr lang="en-US" sz="2400" dirty="0">
                <a:latin typeface="Courier" pitchFamily="2" charset="0"/>
              </a:rPr>
              <a:t>b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 = x + y;</a:t>
            </a:r>
          </a:p>
        </p:txBody>
      </p:sp>
    </p:spTree>
    <p:extLst>
      <p:ext uri="{BB962C8B-B14F-4D97-AF65-F5344CB8AC3E}">
        <p14:creationId xmlns:p14="http://schemas.microsoft.com/office/powerpoint/2010/main" val="8035876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02811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 = z;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b = x + y;</a:t>
            </a:r>
            <a:br>
              <a:rPr lang="en-US" sz="2400" dirty="0">
                <a:highlight>
                  <a:srgbClr val="FF00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 = x + y;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55E7F1-2E23-B049-ABFB-35CA9F332316}"/>
              </a:ext>
            </a:extLst>
          </p:cNvPr>
          <p:cNvSpPr txBox="1"/>
          <p:nvPr/>
        </p:nvSpPr>
        <p:spPr>
          <a:xfrm>
            <a:off x="4075891" y="4418510"/>
            <a:ext cx="2957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cannot optimize the first line, but we can optimize the second</a:t>
            </a:r>
          </a:p>
        </p:txBody>
      </p:sp>
    </p:spTree>
    <p:extLst>
      <p:ext uri="{BB962C8B-B14F-4D97-AF65-F5344CB8AC3E}">
        <p14:creationId xmlns:p14="http://schemas.microsoft.com/office/powerpoint/2010/main" val="24925850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02811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 = z;</a:t>
            </a:r>
          </a:p>
          <a:p>
            <a:r>
              <a:rPr lang="en-US" sz="2400" dirty="0">
                <a:latin typeface="Courier" pitchFamily="2" charset="0"/>
              </a:rPr>
              <a:t>b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 = x + y;</a:t>
            </a:r>
          </a:p>
        </p:txBody>
      </p:sp>
    </p:spTree>
    <p:extLst>
      <p:ext uri="{BB962C8B-B14F-4D97-AF65-F5344CB8AC3E}">
        <p14:creationId xmlns:p14="http://schemas.microsoft.com/office/powerpoint/2010/main" val="39712825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02811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 = z;</a:t>
            </a:r>
          </a:p>
          <a:p>
            <a:r>
              <a:rPr lang="en-US" sz="2400" dirty="0">
                <a:latin typeface="Courier" pitchFamily="2" charset="0"/>
              </a:rPr>
              <a:t>b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 = x + y;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9D1E6-E83D-254D-9754-C1D4539C8BD6}"/>
              </a:ext>
            </a:extLst>
          </p:cNvPr>
          <p:cNvSpPr txBox="1"/>
          <p:nvPr/>
        </p:nvSpPr>
        <p:spPr>
          <a:xfrm>
            <a:off x="4295955" y="6012611"/>
            <a:ext cx="1713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we number</a:t>
            </a:r>
          </a:p>
        </p:txBody>
      </p:sp>
    </p:spTree>
    <p:extLst>
      <p:ext uri="{BB962C8B-B14F-4D97-AF65-F5344CB8AC3E}">
        <p14:creationId xmlns:p14="http://schemas.microsoft.com/office/powerpoint/2010/main" val="37228198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</p:spTree>
    <p:extLst>
      <p:ext uri="{BB962C8B-B14F-4D97-AF65-F5344CB8AC3E}">
        <p14:creationId xmlns:p14="http://schemas.microsoft.com/office/powerpoint/2010/main" val="32930517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145011" y="4331777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02119B-AA86-ED42-BD72-BAC3429C246E}"/>
              </a:ext>
            </a:extLst>
          </p:cNvPr>
          <p:cNvSpPr txBox="1"/>
          <p:nvPr/>
        </p:nvSpPr>
        <p:spPr>
          <a:xfrm>
            <a:off x="5659021" y="2811852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04522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145011" y="4331777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”x1 + y2” : ”a3”,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”a” : 3,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354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97C2CF-B340-1F48-B129-48098220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550" y="1879600"/>
            <a:ext cx="92329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264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174194" y="4711155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”x1 + y2” : ”a3”,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”a” : 3,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04017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174194" y="4711155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”x1 + y2” : ”a3”,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”a” : 5,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584074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164466" y="5041098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”x1 + y2” : ”a3”,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”a” : 5,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18498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164466" y="5041098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x1 + y2</a:t>
            </a:r>
            <a:r>
              <a:rPr lang="en-US" dirty="0">
                <a:latin typeface="Courier" pitchFamily="2" charset="0"/>
              </a:rPr>
              <a:t>” : ”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a3</a:t>
            </a:r>
            <a:r>
              <a:rPr lang="en-US" dirty="0">
                <a:latin typeface="Courier" pitchFamily="2" charset="0"/>
              </a:rPr>
              <a:t>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”a” : 5</a:t>
            </a:r>
            <a:r>
              <a:rPr lang="en-US" dirty="0">
                <a:latin typeface="Courier" pitchFamily="2" charset="0"/>
              </a:rPr>
              <a:t>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097821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164466" y="5041098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”x1 + y2” : ”b6”,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”a” : 5,</a:t>
            </a:r>
          </a:p>
          <a:p>
            <a:r>
              <a:rPr lang="en-US" dirty="0">
                <a:latin typeface="Courier" pitchFamily="2" charset="0"/>
              </a:rPr>
              <a:t>                ”b” : 6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21155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203377" y="543020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”x1 + y2” : ”b6”,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”a” : 5,</a:t>
            </a:r>
          </a:p>
          <a:p>
            <a:r>
              <a:rPr lang="en-US" dirty="0">
                <a:latin typeface="Courier" pitchFamily="2" charset="0"/>
              </a:rPr>
              <a:t>                ”b” : 6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195565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x1 + y2;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203377" y="543020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x1 + y2</a:t>
            </a:r>
            <a:r>
              <a:rPr lang="en-US" dirty="0">
                <a:latin typeface="Courier" pitchFamily="2" charset="0"/>
              </a:rPr>
              <a:t>” : ”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b6</a:t>
            </a:r>
            <a:r>
              <a:rPr lang="en-US" dirty="0">
                <a:latin typeface="Courier" pitchFamily="2" charset="0"/>
              </a:rPr>
              <a:t>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”a” : 5,</a:t>
            </a:r>
          </a:p>
          <a:p>
            <a:r>
              <a:rPr lang="en-US" dirty="0">
                <a:latin typeface="Courier" pitchFamily="2" charset="0"/>
              </a:rPr>
              <a:t>                ”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” 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82515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 w/out adding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Keep another hash table to keep the current variable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a5 = z4;</a:t>
            </a:r>
          </a:p>
          <a:p>
            <a:r>
              <a:rPr lang="en-US" sz="2400" dirty="0">
                <a:latin typeface="Courier" pitchFamily="2" charset="0"/>
              </a:rPr>
              <a:t>b6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b6;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C43276-FC8C-D648-B552-F6CBF870AA92}"/>
              </a:ext>
            </a:extLst>
          </p:cNvPr>
          <p:cNvCxnSpPr>
            <a:cxnSpLocks/>
          </p:cNvCxnSpPr>
          <p:nvPr/>
        </p:nvCxnSpPr>
        <p:spPr>
          <a:xfrm>
            <a:off x="1203377" y="543020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0953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”x1 + y2” : ”b6”,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”a” : 5,</a:t>
            </a:r>
          </a:p>
          <a:p>
            <a:r>
              <a:rPr lang="en-US" dirty="0">
                <a:latin typeface="Courier" pitchFamily="2" charset="0"/>
              </a:rPr>
              <a:t>                ”b” : 6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781005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else we can add to local value numbering?</a:t>
            </a:r>
          </a:p>
        </p:txBody>
      </p:sp>
    </p:spTree>
    <p:extLst>
      <p:ext uri="{BB962C8B-B14F-4D97-AF65-F5344CB8AC3E}">
        <p14:creationId xmlns:p14="http://schemas.microsoft.com/office/powerpoint/2010/main" val="3305490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else we can add to local value numbering?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</p:spTree>
    <p:extLst>
      <p:ext uri="{BB962C8B-B14F-4D97-AF65-F5344CB8AC3E}">
        <p14:creationId xmlns:p14="http://schemas.microsoft.com/office/powerpoint/2010/main" val="135401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E3027-CE1D-144E-B93B-AA6904534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A38B54-7F99-764B-9BF2-A305D7CFC455}"/>
              </a:ext>
            </a:extLst>
          </p:cNvPr>
          <p:cNvSpPr/>
          <p:nvPr/>
        </p:nvSpPr>
        <p:spPr>
          <a:xfrm>
            <a:off x="3736064" y="211900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 = 30; </a:t>
            </a:r>
          </a:p>
          <a:p>
            <a:r>
              <a:rPr lang="en-US" b="1" dirty="0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 = 9 - (a / 5); </a:t>
            </a:r>
          </a:p>
          <a:p>
            <a:r>
              <a:rPr lang="en-US" b="1" dirty="0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c; </a:t>
            </a:r>
          </a:p>
          <a:p>
            <a:r>
              <a:rPr lang="en-US" dirty="0">
                <a:latin typeface="Courier" pitchFamily="2" charset="0"/>
              </a:rPr>
              <a:t>c = b * 4; </a:t>
            </a:r>
          </a:p>
          <a:p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(c &gt; 10) { c = c - 10; } </a:t>
            </a:r>
          </a:p>
          <a:p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c * (60 / a);</a:t>
            </a:r>
          </a:p>
        </p:txBody>
      </p:sp>
    </p:spTree>
    <p:extLst>
      <p:ext uri="{BB962C8B-B14F-4D97-AF65-F5344CB8AC3E}">
        <p14:creationId xmlns:p14="http://schemas.microsoft.com/office/powerpoint/2010/main" val="35336724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02811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x + y;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 = x + y;</a:t>
            </a:r>
          </a:p>
          <a:p>
            <a:r>
              <a:rPr lang="en-US" sz="2400" dirty="0">
                <a:latin typeface="Courier" pitchFamily="2" charset="0"/>
              </a:rPr>
              <a:t>a = z;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 = x + y;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357992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589070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x1 + y2;</a:t>
            </a:r>
          </a:p>
          <a:p>
            <a:r>
              <a:rPr lang="en-US" sz="2400" dirty="0">
                <a:latin typeface="Courier" pitchFamily="2" charset="0"/>
              </a:rPr>
              <a:t>a6 = z5;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357992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890852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a3;</a:t>
            </a:r>
          </a:p>
          <a:p>
            <a:r>
              <a:rPr lang="en-US" sz="2400" dirty="0">
                <a:latin typeface="Courier" pitchFamily="2" charset="0"/>
              </a:rPr>
              <a:t>a6 = z5;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357992"/>
            <a:ext cx="3387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“x1 + y2” : “a3”  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              “a” : 6,</a:t>
            </a:r>
          </a:p>
          <a:p>
            <a:r>
              <a:rPr lang="en-US" dirty="0">
                <a:latin typeface="Courier" pitchFamily="2" charset="0"/>
              </a:rPr>
              <a:t>                “b” : 4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569398-1BD0-D84A-814C-4EE303EEC96F}"/>
              </a:ext>
            </a:extLst>
          </p:cNvPr>
          <p:cNvCxnSpPr>
            <a:cxnSpLocks/>
          </p:cNvCxnSpPr>
          <p:nvPr/>
        </p:nvCxnSpPr>
        <p:spPr>
          <a:xfrm>
            <a:off x="1203377" y="543020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3359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a3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a6 = z5;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x1 + y2</a:t>
            </a:r>
            <a:r>
              <a:rPr lang="en-US" sz="2400" dirty="0">
                <a:latin typeface="Courier" pitchFamily="2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357992"/>
            <a:ext cx="3387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x1 + y2</a:t>
            </a:r>
            <a:r>
              <a:rPr lang="en-US" dirty="0">
                <a:latin typeface="Courier" pitchFamily="2" charset="0"/>
              </a:rPr>
              <a:t>” :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a3</a:t>
            </a:r>
            <a:r>
              <a:rPr lang="en-US" dirty="0">
                <a:latin typeface="Courier" pitchFamily="2" charset="0"/>
              </a:rPr>
              <a:t>”  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              “a” 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6,</a:t>
            </a:r>
          </a:p>
          <a:p>
            <a:r>
              <a:rPr lang="en-US" dirty="0">
                <a:latin typeface="Courier" pitchFamily="2" charset="0"/>
              </a:rPr>
              <a:t>                “b” : 4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569398-1BD0-D84A-814C-4EE303EEC96F}"/>
              </a:ext>
            </a:extLst>
          </p:cNvPr>
          <p:cNvCxnSpPr>
            <a:cxnSpLocks/>
          </p:cNvCxnSpPr>
          <p:nvPr/>
        </p:nvCxnSpPr>
        <p:spPr>
          <a:xfrm>
            <a:off x="1203377" y="543020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6255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a3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a6 = z5;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x1 + y2</a:t>
            </a:r>
            <a:r>
              <a:rPr lang="en-US" sz="2400" dirty="0">
                <a:latin typeface="Courier" pitchFamily="2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357992"/>
            <a:ext cx="3387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x1 + y2</a:t>
            </a:r>
            <a:r>
              <a:rPr lang="en-US" dirty="0">
                <a:latin typeface="Courier" pitchFamily="2" charset="0"/>
              </a:rPr>
              <a:t>” :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a3</a:t>
            </a:r>
            <a:r>
              <a:rPr lang="en-US" dirty="0">
                <a:latin typeface="Courier" pitchFamily="2" charset="0"/>
              </a:rPr>
              <a:t>”  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              “a” 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6,</a:t>
            </a:r>
          </a:p>
          <a:p>
            <a:r>
              <a:rPr lang="en-US" dirty="0">
                <a:latin typeface="Courier" pitchFamily="2" charset="0"/>
              </a:rPr>
              <a:t>                “b” : 4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569398-1BD0-D84A-814C-4EE303EEC96F}"/>
              </a:ext>
            </a:extLst>
          </p:cNvPr>
          <p:cNvCxnSpPr>
            <a:cxnSpLocks/>
          </p:cNvCxnSpPr>
          <p:nvPr/>
        </p:nvCxnSpPr>
        <p:spPr>
          <a:xfrm>
            <a:off x="1203377" y="543020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DEEB197-2F46-E94A-A3AD-2C865BBCE87F}"/>
              </a:ext>
            </a:extLst>
          </p:cNvPr>
          <p:cNvSpPr txBox="1"/>
          <p:nvPr/>
        </p:nvSpPr>
        <p:spPr>
          <a:xfrm>
            <a:off x="9476795" y="4419865"/>
            <a:ext cx="258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we could have replaced it with b4!</a:t>
            </a:r>
          </a:p>
        </p:txBody>
      </p:sp>
    </p:spTree>
    <p:extLst>
      <p:ext uri="{BB962C8B-B14F-4D97-AF65-F5344CB8AC3E}">
        <p14:creationId xmlns:p14="http://schemas.microsoft.com/office/powerpoint/2010/main" val="350949362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x1 + y2;</a:t>
            </a:r>
          </a:p>
          <a:p>
            <a:r>
              <a:rPr lang="en-US" sz="2400" dirty="0">
                <a:latin typeface="Courier" pitchFamily="2" charset="0"/>
              </a:rPr>
              <a:t>a6 = z5;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557274-0BD8-EA4A-9B1F-AB31C386D28B}"/>
              </a:ext>
            </a:extLst>
          </p:cNvPr>
          <p:cNvSpPr txBox="1"/>
          <p:nvPr/>
        </p:nvSpPr>
        <p:spPr>
          <a:xfrm>
            <a:off x="5659021" y="4357992"/>
            <a:ext cx="3387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“x1 + y2” : “a3”  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FE24CC-DF05-7E43-89EF-46529A515B93}"/>
              </a:ext>
            </a:extLst>
          </p:cNvPr>
          <p:cNvSpPr txBox="1"/>
          <p:nvPr/>
        </p:nvSpPr>
        <p:spPr>
          <a:xfrm>
            <a:off x="5659021" y="2811852"/>
            <a:ext cx="349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              “a” : 3,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054774-08E8-C043-BACA-6F0E1C950CA7}"/>
              </a:ext>
            </a:extLst>
          </p:cNvPr>
          <p:cNvCxnSpPr>
            <a:cxnSpLocks/>
          </p:cNvCxnSpPr>
          <p:nvPr/>
        </p:nvCxnSpPr>
        <p:spPr>
          <a:xfrm>
            <a:off x="1242288" y="4662518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D644BDB-AD7E-FB40-BD04-5BF15C9C53EA}"/>
              </a:ext>
            </a:extLst>
          </p:cNvPr>
          <p:cNvSpPr txBox="1"/>
          <p:nvPr/>
        </p:nvSpPr>
        <p:spPr>
          <a:xfrm>
            <a:off x="244035" y="3961870"/>
            <a:ext cx="1167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rewind to this point</a:t>
            </a:r>
          </a:p>
        </p:txBody>
      </p:sp>
    </p:spTree>
    <p:extLst>
      <p:ext uri="{BB962C8B-B14F-4D97-AF65-F5344CB8AC3E}">
        <p14:creationId xmlns:p14="http://schemas.microsoft.com/office/powerpoint/2010/main" val="35925576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a3;</a:t>
            </a:r>
          </a:p>
          <a:p>
            <a:r>
              <a:rPr lang="en-US" sz="2400" dirty="0">
                <a:latin typeface="Courier" pitchFamily="2" charset="0"/>
              </a:rPr>
              <a:t>a6 = z5;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x1 + y2;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557274-0BD8-EA4A-9B1F-AB31C386D28B}"/>
              </a:ext>
            </a:extLst>
          </p:cNvPr>
          <p:cNvSpPr txBox="1"/>
          <p:nvPr/>
        </p:nvSpPr>
        <p:spPr>
          <a:xfrm>
            <a:off x="5659021" y="4357992"/>
            <a:ext cx="414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“x1 + y2” 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[“a3”, “b4”]</a:t>
            </a:r>
            <a:r>
              <a:rPr lang="en-US" dirty="0">
                <a:latin typeface="Courier" pitchFamily="2" charset="0"/>
              </a:rPr>
              <a:t>, 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FE24CC-DF05-7E43-89EF-46529A515B93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              “a” : 3,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”b” : 4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054774-08E8-C043-BACA-6F0E1C950CA7}"/>
              </a:ext>
            </a:extLst>
          </p:cNvPr>
          <p:cNvCxnSpPr>
            <a:cxnSpLocks/>
          </p:cNvCxnSpPr>
          <p:nvPr/>
        </p:nvCxnSpPr>
        <p:spPr>
          <a:xfrm>
            <a:off x="1242288" y="4662518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60BF1E5-0F2C-544D-813B-4914774E1979}"/>
              </a:ext>
            </a:extLst>
          </p:cNvPr>
          <p:cNvSpPr txBox="1"/>
          <p:nvPr/>
        </p:nvSpPr>
        <p:spPr>
          <a:xfrm>
            <a:off x="8667344" y="5257801"/>
            <a:ext cx="2823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a list of possible values</a:t>
            </a:r>
          </a:p>
        </p:txBody>
      </p:sp>
    </p:spTree>
    <p:extLst>
      <p:ext uri="{BB962C8B-B14F-4D97-AF65-F5344CB8AC3E}">
        <p14:creationId xmlns:p14="http://schemas.microsoft.com/office/powerpoint/2010/main" val="357157798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a3;</a:t>
            </a:r>
          </a:p>
          <a:p>
            <a:r>
              <a:rPr lang="en-US" sz="2400" dirty="0">
                <a:latin typeface="Courier" pitchFamily="2" charset="0"/>
              </a:rPr>
              <a:t>a6 = z5;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x1 + y2</a:t>
            </a:r>
            <a:r>
              <a:rPr lang="en-US" sz="2400" dirty="0">
                <a:latin typeface="Courier" pitchFamily="2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357992"/>
            <a:ext cx="4545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x1 + y2</a:t>
            </a:r>
            <a:r>
              <a:rPr lang="en-US" dirty="0">
                <a:latin typeface="Courier" pitchFamily="2" charset="0"/>
              </a:rPr>
              <a:t>” : [“a3”, ”b4”],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              “a” : 6,</a:t>
            </a:r>
          </a:p>
          <a:p>
            <a:r>
              <a:rPr lang="en-US" dirty="0">
                <a:latin typeface="Courier" pitchFamily="2" charset="0"/>
              </a:rPr>
              <a:t>                “b” : 4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569398-1BD0-D84A-814C-4EE303EEC96F}"/>
              </a:ext>
            </a:extLst>
          </p:cNvPr>
          <p:cNvCxnSpPr>
            <a:cxnSpLocks/>
          </p:cNvCxnSpPr>
          <p:nvPr/>
        </p:nvCxnSpPr>
        <p:spPr>
          <a:xfrm>
            <a:off x="1203377" y="543020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E815DB5-1423-3C4C-991D-B8214C7928DD}"/>
              </a:ext>
            </a:extLst>
          </p:cNvPr>
          <p:cNvSpPr txBox="1"/>
          <p:nvPr/>
        </p:nvSpPr>
        <p:spPr>
          <a:xfrm>
            <a:off x="263437" y="4634991"/>
            <a:ext cx="1372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forward </a:t>
            </a:r>
            <a:br>
              <a:rPr lang="en-US" dirty="0"/>
            </a:br>
            <a:r>
              <a:rPr lang="en-US" dirty="0"/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11582316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value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>
            <a:normAutofit/>
          </a:bodyPr>
          <a:lstStyle/>
          <a:p>
            <a:r>
              <a:rPr lang="en-US" dirty="0"/>
              <a:t>Final heuristic: keep sets of possible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1862084" y="4095345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a3 = x1 + y2;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a3;</a:t>
            </a:r>
          </a:p>
          <a:p>
            <a:r>
              <a:rPr lang="en-US" sz="2400" dirty="0">
                <a:latin typeface="Courier" pitchFamily="2" charset="0"/>
              </a:rPr>
              <a:t>a6 = z5;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c7 = b4;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003DE-CC90-2342-ABF5-20742A65B0AA}"/>
              </a:ext>
            </a:extLst>
          </p:cNvPr>
          <p:cNvSpPr txBox="1"/>
          <p:nvPr/>
        </p:nvSpPr>
        <p:spPr>
          <a:xfrm>
            <a:off x="5659021" y="4357992"/>
            <a:ext cx="4545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“x1 + y2” : [“a3”, ”b4”],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E398F-7BFC-F849-8473-D5F4CAFFE415}"/>
              </a:ext>
            </a:extLst>
          </p:cNvPr>
          <p:cNvSpPr txBox="1"/>
          <p:nvPr/>
        </p:nvSpPr>
        <p:spPr>
          <a:xfrm>
            <a:off x="5659021" y="2811852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Current_val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              “a” : 6,</a:t>
            </a:r>
          </a:p>
          <a:p>
            <a:r>
              <a:rPr lang="en-US" dirty="0">
                <a:latin typeface="Courier" pitchFamily="2" charset="0"/>
              </a:rPr>
              <a:t>                “b” : 4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569398-1BD0-D84A-814C-4EE303EEC96F}"/>
              </a:ext>
            </a:extLst>
          </p:cNvPr>
          <p:cNvCxnSpPr>
            <a:cxnSpLocks/>
          </p:cNvCxnSpPr>
          <p:nvPr/>
        </p:nvCxnSpPr>
        <p:spPr>
          <a:xfrm>
            <a:off x="1203377" y="5430204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E815DB5-1423-3C4C-991D-B8214C7928DD}"/>
              </a:ext>
            </a:extLst>
          </p:cNvPr>
          <p:cNvSpPr txBox="1"/>
          <p:nvPr/>
        </p:nvSpPr>
        <p:spPr>
          <a:xfrm>
            <a:off x="263437" y="4634991"/>
            <a:ext cx="1372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forward </a:t>
            </a:r>
            <a:br>
              <a:rPr lang="en-US" dirty="0"/>
            </a:br>
            <a:r>
              <a:rPr lang="en-US" dirty="0"/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71555233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Consider a 3 address code that allows memory accesses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294827" y="2886362"/>
            <a:ext cx="50807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0EA39-5007-9A4F-B3F8-CC61336396F7}"/>
              </a:ext>
            </a:extLst>
          </p:cNvPr>
          <p:cNvSpPr txBox="1"/>
          <p:nvPr/>
        </p:nvSpPr>
        <p:spPr>
          <a:xfrm>
            <a:off x="838199" y="5279597"/>
            <a:ext cx="39939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A8145E-ECC1-3640-AD97-EDDB4FF67DC4}"/>
              </a:ext>
            </a:extLst>
          </p:cNvPr>
          <p:cNvSpPr txBox="1"/>
          <p:nvPr/>
        </p:nvSpPr>
        <p:spPr>
          <a:xfrm>
            <a:off x="2835182" y="4597650"/>
            <a:ext cx="3083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transformation allowed?</a:t>
            </a:r>
            <a:br>
              <a:rPr lang="en-US" i="1" dirty="0"/>
            </a:br>
            <a:r>
              <a:rPr lang="en-US" i="1" dirty="0"/>
              <a:t>No!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1F6227-8A42-E04B-8E5D-E2CA82D88420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2835183" y="3717359"/>
            <a:ext cx="0" cy="156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406C24-E40F-E94D-8E93-6A8913D3758F}"/>
              </a:ext>
            </a:extLst>
          </p:cNvPr>
          <p:cNvSpPr txBox="1"/>
          <p:nvPr/>
        </p:nvSpPr>
        <p:spPr>
          <a:xfrm>
            <a:off x="6186791" y="4597650"/>
            <a:ext cx="5705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if the compiler can prove that </a:t>
            </a:r>
            <a:r>
              <a:rPr lang="en-US" dirty="0">
                <a:latin typeface="Courier" pitchFamily="2" charset="0"/>
              </a:rPr>
              <a:t>a</a:t>
            </a:r>
            <a:r>
              <a:rPr lang="en-US" dirty="0"/>
              <a:t> does not alias </a:t>
            </a:r>
            <a:r>
              <a:rPr lang="en-US" dirty="0">
                <a:latin typeface="Courier" pitchFamily="2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" pitchFamily="2" charset="0"/>
              </a:rPr>
              <a:t>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2AD57D-3E00-1540-9097-9F4DC0CEF07A}"/>
              </a:ext>
            </a:extLst>
          </p:cNvPr>
          <p:cNvSpPr txBox="1"/>
          <p:nvPr/>
        </p:nvSpPr>
        <p:spPr>
          <a:xfrm>
            <a:off x="6079787" y="5642043"/>
            <a:ext cx="578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the worst case, every time a memory location is updated,</a:t>
            </a:r>
            <a:br>
              <a:rPr lang="en-US" dirty="0"/>
            </a:br>
            <a:r>
              <a:rPr lang="en-US" dirty="0"/>
              <a:t>the compiler must update the value for all pointers.</a:t>
            </a:r>
          </a:p>
        </p:txBody>
      </p:sp>
    </p:spTree>
    <p:extLst>
      <p:ext uri="{BB962C8B-B14F-4D97-AF65-F5344CB8AC3E}">
        <p14:creationId xmlns:p14="http://schemas.microsoft.com/office/powerpoint/2010/main" val="118940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55C1FC-E93C-3040-8E0C-07B7A3222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550" y="2171700"/>
            <a:ext cx="92329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3213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60766"/>
          </a:xfrm>
        </p:spPr>
        <p:txBody>
          <a:bodyPr>
            <a:normAutofit/>
          </a:bodyPr>
          <a:lstStyle/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611631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</a:p>
        </p:txBody>
      </p:sp>
    </p:spTree>
    <p:extLst>
      <p:ext uri="{BB962C8B-B14F-4D97-AF65-F5344CB8AC3E}">
        <p14:creationId xmlns:p14="http://schemas.microsoft.com/office/powerpoint/2010/main" val="289600878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</p:spTree>
    <p:extLst>
      <p:ext uri="{BB962C8B-B14F-4D97-AF65-F5344CB8AC3E}">
        <p14:creationId xmlns:p14="http://schemas.microsoft.com/office/powerpoint/2010/main" val="397946478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51B54-B664-D046-85EB-8C93784D518E}"/>
              </a:ext>
            </a:extLst>
          </p:cNvPr>
          <p:cNvSpPr txBox="1"/>
          <p:nvPr/>
        </p:nvSpPr>
        <p:spPr>
          <a:xfrm>
            <a:off x="8346332" y="4143983"/>
            <a:ext cx="32898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compiler analysis: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we trace </a:t>
            </a:r>
            <a:r>
              <a:rPr lang="en-US" dirty="0" err="1">
                <a:latin typeface="Courier" pitchFamily="2" charset="0"/>
              </a:rPr>
              <a:t>a,x,y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>
                <a:latin typeface="Courier" pitchFamily="2" charset="0"/>
              </a:rPr>
              <a:t>a = malloc(…);</a:t>
            </a:r>
          </a:p>
          <a:p>
            <a:r>
              <a:rPr lang="en-US" dirty="0">
                <a:latin typeface="Courier" pitchFamily="2" charset="0"/>
              </a:rPr>
              <a:t>x = malloc(…);</a:t>
            </a:r>
          </a:p>
          <a:p>
            <a:r>
              <a:rPr lang="en-US" dirty="0">
                <a:latin typeface="Courier" pitchFamily="2" charset="0"/>
              </a:rPr>
              <a:t>y = malloc(…);</a:t>
            </a:r>
          </a:p>
          <a:p>
            <a:endParaRPr lang="en-US" dirty="0"/>
          </a:p>
          <a:p>
            <a:r>
              <a:rPr lang="en-US" dirty="0"/>
              <a:t>// </a:t>
            </a:r>
            <a:r>
              <a:rPr lang="en-US" dirty="0" err="1">
                <a:latin typeface="Courier" pitchFamily="2" charset="0"/>
              </a:rPr>
              <a:t>a,x,y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are never overwritten</a:t>
            </a:r>
          </a:p>
        </p:txBody>
      </p:sp>
    </p:spTree>
    <p:extLst>
      <p:ext uri="{BB962C8B-B14F-4D97-AF65-F5344CB8AC3E}">
        <p14:creationId xmlns:p14="http://schemas.microsoft.com/office/powerpoint/2010/main" val="336365334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(x[j],1) + (y[k],2);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79F013-E6D8-1540-860E-2D8DF61D57E7}"/>
              </a:ext>
            </a:extLst>
          </p:cNvPr>
          <p:cNvSpPr txBox="1"/>
          <p:nvPr/>
        </p:nvSpPr>
        <p:spPr>
          <a:xfrm>
            <a:off x="8346332" y="4143983"/>
            <a:ext cx="32898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compiler analysis: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we trace </a:t>
            </a:r>
            <a:r>
              <a:rPr lang="en-US" dirty="0" err="1">
                <a:latin typeface="Courier" pitchFamily="2" charset="0"/>
              </a:rPr>
              <a:t>a,x,y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>
                <a:latin typeface="Courier" pitchFamily="2" charset="0"/>
              </a:rPr>
              <a:t>a = malloc(…);</a:t>
            </a:r>
          </a:p>
          <a:p>
            <a:r>
              <a:rPr lang="en-US" dirty="0">
                <a:latin typeface="Courier" pitchFamily="2" charset="0"/>
              </a:rPr>
              <a:t>x = malloc(…);</a:t>
            </a:r>
          </a:p>
          <a:p>
            <a:r>
              <a:rPr lang="en-US" dirty="0">
                <a:latin typeface="Courier" pitchFamily="2" charset="0"/>
              </a:rPr>
              <a:t>y = malloc(…);</a:t>
            </a:r>
          </a:p>
          <a:p>
            <a:endParaRPr lang="en-US" dirty="0"/>
          </a:p>
          <a:p>
            <a:r>
              <a:rPr lang="en-US" dirty="0"/>
              <a:t>// </a:t>
            </a:r>
            <a:r>
              <a:rPr lang="en-US" dirty="0" err="1">
                <a:latin typeface="Courier" pitchFamily="2" charset="0"/>
              </a:rPr>
              <a:t>a,x,y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are never overwritten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F75DE7-8951-C84A-B984-6D20F215AA9B}"/>
              </a:ext>
            </a:extLst>
          </p:cNvPr>
          <p:cNvSpPr txBox="1"/>
          <p:nvPr/>
        </p:nvSpPr>
        <p:spPr>
          <a:xfrm>
            <a:off x="2519464" y="5307480"/>
            <a:ext cx="485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this case we do not have to update the number</a:t>
            </a:r>
          </a:p>
        </p:txBody>
      </p:sp>
    </p:spTree>
    <p:extLst>
      <p:ext uri="{BB962C8B-B14F-4D97-AF65-F5344CB8AC3E}">
        <p14:creationId xmlns:p14="http://schemas.microsoft.com/office/powerpoint/2010/main" val="123797562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F3034-AF87-804B-AAB8-C7FEAD50A984}"/>
              </a:ext>
            </a:extLst>
          </p:cNvPr>
          <p:cNvSpPr txBox="1"/>
          <p:nvPr/>
        </p:nvSpPr>
        <p:spPr>
          <a:xfrm>
            <a:off x="7733489" y="4813120"/>
            <a:ext cx="3959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programmer annotations can also tell the compiler that no other pointer</a:t>
            </a:r>
            <a:br>
              <a:rPr lang="en-US" dirty="0"/>
            </a:br>
            <a:r>
              <a:rPr lang="en-US" dirty="0"/>
              <a:t>can access the memory pointed to by a</a:t>
            </a:r>
          </a:p>
        </p:txBody>
      </p:sp>
    </p:spTree>
    <p:extLst>
      <p:ext uri="{BB962C8B-B14F-4D97-AF65-F5344CB8AC3E}">
        <p14:creationId xmlns:p14="http://schemas.microsoft.com/office/powerpoint/2010/main" val="74393160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4B823F-0092-A54B-8815-E9B7FFD26D27}"/>
              </a:ext>
            </a:extLst>
          </p:cNvPr>
          <p:cNvSpPr txBox="1"/>
          <p:nvPr/>
        </p:nvSpPr>
        <p:spPr>
          <a:xfrm>
            <a:off x="7733489" y="4377447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restrict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F3034-AF87-804B-AAB8-C7FEAD50A984}"/>
              </a:ext>
            </a:extLst>
          </p:cNvPr>
          <p:cNvSpPr txBox="1"/>
          <p:nvPr/>
        </p:nvSpPr>
        <p:spPr>
          <a:xfrm>
            <a:off x="7733489" y="4813120"/>
            <a:ext cx="3959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programmer annotations can also tell the compiler that no other pointer</a:t>
            </a:r>
            <a:br>
              <a:rPr lang="en-US" dirty="0"/>
            </a:br>
            <a:r>
              <a:rPr lang="en-US" dirty="0"/>
              <a:t>can access the memory pointed to by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578D1-D64F-9B46-92DD-92FCAB82FA8C}"/>
              </a:ext>
            </a:extLst>
          </p:cNvPr>
          <p:cNvSpPr txBox="1"/>
          <p:nvPr/>
        </p:nvSpPr>
        <p:spPr>
          <a:xfrm>
            <a:off x="2519464" y="5307480"/>
            <a:ext cx="485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this case we do not have to update the number</a:t>
            </a:r>
          </a:p>
        </p:txBody>
      </p:sp>
    </p:spTree>
    <p:extLst>
      <p:ext uri="{BB962C8B-B14F-4D97-AF65-F5344CB8AC3E}">
        <p14:creationId xmlns:p14="http://schemas.microsoft.com/office/powerpoint/2010/main" val="177817541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</p:spTree>
    <p:extLst>
      <p:ext uri="{BB962C8B-B14F-4D97-AF65-F5344CB8AC3E}">
        <p14:creationId xmlns:p14="http://schemas.microsoft.com/office/powerpoint/2010/main" val="218523668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over wider regions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B9225C-4407-FB41-9FEF-627F0F6F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Local value numbering operated over just one basic block.</a:t>
            </a:r>
          </a:p>
          <a:p>
            <a:endParaRPr lang="en-US" dirty="0"/>
          </a:p>
          <a:p>
            <a:r>
              <a:rPr lang="en-US" dirty="0"/>
              <a:t>We want optimizations that operate over several basic blocks (a region), or across an entire procedure (global)</a:t>
            </a:r>
          </a:p>
          <a:p>
            <a:endParaRPr lang="en-US" dirty="0"/>
          </a:p>
          <a:p>
            <a:r>
              <a:rPr lang="en-US" dirty="0"/>
              <a:t>For this, we need Control Flow Graphs and Flow Analysis</a:t>
            </a:r>
          </a:p>
          <a:p>
            <a:pPr lvl="1"/>
            <a:r>
              <a:rPr lang="en-US" dirty="0"/>
              <a:t>We may have time to discuss this later in the module</a:t>
            </a:r>
          </a:p>
        </p:txBody>
      </p:sp>
    </p:spTree>
    <p:extLst>
      <p:ext uri="{BB962C8B-B14F-4D97-AF65-F5344CB8AC3E}">
        <p14:creationId xmlns:p14="http://schemas.microsoft.com/office/powerpoint/2010/main" val="88733470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62B4-8681-994F-A84E-8F116876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0E20-58CD-5641-B7D4-E8A50EB78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Topics: Loop unrolling</a:t>
            </a:r>
          </a:p>
        </p:txBody>
      </p:sp>
    </p:spTree>
    <p:extLst>
      <p:ext uri="{BB962C8B-B14F-4D97-AF65-F5344CB8AC3E}">
        <p14:creationId xmlns:p14="http://schemas.microsoft.com/office/powerpoint/2010/main" val="53888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68680</TotalTime>
  <Words>6452</Words>
  <Application>Microsoft Macintosh PowerPoint</Application>
  <PresentationFormat>Widescreen</PresentationFormat>
  <Paragraphs>815</Paragraphs>
  <Slides>98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4" baseType="lpstr">
      <vt:lpstr>Arial</vt:lpstr>
      <vt:lpstr>Calibri</vt:lpstr>
      <vt:lpstr>Calibri Light</vt:lpstr>
      <vt:lpstr>Courier</vt:lpstr>
      <vt:lpstr>Menlo</vt:lpstr>
      <vt:lpstr>Office Theme</vt:lpstr>
      <vt:lpstr>CSE110A: Compilers May 16, 2022</vt:lpstr>
      <vt:lpstr>Announcements</vt:lpstr>
      <vt:lpstr>Announcements</vt:lpstr>
      <vt:lpstr>Quiz</vt:lpstr>
      <vt:lpstr>Quiz</vt:lpstr>
      <vt:lpstr>Discussion</vt:lpstr>
      <vt:lpstr>Quiz</vt:lpstr>
      <vt:lpstr>Discussion</vt:lpstr>
      <vt:lpstr>Quiz</vt:lpstr>
      <vt:lpstr>Optimization categories</vt:lpstr>
      <vt:lpstr>PowerPoint Presentation</vt:lpstr>
      <vt:lpstr>Optimization categories</vt:lpstr>
      <vt:lpstr>Basic blocks</vt:lpstr>
      <vt:lpstr>IR Program structure</vt:lpstr>
      <vt:lpstr>IR Program structure</vt:lpstr>
      <vt:lpstr>IR Program structure</vt:lpstr>
      <vt:lpstr>IR Program structure</vt:lpstr>
      <vt:lpstr>Converting 3 address code into basic blocks</vt:lpstr>
      <vt:lpstr>Converting 3 address code into basic blocks</vt:lpstr>
      <vt:lpstr>Converting 3 address code into basic blocks</vt:lpstr>
      <vt:lpstr>Optimization levels</vt:lpstr>
      <vt:lpstr>Optimization levels</vt:lpstr>
      <vt:lpstr>Optimization levels</vt:lpstr>
      <vt:lpstr>Optimization levels</vt:lpstr>
      <vt:lpstr>Optimization levels</vt:lpstr>
      <vt:lpstr>Regional Optimization</vt:lpstr>
      <vt:lpstr>Regional Optimization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Local value numbering</vt:lpstr>
      <vt:lpstr>What else can we do?</vt:lpstr>
      <vt:lpstr>What else can we do?</vt:lpstr>
      <vt:lpstr>Commutative operations</vt:lpstr>
      <vt:lpstr>Commutative operations</vt:lpstr>
      <vt:lpstr>Adding commutativity to local value numbering</vt:lpstr>
      <vt:lpstr>Local value numbering: commutative operations</vt:lpstr>
      <vt:lpstr>Local value numbering: commutative operations</vt:lpstr>
      <vt:lpstr>Local value numbering: commutative operations</vt:lpstr>
      <vt:lpstr>Local value numbering: commutative operations</vt:lpstr>
      <vt:lpstr>Local value numbering: commutative operations</vt:lpstr>
      <vt:lpstr>Local value numbering: commutative operations</vt:lpstr>
      <vt:lpstr>Local value numbering: commutative operations</vt:lpstr>
      <vt:lpstr>Local value numbering: commutative operations</vt:lpstr>
      <vt:lpstr>Other considerations?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Local value numbering w/out adding registers</vt:lpstr>
      <vt:lpstr>Anything else we can add to local value numbering?</vt:lpstr>
      <vt:lpstr>Anything else we can add to local value numbering?</vt:lpstr>
      <vt:lpstr>Local value numbering: value sets</vt:lpstr>
      <vt:lpstr>Local value numbering: value sets</vt:lpstr>
      <vt:lpstr>Local value numbering: value sets</vt:lpstr>
      <vt:lpstr>Local value numbering: value sets</vt:lpstr>
      <vt:lpstr>Local value numbering: value sets</vt:lpstr>
      <vt:lpstr>Local value numbering: value sets</vt:lpstr>
      <vt:lpstr>Local value numbering: value sets</vt:lpstr>
      <vt:lpstr>Local value numbering: value sets</vt:lpstr>
      <vt:lpstr>Local value numbering: value sets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Optimizing over wider regions</vt:lpstr>
      <vt:lpstr>See everyone on Wednesday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1121</cp:revision>
  <dcterms:created xsi:type="dcterms:W3CDTF">2021-03-23T23:59:42Z</dcterms:created>
  <dcterms:modified xsi:type="dcterms:W3CDTF">2022-05-16T22:34:48Z</dcterms:modified>
</cp:coreProperties>
</file>