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1"/>
  </p:notesMasterIdLst>
  <p:sldIdLst>
    <p:sldId id="257" r:id="rId2"/>
    <p:sldId id="1492" r:id="rId3"/>
    <p:sldId id="1899" r:id="rId4"/>
    <p:sldId id="1897" r:id="rId5"/>
    <p:sldId id="1906" r:id="rId6"/>
    <p:sldId id="1907" r:id="rId7"/>
    <p:sldId id="1898" r:id="rId8"/>
    <p:sldId id="1900" r:id="rId9"/>
    <p:sldId id="1902" r:id="rId10"/>
    <p:sldId id="1903" r:id="rId11"/>
    <p:sldId id="1904" r:id="rId12"/>
    <p:sldId id="1905" r:id="rId13"/>
    <p:sldId id="1908" r:id="rId14"/>
    <p:sldId id="1765" r:id="rId15"/>
    <p:sldId id="1868" r:id="rId16"/>
    <p:sldId id="1871" r:id="rId17"/>
    <p:sldId id="1873" r:id="rId18"/>
    <p:sldId id="1874" r:id="rId19"/>
    <p:sldId id="1875" r:id="rId20"/>
    <p:sldId id="1876" r:id="rId21"/>
    <p:sldId id="1877" r:id="rId22"/>
    <p:sldId id="1870" r:id="rId23"/>
    <p:sldId id="1881" r:id="rId24"/>
    <p:sldId id="1882" r:id="rId25"/>
    <p:sldId id="1879" r:id="rId26"/>
    <p:sldId id="1885" r:id="rId27"/>
    <p:sldId id="1884" r:id="rId28"/>
    <p:sldId id="1886" r:id="rId29"/>
    <p:sldId id="1887" r:id="rId30"/>
    <p:sldId id="1888" r:id="rId31"/>
    <p:sldId id="1889" r:id="rId32"/>
    <p:sldId id="1890" r:id="rId33"/>
    <p:sldId id="692" r:id="rId34"/>
    <p:sldId id="700" r:id="rId35"/>
    <p:sldId id="1864" r:id="rId36"/>
    <p:sldId id="1866" r:id="rId37"/>
    <p:sldId id="1865" r:id="rId38"/>
    <p:sldId id="1891" r:id="rId39"/>
    <p:sldId id="1892" r:id="rId40"/>
    <p:sldId id="1893" r:id="rId41"/>
    <p:sldId id="1894" r:id="rId42"/>
    <p:sldId id="1895" r:id="rId43"/>
    <p:sldId id="1896" r:id="rId44"/>
    <p:sldId id="1909" r:id="rId45"/>
    <p:sldId id="559" r:id="rId46"/>
    <p:sldId id="527" r:id="rId47"/>
    <p:sldId id="560" r:id="rId48"/>
    <p:sldId id="561" r:id="rId49"/>
    <p:sldId id="1910" r:id="rId50"/>
    <p:sldId id="1911" r:id="rId51"/>
    <p:sldId id="1912" r:id="rId52"/>
    <p:sldId id="528" r:id="rId53"/>
    <p:sldId id="562" r:id="rId54"/>
    <p:sldId id="563" r:id="rId55"/>
    <p:sldId id="564" r:id="rId56"/>
    <p:sldId id="565" r:id="rId57"/>
    <p:sldId id="566" r:id="rId58"/>
    <p:sldId id="581" r:id="rId59"/>
    <p:sldId id="1395" r:id="rId6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03"/>
    <p:restoredTop sz="96405"/>
  </p:normalViewPr>
  <p:slideViewPr>
    <p:cSldViewPr snapToGrid="0" snapToObjects="1">
      <p:cViewPr varScale="1">
        <p:scale>
          <a:sx n="139" d="100"/>
          <a:sy n="139" d="100"/>
        </p:scale>
        <p:origin x="1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5/13/22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5/13/22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May 13,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2242268"/>
            <a:ext cx="6901683" cy="420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r>
              <a:rPr lang="en-US" i="1" dirty="0"/>
              <a:t>Finish intro to optimizations</a:t>
            </a:r>
          </a:p>
          <a:p>
            <a:r>
              <a:rPr lang="en-US" i="1" dirty="0"/>
              <a:t>Basic blocks</a:t>
            </a:r>
          </a:p>
          <a:p>
            <a:r>
              <a:rPr lang="en-US" i="1" dirty="0"/>
              <a:t>Local value numbering</a:t>
            </a:r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498F-17A2-D94E-B7B0-E47C212EC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6913E5-6905-E640-990F-C764A0B81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50" y="2279650"/>
            <a:ext cx="91821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304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BF4FF-79C5-8D4B-8246-06291D3A7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325011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16BD9-65FB-4144-B7AC-D2A76E7E4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7BA320-B60B-1241-A653-1D7B769CA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2730500"/>
            <a:ext cx="8953500" cy="139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56DAA56-A3A6-8C41-ADED-0DFBA149144A}"/>
              </a:ext>
            </a:extLst>
          </p:cNvPr>
          <p:cNvSpPr txBox="1"/>
          <p:nvPr/>
        </p:nvSpPr>
        <p:spPr>
          <a:xfrm>
            <a:off x="1938528" y="5129784"/>
            <a:ext cx="359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As always, thanks for your feedback!</a:t>
            </a:r>
          </a:p>
        </p:txBody>
      </p:sp>
    </p:spTree>
    <p:extLst>
      <p:ext uri="{BB962C8B-B14F-4D97-AF65-F5344CB8AC3E}">
        <p14:creationId xmlns:p14="http://schemas.microsoft.com/office/powerpoint/2010/main" val="23099843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FFDBF-CE32-2B40-8143-5907B6DE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 quiz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2F99F-AA6F-8D4D-B7E6-2D37F91EA8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191895"/>
          </a:xfrm>
        </p:spPr>
        <p:txBody>
          <a:bodyPr/>
          <a:lstStyle/>
          <a:p>
            <a:r>
              <a:rPr lang="en-US" dirty="0"/>
              <a:t>What would we need to do to extend our C-simple parse to handle if/else if/else statements?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594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2F8F9-C1AD-2A45-81E5-60745BF19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CF750-D43D-414B-8C9B-2D86699D8D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started talking about compiler optimizations.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There’s still much more to say, so let’s pick up there.</a:t>
            </a:r>
          </a:p>
        </p:txBody>
      </p:sp>
    </p:spTree>
    <p:extLst>
      <p:ext uri="{BB962C8B-B14F-4D97-AF65-F5344CB8AC3E}">
        <p14:creationId xmlns:p14="http://schemas.microsoft.com/office/powerpoint/2010/main" val="4057352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What are compiler optimizations?</a:t>
            </a:r>
          </a:p>
          <a:p>
            <a:endParaRPr lang="en-US" dirty="0"/>
          </a:p>
          <a:p>
            <a:r>
              <a:rPr lang="en-US" dirty="0"/>
              <a:t>Why do we want compiler optimizations?</a:t>
            </a:r>
          </a:p>
        </p:txBody>
      </p:sp>
    </p:spTree>
    <p:extLst>
      <p:ext uri="{BB962C8B-B14F-4D97-AF65-F5344CB8AC3E}">
        <p14:creationId xmlns:p14="http://schemas.microsoft.com/office/powerpoint/2010/main" val="1504995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What are compiler optimizations?</a:t>
            </a:r>
          </a:p>
          <a:p>
            <a:pPr lvl="1"/>
            <a:r>
              <a:rPr lang="en-US" dirty="0"/>
              <a:t>automated program transforms designed to make code more optimal</a:t>
            </a:r>
          </a:p>
          <a:p>
            <a:pPr lvl="1"/>
            <a:r>
              <a:rPr lang="en-US" dirty="0"/>
              <a:t>optimal can mean different things</a:t>
            </a:r>
          </a:p>
          <a:p>
            <a:pPr lvl="2"/>
            <a:r>
              <a:rPr lang="en-US" dirty="0"/>
              <a:t>code optimized for one system might be different for code optimized for a different system</a:t>
            </a:r>
          </a:p>
          <a:p>
            <a:pPr lvl="2"/>
            <a:r>
              <a:rPr lang="en-US" dirty="0"/>
              <a:t>we can optimize for speed, for energy efficiency, or for code size. What else?</a:t>
            </a:r>
          </a:p>
          <a:p>
            <a:pPr lvl="2"/>
            <a:endParaRPr lang="en-US" dirty="0"/>
          </a:p>
          <a:p>
            <a:r>
              <a:rPr lang="en-US" dirty="0"/>
              <a:t>Why do we want the compiler to help us optimize?</a:t>
            </a:r>
          </a:p>
          <a:p>
            <a:pPr lvl="1"/>
            <a:r>
              <a:rPr lang="en-US" dirty="0"/>
              <a:t>So we can write more maintainable/portable code</a:t>
            </a:r>
          </a:p>
          <a:p>
            <a:pPr lvl="1"/>
            <a:r>
              <a:rPr lang="en-US" dirty="0"/>
              <a:t>So we don’t have to worry about learning nuanced details about every possible system</a:t>
            </a:r>
          </a:p>
        </p:txBody>
      </p:sp>
    </p:spTree>
    <p:extLst>
      <p:ext uri="{BB962C8B-B14F-4D97-AF65-F5344CB8AC3E}">
        <p14:creationId xmlns:p14="http://schemas.microsoft.com/office/powerpoint/2010/main" val="366139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2EE9-DC71-9246-AE6A-692152BCD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683A4-E6BC-6843-80EB-AF65C1961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90575"/>
          </a:xfrm>
        </p:spPr>
        <p:txBody>
          <a:bodyPr/>
          <a:lstStyle/>
          <a:p>
            <a:r>
              <a:rPr lang="en-US" dirty="0"/>
              <a:t>What are some compiler optimizations you know about?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D6822D-EC64-E845-AFEC-D38D4B7B0515}"/>
              </a:ext>
            </a:extLst>
          </p:cNvPr>
          <p:cNvSpPr/>
          <p:nvPr/>
        </p:nvSpPr>
        <p:spPr>
          <a:xfrm>
            <a:off x="896698" y="2925002"/>
            <a:ext cx="4216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3E9C9D-55D1-B746-AA85-C8BA2A47BFFD}"/>
              </a:ext>
            </a:extLst>
          </p:cNvPr>
          <p:cNvSpPr/>
          <p:nvPr/>
        </p:nvSpPr>
        <p:spPr>
          <a:xfrm>
            <a:off x="896698" y="4526466"/>
            <a:ext cx="4216400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+ 1;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E1D7B4-260F-C54D-AB64-87296B7B6E98}"/>
              </a:ext>
            </a:extLst>
          </p:cNvPr>
          <p:cNvSpPr txBox="1"/>
          <p:nvPr/>
        </p:nvSpPr>
        <p:spPr>
          <a:xfrm>
            <a:off x="896698" y="4002733"/>
            <a:ext cx="14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loop unrolling</a:t>
            </a:r>
          </a:p>
        </p:txBody>
      </p:sp>
    </p:spTree>
    <p:extLst>
      <p:ext uri="{BB962C8B-B14F-4D97-AF65-F5344CB8AC3E}">
        <p14:creationId xmlns:p14="http://schemas.microsoft.com/office/powerpoint/2010/main" val="13613531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2EE9-DC71-9246-AE6A-692152BCD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683A4-E6BC-6843-80EB-AF65C1961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90575"/>
          </a:xfrm>
        </p:spPr>
        <p:txBody>
          <a:bodyPr/>
          <a:lstStyle/>
          <a:p>
            <a:r>
              <a:rPr lang="en-US" dirty="0"/>
              <a:t>What are some compiler optimizations you know about?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D6822D-EC64-E845-AFEC-D38D4B7B0515}"/>
              </a:ext>
            </a:extLst>
          </p:cNvPr>
          <p:cNvSpPr/>
          <p:nvPr/>
        </p:nvSpPr>
        <p:spPr>
          <a:xfrm>
            <a:off x="896698" y="2925002"/>
            <a:ext cx="4216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3E9C9D-55D1-B746-AA85-C8BA2A47BFFD}"/>
              </a:ext>
            </a:extLst>
          </p:cNvPr>
          <p:cNvSpPr/>
          <p:nvPr/>
        </p:nvSpPr>
        <p:spPr>
          <a:xfrm>
            <a:off x="896698" y="4526466"/>
            <a:ext cx="4216400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E1D7B4-260F-C54D-AB64-87296B7B6E98}"/>
              </a:ext>
            </a:extLst>
          </p:cNvPr>
          <p:cNvSpPr txBox="1"/>
          <p:nvPr/>
        </p:nvSpPr>
        <p:spPr>
          <a:xfrm>
            <a:off x="896698" y="4002733"/>
            <a:ext cx="14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loop unrolling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42B9AA4-76FA-0042-9B96-62F658A5B4B8}"/>
              </a:ext>
            </a:extLst>
          </p:cNvPr>
          <p:cNvSpPr/>
          <p:nvPr/>
        </p:nvSpPr>
        <p:spPr>
          <a:xfrm>
            <a:off x="6477000" y="2619201"/>
            <a:ext cx="43942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i,j,k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j =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k = j;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k;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4059B41-2935-984F-B947-4D20275C5047}"/>
              </a:ext>
            </a:extLst>
          </p:cNvPr>
          <p:cNvSpPr/>
          <p:nvPr/>
        </p:nvSpPr>
        <p:spPr>
          <a:xfrm>
            <a:off x="6477000" y="5265130"/>
            <a:ext cx="43942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i,j,k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10;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FE2D23-7B67-724A-8D93-935809A56A40}"/>
              </a:ext>
            </a:extLst>
          </p:cNvPr>
          <p:cNvSpPr txBox="1"/>
          <p:nvPr/>
        </p:nvSpPr>
        <p:spPr>
          <a:xfrm>
            <a:off x="6477000" y="4773162"/>
            <a:ext cx="2237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constant propagation</a:t>
            </a:r>
          </a:p>
        </p:txBody>
      </p:sp>
    </p:spTree>
    <p:extLst>
      <p:ext uri="{BB962C8B-B14F-4D97-AF65-F5344CB8AC3E}">
        <p14:creationId xmlns:p14="http://schemas.microsoft.com/office/powerpoint/2010/main" val="17875684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2EE9-DC71-9246-AE6A-692152BCD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683A4-E6BC-6843-80EB-AF65C1961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90575"/>
          </a:xfrm>
        </p:spPr>
        <p:txBody>
          <a:bodyPr/>
          <a:lstStyle/>
          <a:p>
            <a:r>
              <a:rPr lang="en-US" dirty="0"/>
              <a:t>What are some compiler optimizations you know about?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D6822D-EC64-E845-AFEC-D38D4B7B0515}"/>
              </a:ext>
            </a:extLst>
          </p:cNvPr>
          <p:cNvSpPr/>
          <p:nvPr/>
        </p:nvSpPr>
        <p:spPr>
          <a:xfrm>
            <a:off x="896698" y="2925002"/>
            <a:ext cx="4216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3E9C9D-55D1-B746-AA85-C8BA2A47BFFD}"/>
              </a:ext>
            </a:extLst>
          </p:cNvPr>
          <p:cNvSpPr/>
          <p:nvPr/>
        </p:nvSpPr>
        <p:spPr>
          <a:xfrm>
            <a:off x="896698" y="4526466"/>
            <a:ext cx="4216400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E1D7B4-260F-C54D-AB64-87296B7B6E98}"/>
              </a:ext>
            </a:extLst>
          </p:cNvPr>
          <p:cNvSpPr txBox="1"/>
          <p:nvPr/>
        </p:nvSpPr>
        <p:spPr>
          <a:xfrm>
            <a:off x="896698" y="4002733"/>
            <a:ext cx="14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loop unrolling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E63EC3-CB28-704B-BD88-13724DFB7F77}"/>
              </a:ext>
            </a:extLst>
          </p:cNvPr>
          <p:cNvSpPr txBox="1"/>
          <p:nvPr/>
        </p:nvSpPr>
        <p:spPr>
          <a:xfrm>
            <a:off x="812800" y="6280793"/>
            <a:ext cx="243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does this save us?</a:t>
            </a:r>
          </a:p>
        </p:txBody>
      </p:sp>
    </p:spTree>
    <p:extLst>
      <p:ext uri="{BB962C8B-B14F-4D97-AF65-F5344CB8AC3E}">
        <p14:creationId xmlns:p14="http://schemas.microsoft.com/office/powerpoint/2010/main" val="161693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r>
              <a:rPr lang="en-US" dirty="0"/>
              <a:t>Pending grades</a:t>
            </a:r>
          </a:p>
          <a:p>
            <a:pPr lvl="1"/>
            <a:r>
              <a:rPr lang="en-US" dirty="0"/>
              <a:t>HW 2 (expect by Monday)</a:t>
            </a:r>
          </a:p>
          <a:p>
            <a:pPr lvl="1"/>
            <a:r>
              <a:rPr lang="en-US" dirty="0"/>
              <a:t>Midterm (expect by next Friday)</a:t>
            </a:r>
          </a:p>
          <a:p>
            <a:pPr lvl="1"/>
            <a:endParaRPr lang="en-US" dirty="0"/>
          </a:p>
          <a:p>
            <a:r>
              <a:rPr lang="en-US" dirty="0"/>
              <a:t>HW 3 is released</a:t>
            </a:r>
          </a:p>
          <a:p>
            <a:pPr lvl="1"/>
            <a:r>
              <a:rPr lang="en-US" dirty="0"/>
              <a:t>Due in two weeks from release date</a:t>
            </a:r>
          </a:p>
          <a:p>
            <a:pPr lvl="1"/>
            <a:r>
              <a:rPr lang="en-US" dirty="0"/>
              <a:t>Get started early; you have all the material you need!</a:t>
            </a:r>
          </a:p>
          <a:p>
            <a:pPr lvl="1"/>
            <a:r>
              <a:rPr lang="en-US" dirty="0"/>
              <a:t>Packet updated, but nothing major</a:t>
            </a:r>
          </a:p>
        </p:txBody>
      </p:sp>
    </p:spTree>
    <p:extLst>
      <p:ext uri="{BB962C8B-B14F-4D97-AF65-F5344CB8AC3E}">
        <p14:creationId xmlns:p14="http://schemas.microsoft.com/office/powerpoint/2010/main" val="3959271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2EE9-DC71-9246-AE6A-692152BCD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683A4-E6BC-6843-80EB-AF65C1961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90575"/>
          </a:xfrm>
        </p:spPr>
        <p:txBody>
          <a:bodyPr/>
          <a:lstStyle/>
          <a:p>
            <a:r>
              <a:rPr lang="en-US" dirty="0"/>
              <a:t>What are some compiler optimizations you know about?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D6822D-EC64-E845-AFEC-D38D4B7B0515}"/>
              </a:ext>
            </a:extLst>
          </p:cNvPr>
          <p:cNvSpPr/>
          <p:nvPr/>
        </p:nvSpPr>
        <p:spPr>
          <a:xfrm>
            <a:off x="896698" y="2925002"/>
            <a:ext cx="4216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3E9C9D-55D1-B746-AA85-C8BA2A47BFFD}"/>
              </a:ext>
            </a:extLst>
          </p:cNvPr>
          <p:cNvSpPr/>
          <p:nvPr/>
        </p:nvSpPr>
        <p:spPr>
          <a:xfrm>
            <a:off x="896698" y="4526466"/>
            <a:ext cx="4216400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++;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x = x +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E1D7B4-260F-C54D-AB64-87296B7B6E98}"/>
              </a:ext>
            </a:extLst>
          </p:cNvPr>
          <p:cNvSpPr txBox="1"/>
          <p:nvPr/>
        </p:nvSpPr>
        <p:spPr>
          <a:xfrm>
            <a:off x="896698" y="4002733"/>
            <a:ext cx="14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loop unrolling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E63EC3-CB28-704B-BD88-13724DFB7F77}"/>
              </a:ext>
            </a:extLst>
          </p:cNvPr>
          <p:cNvSpPr txBox="1"/>
          <p:nvPr/>
        </p:nvSpPr>
        <p:spPr>
          <a:xfrm>
            <a:off x="812800" y="6280793"/>
            <a:ext cx="243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What does this save us?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5DB0F5-613C-8847-8E6C-848976C28BD8}"/>
              </a:ext>
            </a:extLst>
          </p:cNvPr>
          <p:cNvSpPr txBox="1"/>
          <p:nvPr/>
        </p:nvSpPr>
        <p:spPr>
          <a:xfrm>
            <a:off x="6308508" y="3199819"/>
            <a:ext cx="5045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optimizations at one stage can enable optimizations</a:t>
            </a:r>
            <a:br>
              <a:rPr lang="en-US" dirty="0"/>
            </a:br>
            <a:r>
              <a:rPr lang="en-US" dirty="0"/>
              <a:t>at another stage: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241885-0A85-FC45-A5D6-083863A7AC0C}"/>
              </a:ext>
            </a:extLst>
          </p:cNvPr>
          <p:cNvSpPr/>
          <p:nvPr/>
        </p:nvSpPr>
        <p:spPr>
          <a:xfrm>
            <a:off x="7078902" y="4803465"/>
            <a:ext cx="42164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+=2)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x = x + </a:t>
            </a:r>
            <a:r>
              <a:rPr lang="en-US" dirty="0">
                <a:solidFill>
                  <a:srgbClr val="098658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95203B-A2F6-7E48-9B7B-F609429F3A77}"/>
              </a:ext>
            </a:extLst>
          </p:cNvPr>
          <p:cNvSpPr txBox="1"/>
          <p:nvPr/>
        </p:nvSpPr>
        <p:spPr>
          <a:xfrm>
            <a:off x="5816600" y="6123543"/>
            <a:ext cx="4184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provides a bigger window for local analysis</a:t>
            </a:r>
          </a:p>
        </p:txBody>
      </p:sp>
    </p:spTree>
    <p:extLst>
      <p:ext uri="{BB962C8B-B14F-4D97-AF65-F5344CB8AC3E}">
        <p14:creationId xmlns:p14="http://schemas.microsoft.com/office/powerpoint/2010/main" val="26409224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A2EE9-DC71-9246-AE6A-692152BCD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683A4-E6BC-6843-80EB-AF65C1961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90575"/>
          </a:xfrm>
        </p:spPr>
        <p:txBody>
          <a:bodyPr/>
          <a:lstStyle/>
          <a:p>
            <a:r>
              <a:rPr lang="en-US" dirty="0"/>
              <a:t>What are some compiler optimizations you know about?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BB6C67-3330-FA45-9A5A-4F145C1B0A96}"/>
              </a:ext>
            </a:extLst>
          </p:cNvPr>
          <p:cNvSpPr txBox="1"/>
          <p:nvPr/>
        </p:nvSpPr>
        <p:spPr>
          <a:xfrm>
            <a:off x="838200" y="2566471"/>
            <a:ext cx="1978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let’s do a few more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1BBBE6-2F9E-514F-9E46-5BD3A086AFCA}"/>
              </a:ext>
            </a:extLst>
          </p:cNvPr>
          <p:cNvSpPr/>
          <p:nvPr/>
        </p:nvSpPr>
        <p:spPr>
          <a:xfrm>
            <a:off x="838200" y="3676649"/>
            <a:ext cx="4445000" cy="203132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add(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 + y;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z)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add(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x,y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882936B-9719-1044-8A25-EE768DA335A8}"/>
              </a:ext>
            </a:extLst>
          </p:cNvPr>
          <p:cNvSpPr/>
          <p:nvPr/>
        </p:nvSpPr>
        <p:spPr>
          <a:xfrm>
            <a:off x="6527800" y="4230646"/>
            <a:ext cx="4445000" cy="92333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foo(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y,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z) {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  return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x + y;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8186D02-0CB4-DF47-8825-C0129101DBA4}"/>
              </a:ext>
            </a:extLst>
          </p:cNvPr>
          <p:cNvSpPr txBox="1"/>
          <p:nvPr/>
        </p:nvSpPr>
        <p:spPr>
          <a:xfrm>
            <a:off x="5486399" y="2869425"/>
            <a:ext cx="17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Function </a:t>
            </a:r>
            <a:r>
              <a:rPr lang="en-US" dirty="0" err="1"/>
              <a:t>inlining</a:t>
            </a:r>
            <a:r>
              <a:rPr lang="en-US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DF2BC7-F98D-7842-8BA2-A18A8306BDBF}"/>
              </a:ext>
            </a:extLst>
          </p:cNvPr>
          <p:cNvSpPr txBox="1"/>
          <p:nvPr/>
        </p:nvSpPr>
        <p:spPr>
          <a:xfrm>
            <a:off x="5066075" y="6033819"/>
            <a:ext cx="68610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does this save us? </a:t>
            </a:r>
          </a:p>
          <a:p>
            <a:r>
              <a:rPr lang="en-US" dirty="0"/>
              <a:t>code size? speed? the ability to debug? local regions to optimize more?</a:t>
            </a:r>
          </a:p>
        </p:txBody>
      </p:sp>
    </p:spTree>
    <p:extLst>
      <p:ext uri="{BB962C8B-B14F-4D97-AF65-F5344CB8AC3E}">
        <p14:creationId xmlns:p14="http://schemas.microsoft.com/office/powerpoint/2010/main" val="115912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How do you enable compiler optimizations?</a:t>
            </a:r>
          </a:p>
        </p:txBody>
      </p:sp>
    </p:spTree>
    <p:extLst>
      <p:ext uri="{BB962C8B-B14F-4D97-AF65-F5344CB8AC3E}">
        <p14:creationId xmlns:p14="http://schemas.microsoft.com/office/powerpoint/2010/main" val="12518784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do you enable compiler optimizations?</a:t>
            </a:r>
          </a:p>
          <a:p>
            <a:endParaRPr lang="en-US" dirty="0"/>
          </a:p>
          <a:p>
            <a:r>
              <a:rPr lang="en-US" dirty="0"/>
              <a:t>most C/++ compilers</a:t>
            </a:r>
          </a:p>
          <a:p>
            <a:pPr lvl="1"/>
            <a:r>
              <a:rPr lang="en-US" dirty="0"/>
              <a:t>optimizing for speed</a:t>
            </a:r>
          </a:p>
          <a:p>
            <a:pPr lvl="2"/>
            <a:r>
              <a:rPr lang="en-US" dirty="0"/>
              <a:t>-O0, -O1, -O2, -O3</a:t>
            </a:r>
          </a:p>
          <a:p>
            <a:pPr lvl="2"/>
            <a:r>
              <a:rPr lang="en-US" dirty="0"/>
              <a:t>what about O4?</a:t>
            </a:r>
          </a:p>
          <a:p>
            <a:pPr lvl="1"/>
            <a:r>
              <a:rPr lang="en-US" dirty="0"/>
              <a:t>optimizing for size</a:t>
            </a:r>
          </a:p>
          <a:p>
            <a:pPr lvl="2"/>
            <a:r>
              <a:rPr lang="en-US" dirty="0"/>
              <a:t>-</a:t>
            </a:r>
            <a:r>
              <a:rPr lang="en-US" dirty="0" err="1"/>
              <a:t>Os</a:t>
            </a:r>
            <a:r>
              <a:rPr lang="en-US" dirty="0"/>
              <a:t>, -Oz</a:t>
            </a:r>
          </a:p>
          <a:p>
            <a:pPr lvl="1"/>
            <a:r>
              <a:rPr lang="en-US" dirty="0"/>
              <a:t>relax some constraints (especially around floating point):</a:t>
            </a:r>
          </a:p>
          <a:p>
            <a:pPr lvl="2"/>
            <a:r>
              <a:rPr lang="en-US" dirty="0"/>
              <a:t>-</a:t>
            </a:r>
            <a:r>
              <a:rPr lang="en-US" dirty="0" err="1"/>
              <a:t>Ofast</a:t>
            </a:r>
            <a:endParaRPr lang="en-US" dirty="0"/>
          </a:p>
          <a:p>
            <a:pPr lvl="2"/>
            <a:r>
              <a:rPr lang="en-US" dirty="0"/>
              <a:t>Godbolt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75B393-5692-B741-B68D-301E00CDD92A}"/>
              </a:ext>
            </a:extLst>
          </p:cNvPr>
          <p:cNvSpPr txBox="1"/>
          <p:nvPr/>
        </p:nvSpPr>
        <p:spPr>
          <a:xfrm>
            <a:off x="313266" y="6308209"/>
            <a:ext cx="709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accent1"/>
                </a:solidFill>
              </a:rPr>
              <a:t>https://</a:t>
            </a:r>
            <a:r>
              <a:rPr lang="en-US" u="sng" dirty="0" err="1">
                <a:solidFill>
                  <a:schemeClr val="accent1"/>
                </a:solidFill>
              </a:rPr>
              <a:t>stackoverflow.com</a:t>
            </a:r>
            <a:r>
              <a:rPr lang="en-US" u="sng" dirty="0">
                <a:solidFill>
                  <a:schemeClr val="accent1"/>
                </a:solidFill>
              </a:rPr>
              <a:t>/questions/15548023/clang-optimization-levels</a:t>
            </a:r>
          </a:p>
        </p:txBody>
      </p:sp>
    </p:spTree>
    <p:extLst>
      <p:ext uri="{BB962C8B-B14F-4D97-AF65-F5344CB8AC3E}">
        <p14:creationId xmlns:p14="http://schemas.microsoft.com/office/powerpoint/2010/main" val="2424315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How do you enable compiler optimizations?</a:t>
            </a:r>
          </a:p>
          <a:p>
            <a:endParaRPr lang="en-US" dirty="0"/>
          </a:p>
          <a:p>
            <a:r>
              <a:rPr lang="en-US" dirty="0"/>
              <a:t>most C/++ compilers</a:t>
            </a:r>
          </a:p>
          <a:p>
            <a:pPr lvl="1"/>
            <a:r>
              <a:rPr lang="en-US" dirty="0"/>
              <a:t>optimizing for speed</a:t>
            </a:r>
          </a:p>
          <a:p>
            <a:pPr lvl="2"/>
            <a:r>
              <a:rPr lang="en-US" dirty="0"/>
              <a:t>-O0, -O1, -O2, -O3</a:t>
            </a:r>
          </a:p>
          <a:p>
            <a:pPr lvl="2"/>
            <a:r>
              <a:rPr lang="en-US" dirty="0"/>
              <a:t>what about O4?</a:t>
            </a:r>
          </a:p>
          <a:p>
            <a:pPr lvl="1"/>
            <a:r>
              <a:rPr lang="en-US" dirty="0"/>
              <a:t>optimizing for size</a:t>
            </a:r>
          </a:p>
          <a:p>
            <a:pPr lvl="2"/>
            <a:r>
              <a:rPr lang="en-US" dirty="0"/>
              <a:t>-</a:t>
            </a:r>
            <a:r>
              <a:rPr lang="en-US" dirty="0" err="1"/>
              <a:t>Os</a:t>
            </a:r>
            <a:r>
              <a:rPr lang="en-US" dirty="0"/>
              <a:t>, -Oz</a:t>
            </a:r>
          </a:p>
          <a:p>
            <a:pPr lvl="1"/>
            <a:r>
              <a:rPr lang="en-US" dirty="0"/>
              <a:t>relax some constraints (especially around floating point):</a:t>
            </a:r>
          </a:p>
          <a:p>
            <a:pPr lvl="2"/>
            <a:r>
              <a:rPr lang="en-US" dirty="0"/>
              <a:t>-</a:t>
            </a:r>
            <a:r>
              <a:rPr lang="en-US" dirty="0" err="1"/>
              <a:t>Ofast</a:t>
            </a:r>
            <a:endParaRPr lang="en-US" dirty="0"/>
          </a:p>
          <a:p>
            <a:pPr lvl="2"/>
            <a:r>
              <a:rPr lang="en-US" dirty="0"/>
              <a:t>Godbolt 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75B393-5692-B741-B68D-301E00CDD92A}"/>
              </a:ext>
            </a:extLst>
          </p:cNvPr>
          <p:cNvSpPr txBox="1"/>
          <p:nvPr/>
        </p:nvSpPr>
        <p:spPr>
          <a:xfrm>
            <a:off x="313266" y="6308209"/>
            <a:ext cx="7092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accent1"/>
                </a:solidFill>
              </a:rPr>
              <a:t>https://</a:t>
            </a:r>
            <a:r>
              <a:rPr lang="en-US" u="sng" dirty="0" err="1">
                <a:solidFill>
                  <a:schemeClr val="accent1"/>
                </a:solidFill>
              </a:rPr>
              <a:t>stackoverflow.com</a:t>
            </a:r>
            <a:r>
              <a:rPr lang="en-US" u="sng" dirty="0">
                <a:solidFill>
                  <a:schemeClr val="accent1"/>
                </a:solidFill>
              </a:rPr>
              <a:t>/questions/15548023/clang-optimization-levels</a:t>
            </a:r>
          </a:p>
        </p:txBody>
      </p:sp>
    </p:spTree>
    <p:extLst>
      <p:ext uri="{BB962C8B-B14F-4D97-AF65-F5344CB8AC3E}">
        <p14:creationId xmlns:p14="http://schemas.microsoft.com/office/powerpoint/2010/main" val="10263663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What are some of the biggest improvements you’ve seen from compiler optimizations?</a:t>
            </a:r>
          </a:p>
        </p:txBody>
      </p:sp>
    </p:spTree>
    <p:extLst>
      <p:ext uri="{BB962C8B-B14F-4D97-AF65-F5344CB8AC3E}">
        <p14:creationId xmlns:p14="http://schemas.microsoft.com/office/powerpoint/2010/main" val="4032313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26908"/>
          </a:xfrm>
        </p:spPr>
        <p:txBody>
          <a:bodyPr>
            <a:normAutofit/>
          </a:bodyPr>
          <a:lstStyle/>
          <a:p>
            <a:r>
              <a:rPr lang="en-US" dirty="0"/>
              <a:t>What are some of the biggest improvements you’ve seen from compiler optimizations?</a:t>
            </a:r>
          </a:p>
          <a:p>
            <a:endParaRPr lang="en-US" dirty="0"/>
          </a:p>
          <a:p>
            <a:r>
              <a:rPr lang="en-US" dirty="0"/>
              <a:t>compiler optimizations are great at well-structured, regular loops and arrays</a:t>
            </a:r>
          </a:p>
          <a:p>
            <a:endParaRPr lang="en-US" dirty="0"/>
          </a:p>
          <a:p>
            <a:r>
              <a:rPr lang="en-US" dirty="0"/>
              <a:t>Example: adding together two matrices</a:t>
            </a:r>
          </a:p>
        </p:txBody>
      </p:sp>
    </p:spTree>
    <p:extLst>
      <p:ext uri="{BB962C8B-B14F-4D97-AF65-F5344CB8AC3E}">
        <p14:creationId xmlns:p14="http://schemas.microsoft.com/office/powerpoint/2010/main" val="15087644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What kind of transforms on your code is the compiler allowed to do?</a:t>
            </a:r>
          </a:p>
          <a:p>
            <a:endParaRPr lang="en-US" dirty="0"/>
          </a:p>
          <a:p>
            <a:r>
              <a:rPr lang="en-US" dirty="0" err="1"/>
              <a:t>many_add</a:t>
            </a:r>
            <a:r>
              <a:rPr lang="en-US" dirty="0"/>
              <a:t> example</a:t>
            </a:r>
          </a:p>
        </p:txBody>
      </p:sp>
    </p:spTree>
    <p:extLst>
      <p:ext uri="{BB962C8B-B14F-4D97-AF65-F5344CB8AC3E}">
        <p14:creationId xmlns:p14="http://schemas.microsoft.com/office/powerpoint/2010/main" val="34583997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What kind of transforms on your code is the compiler allowed to do?</a:t>
            </a:r>
          </a:p>
          <a:p>
            <a:endParaRPr lang="en-US" dirty="0"/>
          </a:p>
          <a:p>
            <a:r>
              <a:rPr lang="en-US" dirty="0" err="1"/>
              <a:t>many_add</a:t>
            </a:r>
            <a:r>
              <a:rPr lang="en-US" dirty="0"/>
              <a:t> example</a:t>
            </a:r>
          </a:p>
          <a:p>
            <a:endParaRPr lang="en-US" dirty="0"/>
          </a:p>
          <a:p>
            <a:r>
              <a:rPr lang="en-US" dirty="0"/>
              <a:t>Why did we get such a dramatic increase? </a:t>
            </a:r>
          </a:p>
        </p:txBody>
      </p:sp>
    </p:spTree>
    <p:extLst>
      <p:ext uri="{BB962C8B-B14F-4D97-AF65-F5344CB8AC3E}">
        <p14:creationId xmlns:p14="http://schemas.microsoft.com/office/powerpoint/2010/main" val="11493754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What kind of transforms on your code is the compiler allowed to do?</a:t>
            </a:r>
          </a:p>
          <a:p>
            <a:endParaRPr lang="en-US" dirty="0"/>
          </a:p>
          <a:p>
            <a:r>
              <a:rPr lang="en-US" dirty="0" err="1"/>
              <a:t>many_add</a:t>
            </a:r>
            <a:r>
              <a:rPr lang="en-US" dirty="0"/>
              <a:t> example</a:t>
            </a:r>
          </a:p>
          <a:p>
            <a:endParaRPr lang="en-US" dirty="0"/>
          </a:p>
          <a:p>
            <a:r>
              <a:rPr lang="en-US" dirty="0"/>
              <a:t>Why did we get such a dramatic increase? </a:t>
            </a:r>
          </a:p>
          <a:p>
            <a:pPr lvl="1"/>
            <a:r>
              <a:rPr lang="en-US" dirty="0"/>
              <a:t>Programs must maintain their input/output behavior</a:t>
            </a:r>
          </a:p>
          <a:p>
            <a:pPr lvl="1"/>
            <a:r>
              <a:rPr lang="en-US" dirty="0"/>
              <a:t>Hard to precisely define (and still being discussed in C++ groups)</a:t>
            </a:r>
          </a:p>
          <a:p>
            <a:pPr lvl="1"/>
            <a:r>
              <a:rPr lang="en-US" dirty="0"/>
              <a:t>input/output can be files, volatile memory, console log, etc.</a:t>
            </a:r>
          </a:p>
        </p:txBody>
      </p:sp>
    </p:spTree>
    <p:extLst>
      <p:ext uri="{BB962C8B-B14F-4D97-AF65-F5344CB8AC3E}">
        <p14:creationId xmlns:p14="http://schemas.microsoft.com/office/powerpoint/2010/main" val="3974462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0AC14-7940-E04F-9D83-DD3A5A637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homework demo</a:t>
            </a:r>
          </a:p>
        </p:txBody>
      </p:sp>
    </p:spTree>
    <p:extLst>
      <p:ext uri="{BB962C8B-B14F-4D97-AF65-F5344CB8AC3E}">
        <p14:creationId xmlns:p14="http://schemas.microsoft.com/office/powerpoint/2010/main" val="28931881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4558"/>
            <a:ext cx="10515600" cy="160337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Extreme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655A02-C510-4147-903F-C6BC82248F0D}"/>
              </a:ext>
            </a:extLst>
          </p:cNvPr>
          <p:cNvSpPr/>
          <p:nvPr/>
        </p:nvSpPr>
        <p:spPr>
          <a:xfrm>
            <a:off x="457200" y="3098505"/>
            <a:ext cx="545253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void foo(int *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, int n)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{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int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, j;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for (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&lt; n - 1;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++)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for (j = 0; j &lt; n -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- 1;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j++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)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if (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[j] &gt;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 + 1]) {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tmp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[j];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    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[j] =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 + 1]);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 + 1] =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tmp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;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           }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}</a:t>
            </a:r>
            <a:endParaRPr lang="en-US" b="0" i="0" dirty="0">
              <a:solidFill>
                <a:srgbClr val="273239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95048C-13F0-5446-AE15-4787A3C9BBAD}"/>
              </a:ext>
            </a:extLst>
          </p:cNvPr>
          <p:cNvSpPr/>
          <p:nvPr/>
        </p:nvSpPr>
        <p:spPr>
          <a:xfrm>
            <a:off x="7696199" y="282350"/>
            <a:ext cx="3877734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int p(int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[], int start, int end)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{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pivot =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[start];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count = 0;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for (int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 = start + 1;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 &lt;= end;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++) {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if 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[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] &lt;= pivot)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count++;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}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 = start + count;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swap(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[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],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[start]);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 = start, j = end;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while 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 &lt;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 &amp;&amp; j &gt;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) {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while 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[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] &lt;= pivot) {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++;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}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while 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[j] &gt; pivot) {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j--;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}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if 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 &lt;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 &amp;&amp; j &gt;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) {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swap(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[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++],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[j--]);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}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}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return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}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void foo(int *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, int n)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{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if (start &gt;= end)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return;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p = p(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, m, n);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foo(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, start, p - 1);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foo(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, p + 1, end);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}</a:t>
            </a:r>
            <a:endParaRPr lang="en-US" sz="900" b="0" i="0" dirty="0">
              <a:solidFill>
                <a:srgbClr val="273239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C24211-162A-CB4D-B5DC-B85D8D54CAAB}"/>
              </a:ext>
            </a:extLst>
          </p:cNvPr>
          <p:cNvSpPr txBox="1"/>
          <p:nvPr/>
        </p:nvSpPr>
        <p:spPr>
          <a:xfrm>
            <a:off x="5254074" y="6237826"/>
            <a:ext cx="2295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is this transform legal?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E2A2A4-9197-5446-8CC2-576B974EF15C}"/>
              </a:ext>
            </a:extLst>
          </p:cNvPr>
          <p:cNvSpPr txBox="1"/>
          <p:nvPr/>
        </p:nvSpPr>
        <p:spPr>
          <a:xfrm>
            <a:off x="0" y="6488668"/>
            <a:ext cx="424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from https://</a:t>
            </a:r>
            <a:r>
              <a:rPr lang="en-US" dirty="0" err="1"/>
              <a:t>www.geeksforgeeks.org</a:t>
            </a:r>
            <a:r>
              <a:rPr lang="en-US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1837769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ED77-153F-614A-BC30-4962C9A10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07ADF-FBC1-C640-BF06-A202C496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4558"/>
            <a:ext cx="10515600" cy="1603375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Extreme example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1655A02-C510-4147-903F-C6BC82248F0D}"/>
              </a:ext>
            </a:extLst>
          </p:cNvPr>
          <p:cNvSpPr/>
          <p:nvPr/>
        </p:nvSpPr>
        <p:spPr>
          <a:xfrm>
            <a:off x="457200" y="3098505"/>
            <a:ext cx="545253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void foo(int *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, int n)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{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int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, j;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for (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= 0;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&lt; n - 1;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++)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for (j = 0; j &lt; n -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- 1;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j++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)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if (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[j] &gt;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 + 1]) {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tmp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[j];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    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[j] =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 + 1]);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              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[j + 1] = </a:t>
            </a:r>
            <a:r>
              <a:rPr lang="en-US" dirty="0" err="1">
                <a:solidFill>
                  <a:srgbClr val="273239"/>
                </a:solidFill>
                <a:latin typeface="Consolas" panose="020B0609020204030204" pitchFamily="49" charset="0"/>
              </a:rPr>
              <a:t>tmp</a:t>
            </a:r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;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            }</a:t>
            </a:r>
          </a:p>
          <a:p>
            <a:pPr fontAlgn="base"/>
            <a:r>
              <a:rPr lang="en-US" dirty="0">
                <a:solidFill>
                  <a:srgbClr val="273239"/>
                </a:solidFill>
                <a:latin typeface="Consolas" panose="020B0609020204030204" pitchFamily="49" charset="0"/>
              </a:rPr>
              <a:t>}</a:t>
            </a:r>
            <a:endParaRPr lang="en-US" b="0" i="0" dirty="0">
              <a:solidFill>
                <a:srgbClr val="273239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E2A2A4-9197-5446-8CC2-576B974EF15C}"/>
              </a:ext>
            </a:extLst>
          </p:cNvPr>
          <p:cNvSpPr txBox="1"/>
          <p:nvPr/>
        </p:nvSpPr>
        <p:spPr>
          <a:xfrm>
            <a:off x="0" y="6488668"/>
            <a:ext cx="4249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from https://</a:t>
            </a:r>
            <a:r>
              <a:rPr lang="en-US" dirty="0" err="1"/>
              <a:t>www.geeksforgeeks.org</a:t>
            </a:r>
            <a:r>
              <a:rPr lang="en-US" dirty="0"/>
              <a:t>/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4C99D4-7D93-414E-87C1-77B178EC9AEB}"/>
              </a:ext>
            </a:extLst>
          </p:cNvPr>
          <p:cNvSpPr txBox="1"/>
          <p:nvPr/>
        </p:nvSpPr>
        <p:spPr>
          <a:xfrm>
            <a:off x="618067" y="2625054"/>
            <a:ext cx="12618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bubble sort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6AF0BC-5B2D-BC42-996C-F501554F1B33}"/>
              </a:ext>
            </a:extLst>
          </p:cNvPr>
          <p:cNvSpPr txBox="1"/>
          <p:nvPr/>
        </p:nvSpPr>
        <p:spPr>
          <a:xfrm>
            <a:off x="9922933" y="5984285"/>
            <a:ext cx="110479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quick sort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A46EDD3-4CD7-CC4F-9DF1-4226B753DA11}"/>
              </a:ext>
            </a:extLst>
          </p:cNvPr>
          <p:cNvSpPr txBox="1"/>
          <p:nvPr/>
        </p:nvSpPr>
        <p:spPr>
          <a:xfrm>
            <a:off x="4332935" y="337783"/>
            <a:ext cx="32531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 this transform</a:t>
            </a:r>
          </a:p>
          <a:p>
            <a:r>
              <a:rPr lang="en-US" dirty="0"/>
              <a:t>would be legal!</a:t>
            </a:r>
          </a:p>
          <a:p>
            <a:endParaRPr lang="en-US" dirty="0"/>
          </a:p>
          <a:p>
            <a:r>
              <a:rPr lang="en-US" dirty="0"/>
              <a:t>Could any compiler figure it out?</a:t>
            </a:r>
          </a:p>
          <a:p>
            <a:r>
              <a:rPr lang="en-US" dirty="0"/>
              <a:t>currently unlikely..</a:t>
            </a:r>
          </a:p>
          <a:p>
            <a:endParaRPr lang="en-US" dirty="0"/>
          </a:p>
          <a:p>
            <a:r>
              <a:rPr lang="en-US" dirty="0"/>
              <a:t>This is a technique called</a:t>
            </a:r>
            <a:br>
              <a:rPr lang="en-US" dirty="0"/>
            </a:br>
            <a:r>
              <a:rPr lang="en-US" dirty="0"/>
              <a:t>“super optimizing” and it is</a:t>
            </a:r>
          </a:p>
          <a:p>
            <a:r>
              <a:rPr lang="en-US" dirty="0"/>
              <a:t>getting more and more interest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41AD3BC-917A-8941-800B-40F84C8D8135}"/>
              </a:ext>
            </a:extLst>
          </p:cNvPr>
          <p:cNvSpPr/>
          <p:nvPr/>
        </p:nvSpPr>
        <p:spPr>
          <a:xfrm>
            <a:off x="7696199" y="282350"/>
            <a:ext cx="3877734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int p(int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[], int start, int end)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{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pivot =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[start];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count = 0;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for (int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 = start + 1;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 &lt;= end;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++) {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if 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[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] &lt;= pivot)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count++;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}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 = start + count;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swap(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[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],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[start]);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 = start, j = end;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while 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 &lt;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 &amp;&amp; j &gt;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) {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while 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[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] &lt;= pivot) {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++;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}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while 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[j] &gt; pivot) {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j--;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}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if 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 &lt;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 &amp;&amp; j &gt;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) {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    swap(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[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i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++],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[j--]);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}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}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return 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pivotIndex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}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void foo(int *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, int n)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{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if (start &gt;= end)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    return;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int p = p(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, m, n);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foo(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, start, p - 1);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    foo(</a:t>
            </a:r>
            <a:r>
              <a:rPr lang="en-US" sz="900" dirty="0" err="1">
                <a:solidFill>
                  <a:srgbClr val="273239"/>
                </a:solidFill>
                <a:latin typeface="Consolas" panose="020B0609020204030204" pitchFamily="49" charset="0"/>
              </a:rPr>
              <a:t>arr</a:t>
            </a:r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, p + 1, end);</a:t>
            </a:r>
          </a:p>
          <a:p>
            <a:pPr fontAlgn="base"/>
            <a:r>
              <a:rPr lang="en-US" sz="900" dirty="0">
                <a:solidFill>
                  <a:srgbClr val="273239"/>
                </a:solidFill>
                <a:latin typeface="Consolas" panose="020B0609020204030204" pitchFamily="49" charset="0"/>
              </a:rPr>
              <a:t>}</a:t>
            </a:r>
            <a:endParaRPr lang="en-US" sz="900" b="0" i="0" dirty="0">
              <a:solidFill>
                <a:srgbClr val="273239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74BC80-D461-484B-B54F-82CF59D1A268}"/>
              </a:ext>
            </a:extLst>
          </p:cNvPr>
          <p:cNvSpPr txBox="1"/>
          <p:nvPr/>
        </p:nvSpPr>
        <p:spPr>
          <a:xfrm>
            <a:off x="5254074" y="6237826"/>
            <a:ext cx="2295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is this transform legal?</a:t>
            </a:r>
          </a:p>
        </p:txBody>
      </p:sp>
    </p:spTree>
    <p:extLst>
      <p:ext uri="{BB962C8B-B14F-4D97-AF65-F5344CB8AC3E}">
        <p14:creationId xmlns:p14="http://schemas.microsoft.com/office/powerpoint/2010/main" val="5030151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3AA33-ECBD-1645-AB34-308918371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on</a:t>
            </a:r>
          </a:p>
        </p:txBody>
      </p:sp>
    </p:spTree>
    <p:extLst>
      <p:ext uri="{BB962C8B-B14F-4D97-AF65-F5344CB8AC3E}">
        <p14:creationId xmlns:p14="http://schemas.microsoft.com/office/powerpoint/2010/main" val="4950802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271DE59F-C753-BF43-8241-72F9E8A22B16}"/>
              </a:ext>
            </a:extLst>
          </p:cNvPr>
          <p:cNvSpPr/>
          <p:nvPr/>
        </p:nvSpPr>
        <p:spPr>
          <a:xfrm>
            <a:off x="4494004" y="2470198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4891F54-A6FD-BC4A-9CFD-9BB478DB73C1}"/>
              </a:ext>
            </a:extLst>
          </p:cNvPr>
          <p:cNvSpPr/>
          <p:nvPr/>
        </p:nvSpPr>
        <p:spPr>
          <a:xfrm>
            <a:off x="4618016" y="2632889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64A3AC4-D615-E74D-A086-484ABE441DB2}"/>
              </a:ext>
            </a:extLst>
          </p:cNvPr>
          <p:cNvSpPr/>
          <p:nvPr/>
        </p:nvSpPr>
        <p:spPr>
          <a:xfrm>
            <a:off x="4771189" y="2840074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7911C6-9A1D-8E46-9CEC-47222CC1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Zooming out again: Compiler Architecture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2369085" y="3008584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Front end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231012" y="3015049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10556083" y="2974888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743009" y="3428999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0BE4C43D-4464-9A4F-915B-1AF6600016A4}"/>
              </a:ext>
            </a:extLst>
          </p:cNvPr>
          <p:cNvSpPr/>
          <p:nvPr/>
        </p:nvSpPr>
        <p:spPr>
          <a:xfrm>
            <a:off x="9930007" y="3435472"/>
            <a:ext cx="51898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8452022" y="3015049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Back</a:t>
            </a:r>
            <a:br>
              <a:rPr lang="en-US" dirty="0"/>
            </a:br>
            <a:r>
              <a:rPr lang="en-US" dirty="0"/>
              <a:t>end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057D7B-6672-DC42-993E-959C20A7F0F1}"/>
              </a:ext>
            </a:extLst>
          </p:cNvPr>
          <p:cNvSpPr/>
          <p:nvPr/>
        </p:nvSpPr>
        <p:spPr>
          <a:xfrm>
            <a:off x="4894218" y="3015049"/>
            <a:ext cx="1976846" cy="12109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Optimizations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691963" y="3435471"/>
            <a:ext cx="76817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691B1CE3-AAAB-2F4A-93E1-46E70C081969}"/>
              </a:ext>
            </a:extLst>
          </p:cNvPr>
          <p:cNvSpPr/>
          <p:nvPr/>
        </p:nvSpPr>
        <p:spPr>
          <a:xfrm>
            <a:off x="7096549" y="3462694"/>
            <a:ext cx="1019373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CA1853F-08A3-B94A-A039-400C7E67917F}"/>
              </a:ext>
            </a:extLst>
          </p:cNvPr>
          <p:cNvSpPr/>
          <p:nvPr/>
        </p:nvSpPr>
        <p:spPr>
          <a:xfrm>
            <a:off x="1959429" y="1837509"/>
            <a:ext cx="8107679" cy="370114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A345F39-87B8-4048-B8D4-A577F1CD9348}"/>
              </a:ext>
            </a:extLst>
          </p:cNvPr>
          <p:cNvSpPr txBox="1"/>
          <p:nvPr/>
        </p:nvSpPr>
        <p:spPr>
          <a:xfrm>
            <a:off x="5240958" y="1871122"/>
            <a:ext cx="1283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compiler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ACCDB7-7FA2-5942-B45D-FD4218C019BE}"/>
              </a:ext>
            </a:extLst>
          </p:cNvPr>
          <p:cNvSpPr txBox="1"/>
          <p:nvPr/>
        </p:nvSpPr>
        <p:spPr>
          <a:xfrm>
            <a:off x="2447109" y="4299838"/>
            <a:ext cx="866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parsing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90E094A-0FE9-2043-9F37-0659F8A260E8}"/>
              </a:ext>
            </a:extLst>
          </p:cNvPr>
          <p:cNvSpPr txBox="1"/>
          <p:nvPr/>
        </p:nvSpPr>
        <p:spPr>
          <a:xfrm>
            <a:off x="8541504" y="4226011"/>
            <a:ext cx="10368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code gen</a:t>
            </a:r>
          </a:p>
        </p:txBody>
      </p:sp>
      <p:sp>
        <p:nvSpPr>
          <p:cNvPr id="17" name="Right Arrow 16">
            <a:extLst>
              <a:ext uri="{FF2B5EF4-FFF2-40B4-BE49-F238E27FC236}">
                <a16:creationId xmlns:a16="http://schemas.microsoft.com/office/drawing/2014/main" id="{153302D6-7755-6D4B-84A2-19AB17545C5A}"/>
              </a:ext>
            </a:extLst>
          </p:cNvPr>
          <p:cNvSpPr/>
          <p:nvPr/>
        </p:nvSpPr>
        <p:spPr>
          <a:xfrm rot="8848743">
            <a:off x="5884098" y="4443973"/>
            <a:ext cx="1019373" cy="302741"/>
          </a:xfrm>
          <a:prstGeom prst="rightArrow">
            <a:avLst>
              <a:gd name="adj1" fmla="val 5575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extLst>
              <a:ext uri="{FF2B5EF4-FFF2-40B4-BE49-F238E27FC236}">
                <a16:creationId xmlns:a16="http://schemas.microsoft.com/office/drawing/2014/main" id="{026B06C5-8D02-2E43-9B16-CA8BF2231F67}"/>
              </a:ext>
            </a:extLst>
          </p:cNvPr>
          <p:cNvSpPr/>
          <p:nvPr/>
        </p:nvSpPr>
        <p:spPr>
          <a:xfrm rot="12718130">
            <a:off x="5026115" y="4517799"/>
            <a:ext cx="1019373" cy="302741"/>
          </a:xfrm>
          <a:prstGeom prst="rightArrow">
            <a:avLst>
              <a:gd name="adj1" fmla="val 55754"/>
              <a:gd name="adj2" fmla="val 5000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8C540AF-F8AB-1043-BE5B-D1675E9B18A6}"/>
              </a:ext>
            </a:extLst>
          </p:cNvPr>
          <p:cNvSpPr txBox="1"/>
          <p:nvPr/>
        </p:nvSpPr>
        <p:spPr>
          <a:xfrm>
            <a:off x="6465912" y="4775901"/>
            <a:ext cx="2020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optimizations</a:t>
            </a:r>
          </a:p>
          <a:p>
            <a:r>
              <a:rPr lang="en-US" dirty="0"/>
              <a:t>build on each other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CFEF8E-36DF-FB47-99C4-01EC345A7D76}"/>
              </a:ext>
            </a:extLst>
          </p:cNvPr>
          <p:cNvSpPr txBox="1"/>
          <p:nvPr/>
        </p:nvSpPr>
        <p:spPr>
          <a:xfrm>
            <a:off x="3454104" y="2296268"/>
            <a:ext cx="10399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creates</a:t>
            </a:r>
            <a:br>
              <a:rPr lang="en-US" dirty="0"/>
            </a:br>
            <a:r>
              <a:rPr lang="en-US" dirty="0"/>
              <a:t>structure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403DCD5-0038-B646-93C6-C85CBE640171}"/>
              </a:ext>
            </a:extLst>
          </p:cNvPr>
          <p:cNvSpPr txBox="1"/>
          <p:nvPr/>
        </p:nvSpPr>
        <p:spPr>
          <a:xfrm>
            <a:off x="287383" y="4336869"/>
            <a:ext cx="7126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string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A942029-AE5D-884E-8594-EAD473DCF4E3}"/>
              </a:ext>
            </a:extLst>
          </p:cNvPr>
          <p:cNvSpPr txBox="1"/>
          <p:nvPr/>
        </p:nvSpPr>
        <p:spPr>
          <a:xfrm>
            <a:off x="8115922" y="2252299"/>
            <a:ext cx="17076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produces</a:t>
            </a:r>
            <a:br>
              <a:rPr lang="en-US" dirty="0"/>
            </a:br>
            <a:r>
              <a:rPr lang="en-US" dirty="0"/>
              <a:t>executable code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3FBF111-BCFF-1847-B6E9-269A5485F34F}"/>
              </a:ext>
            </a:extLst>
          </p:cNvPr>
          <p:cNvSpPr txBox="1"/>
          <p:nvPr/>
        </p:nvSpPr>
        <p:spPr>
          <a:xfrm>
            <a:off x="2194409" y="6069538"/>
            <a:ext cx="8303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IRs and type inference type inference are at the boundary of parsing and optimizations</a:t>
            </a:r>
          </a:p>
        </p:txBody>
      </p:sp>
    </p:spTree>
    <p:extLst>
      <p:ext uri="{BB962C8B-B14F-4D97-AF65-F5344CB8AC3E}">
        <p14:creationId xmlns:p14="http://schemas.microsoft.com/office/powerpoint/2010/main" val="7784316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optimizations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580129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9E3AF0D5-9E77-F645-917F-69901671B475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823C1ED-5C30-7146-9FF3-5E432133924D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</a:t>
            </a:r>
            <a:r>
              <a:rPr lang="en-US" dirty="0">
                <a:solidFill>
                  <a:schemeClr val="bg1"/>
                </a:solidFill>
              </a:rPr>
              <a:t>Analysis</a:t>
            </a:r>
            <a:r>
              <a:rPr lang="en-US" dirty="0"/>
              <a:t>/ Optimization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FC3A80-815D-EB41-AD0B-927CE022F437}"/>
              </a:ext>
            </a:extLst>
          </p:cNvPr>
          <p:cNvSpPr txBox="1"/>
          <p:nvPr/>
        </p:nvSpPr>
        <p:spPr>
          <a:xfrm>
            <a:off x="381000" y="2839808"/>
            <a:ext cx="343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IRs do we have at this point?</a:t>
            </a:r>
          </a:p>
        </p:txBody>
      </p:sp>
    </p:spTree>
    <p:extLst>
      <p:ext uri="{BB962C8B-B14F-4D97-AF65-F5344CB8AC3E}">
        <p14:creationId xmlns:p14="http://schemas.microsoft.com/office/powerpoint/2010/main" val="37173930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optimizations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580129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9E3AF0D5-9E77-F645-917F-69901671B475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823C1ED-5C30-7146-9FF3-5E432133924D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</a:t>
            </a:r>
            <a:r>
              <a:rPr lang="en-US" dirty="0">
                <a:solidFill>
                  <a:schemeClr val="bg1"/>
                </a:solidFill>
              </a:rPr>
              <a:t>Analysis</a:t>
            </a:r>
            <a:r>
              <a:rPr lang="en-US" dirty="0"/>
              <a:t>/ Optimization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FC3A80-815D-EB41-AD0B-927CE022F437}"/>
              </a:ext>
            </a:extLst>
          </p:cNvPr>
          <p:cNvSpPr txBox="1"/>
          <p:nvPr/>
        </p:nvSpPr>
        <p:spPr>
          <a:xfrm>
            <a:off x="381000" y="2839808"/>
            <a:ext cx="343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IRs do we have at this point?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CBDC33-8777-6748-9EAC-9FEBA1ACBB25}"/>
              </a:ext>
            </a:extLst>
          </p:cNvPr>
          <p:cNvSpPr/>
          <p:nvPr/>
        </p:nvSpPr>
        <p:spPr>
          <a:xfrm>
            <a:off x="405782" y="4379081"/>
            <a:ext cx="28305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vr3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_new_name0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_new_name1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vr0 = int2vr(5);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_new_name0 = vr0;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vr1 = int2vr(6);</a:t>
            </a: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AC4C79-731C-934E-93DE-C29B945F7E2D}"/>
              </a:ext>
            </a:extLst>
          </p:cNvPr>
          <p:cNvSpPr txBox="1"/>
          <p:nvPr/>
        </p:nvSpPr>
        <p:spPr>
          <a:xfrm>
            <a:off x="405782" y="3856791"/>
            <a:ext cx="15887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 address code</a:t>
            </a:r>
          </a:p>
        </p:txBody>
      </p:sp>
    </p:spTree>
    <p:extLst>
      <p:ext uri="{BB962C8B-B14F-4D97-AF65-F5344CB8AC3E}">
        <p14:creationId xmlns:p14="http://schemas.microsoft.com/office/powerpoint/2010/main" val="12208647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E3C3FB4-8387-7740-8B88-F7681E85B088}"/>
              </a:ext>
            </a:extLst>
          </p:cNvPr>
          <p:cNvSpPr/>
          <p:nvPr/>
        </p:nvSpPr>
        <p:spPr>
          <a:xfrm>
            <a:off x="1922537" y="837898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Lexical </a:t>
            </a:r>
            <a:br>
              <a:rPr lang="en-US" dirty="0"/>
            </a:br>
            <a:r>
              <a:rPr lang="en-US" dirty="0"/>
              <a:t>Analysis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B9A6023-EC82-A348-A446-E8B7B9D4A2B7}"/>
              </a:ext>
            </a:extLst>
          </p:cNvPr>
          <p:cNvSpPr/>
          <p:nvPr/>
        </p:nvSpPr>
        <p:spPr>
          <a:xfrm>
            <a:off x="47212" y="837898"/>
            <a:ext cx="1404904" cy="10605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input program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0E88B5D4-B47A-AA4B-8096-1E8840A62035}"/>
              </a:ext>
            </a:extLst>
          </p:cNvPr>
          <p:cNvSpPr/>
          <p:nvPr/>
        </p:nvSpPr>
        <p:spPr>
          <a:xfrm>
            <a:off x="1500856" y="1258320"/>
            <a:ext cx="394616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9173E7D-D501-6942-9579-E59C05EE34A5}"/>
              </a:ext>
            </a:extLst>
          </p:cNvPr>
          <p:cNvSpPr/>
          <p:nvPr/>
        </p:nvSpPr>
        <p:spPr>
          <a:xfrm>
            <a:off x="7081986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Intermediate code gen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F6F6209B-87CB-9A4D-AC1B-B23FA21FDAEB}"/>
              </a:ext>
            </a:extLst>
          </p:cNvPr>
          <p:cNvSpPr/>
          <p:nvPr/>
        </p:nvSpPr>
        <p:spPr>
          <a:xfrm>
            <a:off x="3168554" y="1288507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C8487E-1082-0946-B393-D2E9537FF66C}"/>
              </a:ext>
            </a:extLst>
          </p:cNvPr>
          <p:cNvSpPr/>
          <p:nvPr/>
        </p:nvSpPr>
        <p:spPr>
          <a:xfrm>
            <a:off x="3607889" y="844261"/>
            <a:ext cx="1215787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Syntactic Analyzer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optimizations</a:t>
            </a:r>
          </a:p>
        </p:txBody>
      </p:sp>
      <p:sp>
        <p:nvSpPr>
          <p:cNvPr id="38" name="Right Arrow 37">
            <a:extLst>
              <a:ext uri="{FF2B5EF4-FFF2-40B4-BE49-F238E27FC236}">
                <a16:creationId xmlns:a16="http://schemas.microsoft.com/office/drawing/2014/main" id="{0B5584FA-4115-7746-BEA9-9A88F9BE9C9A}"/>
              </a:ext>
            </a:extLst>
          </p:cNvPr>
          <p:cNvSpPr/>
          <p:nvPr/>
        </p:nvSpPr>
        <p:spPr>
          <a:xfrm>
            <a:off x="8574214" y="125183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6551A3-B151-DF4C-9EDD-7C069FE1AA46}"/>
              </a:ext>
            </a:extLst>
          </p:cNvPr>
          <p:cNvSpPr txBox="1"/>
          <p:nvPr/>
        </p:nvSpPr>
        <p:spPr>
          <a:xfrm>
            <a:off x="2649402" y="2123195"/>
            <a:ext cx="1419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token stream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27F4CBF-B7BE-334B-A671-A40DCDC70253}"/>
              </a:ext>
            </a:extLst>
          </p:cNvPr>
          <p:cNvSpPr txBox="1"/>
          <p:nvPr/>
        </p:nvSpPr>
        <p:spPr>
          <a:xfrm>
            <a:off x="4580129" y="2123195"/>
            <a:ext cx="1213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syntax tree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8046930" y="406948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9E3AF0D5-9E77-F645-917F-69901671B475}"/>
              </a:ext>
            </a:extLst>
          </p:cNvPr>
          <p:cNvSpPr/>
          <p:nvPr/>
        </p:nvSpPr>
        <p:spPr>
          <a:xfrm>
            <a:off x="4881566" y="1258320"/>
            <a:ext cx="2093327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823C1ED-5C30-7146-9FF3-5E432133924D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</a:t>
            </a:r>
            <a:r>
              <a:rPr lang="en-US" dirty="0">
                <a:solidFill>
                  <a:schemeClr val="bg1"/>
                </a:solidFill>
              </a:rPr>
              <a:t>Analysis</a:t>
            </a:r>
            <a:r>
              <a:rPr lang="en-US" dirty="0"/>
              <a:t>/ Optimization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FC3A80-815D-EB41-AD0B-927CE022F437}"/>
              </a:ext>
            </a:extLst>
          </p:cNvPr>
          <p:cNvSpPr txBox="1"/>
          <p:nvPr/>
        </p:nvSpPr>
        <p:spPr>
          <a:xfrm>
            <a:off x="381000" y="2839808"/>
            <a:ext cx="343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IRs do we have at this point?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CBDC33-8777-6748-9EAC-9FEBA1ACBB25}"/>
              </a:ext>
            </a:extLst>
          </p:cNvPr>
          <p:cNvSpPr/>
          <p:nvPr/>
        </p:nvSpPr>
        <p:spPr>
          <a:xfrm>
            <a:off x="405782" y="4379081"/>
            <a:ext cx="28305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vr3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_new_name0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_new_name1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vr0 = int2vr(5);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_new_name0 = vr0;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vr1 = int2vr(6);</a:t>
            </a: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AC4C79-731C-934E-93DE-C29B945F7E2D}"/>
              </a:ext>
            </a:extLst>
          </p:cNvPr>
          <p:cNvSpPr txBox="1"/>
          <p:nvPr/>
        </p:nvSpPr>
        <p:spPr>
          <a:xfrm>
            <a:off x="405782" y="3856791"/>
            <a:ext cx="15887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 address code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7778A6B-2403-4845-AC35-F4943A2AE978}"/>
              </a:ext>
            </a:extLst>
          </p:cNvPr>
          <p:cNvSpPr txBox="1"/>
          <p:nvPr/>
        </p:nvSpPr>
        <p:spPr>
          <a:xfrm>
            <a:off x="2365786" y="6179190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52CBFE7-E6C6-8046-BDA2-77E72C8C01E1}"/>
              </a:ext>
            </a:extLst>
          </p:cNvPr>
          <p:cNvSpPr txBox="1"/>
          <p:nvPr/>
        </p:nvSpPr>
        <p:spPr>
          <a:xfrm>
            <a:off x="3507949" y="5382007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AST&lt;+,int&gt;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55D004C-AFD7-D84C-A49D-9B6650E4FD45}"/>
              </a:ext>
            </a:extLst>
          </p:cNvPr>
          <p:cNvCxnSpPr>
            <a:cxnSpLocks/>
          </p:cNvCxnSpPr>
          <p:nvPr/>
        </p:nvCxnSpPr>
        <p:spPr>
          <a:xfrm flipH="1">
            <a:off x="2570091" y="574902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B4B68AA9-BB56-DD4C-A6C4-46194F7368F9}"/>
              </a:ext>
            </a:extLst>
          </p:cNvPr>
          <p:cNvCxnSpPr>
            <a:cxnSpLocks/>
          </p:cNvCxnSpPr>
          <p:nvPr/>
        </p:nvCxnSpPr>
        <p:spPr>
          <a:xfrm>
            <a:off x="3794464" y="574902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E25C9CDD-6EF6-154A-AE4E-4726583D78A1}"/>
              </a:ext>
            </a:extLst>
          </p:cNvPr>
          <p:cNvSpPr txBox="1"/>
          <p:nvPr/>
        </p:nvSpPr>
        <p:spPr>
          <a:xfrm>
            <a:off x="4738631" y="6179190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F823854-ED99-CF4F-A4BF-2FFEFC7026FD}"/>
              </a:ext>
            </a:extLst>
          </p:cNvPr>
          <p:cNvSpPr txBox="1"/>
          <p:nvPr/>
        </p:nvSpPr>
        <p:spPr>
          <a:xfrm>
            <a:off x="5349112" y="4487887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AST&lt;+,float&gt;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6D781BB-6753-9449-BA5E-18D7B69B6449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3875088" y="4857219"/>
            <a:ext cx="2158411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AE835BE3-2FB3-1A49-8AD0-73854AEF78D1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6033499" y="4857219"/>
            <a:ext cx="6983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9B37277F-1D71-E946-AE6A-66F426D35B6C}"/>
              </a:ext>
            </a:extLst>
          </p:cNvPr>
          <p:cNvSpPr txBox="1"/>
          <p:nvPr/>
        </p:nvSpPr>
        <p:spPr>
          <a:xfrm>
            <a:off x="6669081" y="5393863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9B557B78-DF69-7640-A602-1143EBF7FE28}"/>
              </a:ext>
            </a:extLst>
          </p:cNvPr>
          <p:cNvSpPr txBox="1"/>
          <p:nvPr/>
        </p:nvSpPr>
        <p:spPr>
          <a:xfrm>
            <a:off x="5684403" y="3856791"/>
            <a:ext cx="5341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</a:p>
        </p:txBody>
      </p:sp>
    </p:spTree>
    <p:extLst>
      <p:ext uri="{BB962C8B-B14F-4D97-AF65-F5344CB8AC3E}">
        <p14:creationId xmlns:p14="http://schemas.microsoft.com/office/powerpoint/2010/main" val="29598963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69E972-31FB-0F46-9209-4DF577D2E41D}"/>
              </a:ext>
            </a:extLst>
          </p:cNvPr>
          <p:cNvSpPr/>
          <p:nvPr/>
        </p:nvSpPr>
        <p:spPr>
          <a:xfrm>
            <a:off x="9056912" y="5620832"/>
            <a:ext cx="1404904" cy="1210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machine code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90B9C32-F0CB-924E-B890-FDD2192B46F8}"/>
              </a:ext>
            </a:extLst>
          </p:cNvPr>
          <p:cNvSpPr/>
          <p:nvPr/>
        </p:nvSpPr>
        <p:spPr>
          <a:xfrm>
            <a:off x="8955658" y="2468664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gen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E8FDD22-BE96-6841-8DF1-B72E4176D3BC}"/>
              </a:ext>
            </a:extLst>
          </p:cNvPr>
          <p:cNvSpPr/>
          <p:nvPr/>
        </p:nvSpPr>
        <p:spPr>
          <a:xfrm>
            <a:off x="8955658" y="4070875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target code optimizations</a:t>
            </a:r>
          </a:p>
        </p:txBody>
      </p:sp>
      <p:sp>
        <p:nvSpPr>
          <p:cNvPr id="39" name="Right Arrow 38">
            <a:extLst>
              <a:ext uri="{FF2B5EF4-FFF2-40B4-BE49-F238E27FC236}">
                <a16:creationId xmlns:a16="http://schemas.microsoft.com/office/drawing/2014/main" id="{24E85ACC-A0A9-5B40-B04D-04D2E2D5F1B0}"/>
              </a:ext>
            </a:extLst>
          </p:cNvPr>
          <p:cNvSpPr/>
          <p:nvPr/>
        </p:nvSpPr>
        <p:spPr>
          <a:xfrm rot="5400000">
            <a:off x="9494694" y="212657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>
            <a:extLst>
              <a:ext uri="{FF2B5EF4-FFF2-40B4-BE49-F238E27FC236}">
                <a16:creationId xmlns:a16="http://schemas.microsoft.com/office/drawing/2014/main" id="{A4DC3868-88DC-A441-A2CD-782954D64A82}"/>
              </a:ext>
            </a:extLst>
          </p:cNvPr>
          <p:cNvSpPr/>
          <p:nvPr/>
        </p:nvSpPr>
        <p:spPr>
          <a:xfrm rot="5400000">
            <a:off x="9460816" y="3736112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>
            <a:extLst>
              <a:ext uri="{FF2B5EF4-FFF2-40B4-BE49-F238E27FC236}">
                <a16:creationId xmlns:a16="http://schemas.microsoft.com/office/drawing/2014/main" id="{CE6E5538-E97A-8340-B25C-EC8500DCEC46}"/>
              </a:ext>
            </a:extLst>
          </p:cNvPr>
          <p:cNvSpPr/>
          <p:nvPr/>
        </p:nvSpPr>
        <p:spPr>
          <a:xfrm rot="5400000">
            <a:off x="9494694" y="5324966"/>
            <a:ext cx="381444" cy="302741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321F425-5E4D-5148-B4C9-0A4E542242CD}"/>
              </a:ext>
            </a:extLst>
          </p:cNvPr>
          <p:cNvSpPr txBox="1"/>
          <p:nvPr/>
        </p:nvSpPr>
        <p:spPr>
          <a:xfrm>
            <a:off x="10522267" y="1255211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0A8FD6D-0DD9-BB45-B8EF-80BED5F821C7}"/>
              </a:ext>
            </a:extLst>
          </p:cNvPr>
          <p:cNvSpPr txBox="1"/>
          <p:nvPr/>
        </p:nvSpPr>
        <p:spPr>
          <a:xfrm>
            <a:off x="10522267" y="4491690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loop!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49656A9-DC2E-4C41-B273-66D5C0257639}"/>
              </a:ext>
            </a:extLst>
          </p:cNvPr>
          <p:cNvSpPr txBox="1"/>
          <p:nvPr/>
        </p:nvSpPr>
        <p:spPr>
          <a:xfrm>
            <a:off x="9236066" y="329362"/>
            <a:ext cx="1309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IR programs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305C77B-8A57-A24F-B30D-7A2E09E73D11}"/>
              </a:ext>
            </a:extLst>
          </p:cNvPr>
          <p:cNvSpPr txBox="1"/>
          <p:nvPr/>
        </p:nvSpPr>
        <p:spPr>
          <a:xfrm>
            <a:off x="10497484" y="1954776"/>
            <a:ext cx="1406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optimized IR </a:t>
            </a:r>
            <a:br>
              <a:rPr lang="en-US" dirty="0"/>
            </a:br>
            <a:r>
              <a:rPr lang="en-US" dirty="0"/>
              <a:t>program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823C1ED-5C30-7146-9FF3-5E432133924D}"/>
              </a:ext>
            </a:extLst>
          </p:cNvPr>
          <p:cNvSpPr/>
          <p:nvPr/>
        </p:nvSpPr>
        <p:spPr>
          <a:xfrm>
            <a:off x="8955658" y="844261"/>
            <a:ext cx="1459518" cy="12109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IR </a:t>
            </a:r>
            <a:r>
              <a:rPr lang="en-US" dirty="0">
                <a:solidFill>
                  <a:schemeClr val="bg1"/>
                </a:solidFill>
              </a:rPr>
              <a:t>Analysis</a:t>
            </a:r>
            <a:r>
              <a:rPr lang="en-US" dirty="0"/>
              <a:t>/ Optimization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CFC3A80-815D-EB41-AD0B-927CE022F437}"/>
              </a:ext>
            </a:extLst>
          </p:cNvPr>
          <p:cNvSpPr txBox="1"/>
          <p:nvPr/>
        </p:nvSpPr>
        <p:spPr>
          <a:xfrm>
            <a:off x="154796" y="3031356"/>
            <a:ext cx="343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IRs do we have at this point?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ECBDC33-8777-6748-9EAC-9FEBA1ACBB25}"/>
              </a:ext>
            </a:extLst>
          </p:cNvPr>
          <p:cNvSpPr/>
          <p:nvPr/>
        </p:nvSpPr>
        <p:spPr>
          <a:xfrm>
            <a:off x="405782" y="4379081"/>
            <a:ext cx="283056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vr3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_new_name0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 err="1">
                <a:solidFill>
                  <a:srgbClr val="2FB41D"/>
                </a:solidFill>
                <a:latin typeface="Menlo" panose="020B0609030804020204" pitchFamily="49" charset="0"/>
              </a:rPr>
              <a:t>virtual_reg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400" dirty="0">
                <a:solidFill>
                  <a:srgbClr val="9FA01C"/>
                </a:solidFill>
                <a:latin typeface="Menlo" panose="020B0609030804020204" pitchFamily="49" charset="0"/>
              </a:rPr>
              <a:t>_new_name1</a:t>
            </a:r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  <a:endParaRPr lang="en-US" sz="1400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vr0 = int2vr(5);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_new_name0 = vr0;</a:t>
            </a:r>
          </a:p>
          <a:p>
            <a:r>
              <a:rPr lang="en-US" sz="1400" dirty="0">
                <a:solidFill>
                  <a:srgbClr val="000000"/>
                </a:solidFill>
                <a:latin typeface="Menlo" panose="020B0609030804020204" pitchFamily="49" charset="0"/>
              </a:rPr>
              <a:t>vr1 = int2vr(6);</a:t>
            </a:r>
            <a:endParaRPr lang="en-US" sz="1400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AC4C79-731C-934E-93DE-C29B945F7E2D}"/>
              </a:ext>
            </a:extLst>
          </p:cNvPr>
          <p:cNvSpPr txBox="1"/>
          <p:nvPr/>
        </p:nvSpPr>
        <p:spPr>
          <a:xfrm>
            <a:off x="405782" y="3856791"/>
            <a:ext cx="158876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3 address code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3520084-2B80-5445-8AA7-2B3E3944A5D4}"/>
              </a:ext>
            </a:extLst>
          </p:cNvPr>
          <p:cNvSpPr txBox="1"/>
          <p:nvPr/>
        </p:nvSpPr>
        <p:spPr>
          <a:xfrm>
            <a:off x="2365786" y="6179190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51D0CB-75F4-6B48-8FDF-F01B746A00A3}"/>
              </a:ext>
            </a:extLst>
          </p:cNvPr>
          <p:cNvSpPr txBox="1"/>
          <p:nvPr/>
        </p:nvSpPr>
        <p:spPr>
          <a:xfrm>
            <a:off x="3507949" y="5382007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AST&lt;+,int&gt;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F47E171-637F-5A42-BB01-1FDCFC644AF4}"/>
              </a:ext>
            </a:extLst>
          </p:cNvPr>
          <p:cNvCxnSpPr>
            <a:cxnSpLocks/>
          </p:cNvCxnSpPr>
          <p:nvPr/>
        </p:nvCxnSpPr>
        <p:spPr>
          <a:xfrm flipH="1">
            <a:off x="2570091" y="5749024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4224F8D-365A-B445-BB0C-2EEBE62B1D6E}"/>
              </a:ext>
            </a:extLst>
          </p:cNvPr>
          <p:cNvCxnSpPr>
            <a:cxnSpLocks/>
          </p:cNvCxnSpPr>
          <p:nvPr/>
        </p:nvCxnSpPr>
        <p:spPr>
          <a:xfrm>
            <a:off x="3794464" y="5749024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7AD89B4E-50C3-1845-8BB7-DB2BE9201D8C}"/>
              </a:ext>
            </a:extLst>
          </p:cNvPr>
          <p:cNvSpPr txBox="1"/>
          <p:nvPr/>
        </p:nvSpPr>
        <p:spPr>
          <a:xfrm>
            <a:off x="4738631" y="6179190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27F7746-BADE-6645-9289-9361BEAF83A6}"/>
              </a:ext>
            </a:extLst>
          </p:cNvPr>
          <p:cNvSpPr txBox="1"/>
          <p:nvPr/>
        </p:nvSpPr>
        <p:spPr>
          <a:xfrm>
            <a:off x="5349112" y="4487887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AST&lt;+,float&gt;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5CECE81B-4549-474F-909F-B4BD531DF5FF}"/>
              </a:ext>
            </a:extLst>
          </p:cNvPr>
          <p:cNvCxnSpPr>
            <a:cxnSpLocks/>
            <a:stCxn id="34" idx="2"/>
          </p:cNvCxnSpPr>
          <p:nvPr/>
        </p:nvCxnSpPr>
        <p:spPr>
          <a:xfrm flipH="1">
            <a:off x="3875088" y="4857219"/>
            <a:ext cx="2158411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F159AC7-86EC-414D-80CB-A20F3E9FD543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6033499" y="4857219"/>
            <a:ext cx="6983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FEEF687C-EFE0-2846-B3F4-68AEEC4E9A96}"/>
              </a:ext>
            </a:extLst>
          </p:cNvPr>
          <p:cNvSpPr txBox="1"/>
          <p:nvPr/>
        </p:nvSpPr>
        <p:spPr>
          <a:xfrm>
            <a:off x="6669081" y="5393863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70ADB63-E7B8-E748-A71E-C2143AB5DF2D}"/>
              </a:ext>
            </a:extLst>
          </p:cNvPr>
          <p:cNvSpPr txBox="1"/>
          <p:nvPr/>
        </p:nvSpPr>
        <p:spPr>
          <a:xfrm>
            <a:off x="5684403" y="3856791"/>
            <a:ext cx="53412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B4036A1-C22B-C449-A652-BF722E816A0C}"/>
              </a:ext>
            </a:extLst>
          </p:cNvPr>
          <p:cNvSpPr/>
          <p:nvPr/>
        </p:nvSpPr>
        <p:spPr>
          <a:xfrm>
            <a:off x="493440" y="561203"/>
            <a:ext cx="72166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sz="140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:= IF LPAR </a:t>
            </a:r>
            <a:r>
              <a:rPr lang="en-US" sz="1400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expr</a:t>
            </a:r>
            <a:r>
              <a:rPr lang="en-US" sz="140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RPAR </a:t>
            </a:r>
            <a:r>
              <a:rPr lang="en-US" sz="1400" dirty="0">
                <a:highlight>
                  <a:srgbClr val="00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sz="140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ELSE </a:t>
            </a:r>
            <a:r>
              <a:rPr lang="en-US" sz="1400" dirty="0">
                <a:highlight>
                  <a:srgbClr val="00FFFF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</a:t>
            </a:r>
            <a:r>
              <a:rPr lang="en-US" sz="1400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4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AF4A656D-035C-8E4B-86A3-CBFBEF5620EC}"/>
              </a:ext>
            </a:extLst>
          </p:cNvPr>
          <p:cNvSpPr txBox="1"/>
          <p:nvPr/>
        </p:nvSpPr>
        <p:spPr>
          <a:xfrm>
            <a:off x="543064" y="977890"/>
            <a:ext cx="179568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" pitchFamily="2" charset="0"/>
              </a:rPr>
              <a:t>if (</a:t>
            </a:r>
            <a:r>
              <a:rPr lang="en-US" sz="1400" dirty="0">
                <a:highlight>
                  <a:srgbClr val="FFFF00"/>
                </a:highlight>
                <a:latin typeface="Courier" pitchFamily="2" charset="0"/>
              </a:rPr>
              <a:t>program0</a:t>
            </a:r>
            <a:r>
              <a:rPr lang="en-US" sz="1400" dirty="0">
                <a:latin typeface="Courier" pitchFamily="2" charset="0"/>
              </a:rPr>
              <a:t>) {</a:t>
            </a:r>
          </a:p>
          <a:p>
            <a:r>
              <a:rPr lang="en-US" sz="1400" dirty="0">
                <a:latin typeface="Courier" pitchFamily="2" charset="0"/>
              </a:rPr>
              <a:t>  </a:t>
            </a:r>
            <a:r>
              <a:rPr lang="en-US" sz="1400" dirty="0">
                <a:highlight>
                  <a:srgbClr val="00FF00"/>
                </a:highlight>
                <a:latin typeface="Courier" pitchFamily="2" charset="0"/>
              </a:rPr>
              <a:t>program1</a:t>
            </a:r>
          </a:p>
          <a:p>
            <a:r>
              <a:rPr lang="en-US" sz="1400" dirty="0">
                <a:latin typeface="Courier" pitchFamily="2" charset="0"/>
              </a:rPr>
              <a:t>}</a:t>
            </a:r>
          </a:p>
          <a:p>
            <a:r>
              <a:rPr lang="en-US" sz="1400" dirty="0">
                <a:latin typeface="Courier" pitchFamily="2" charset="0"/>
              </a:rPr>
              <a:t>else {</a:t>
            </a:r>
          </a:p>
          <a:p>
            <a:r>
              <a:rPr lang="en-US" sz="1400" dirty="0">
                <a:latin typeface="Courier" pitchFamily="2" charset="0"/>
              </a:rPr>
              <a:t>  </a:t>
            </a:r>
            <a:r>
              <a:rPr lang="en-US" sz="1400" dirty="0">
                <a:highlight>
                  <a:srgbClr val="00FFFF"/>
                </a:highlight>
                <a:latin typeface="Courier" pitchFamily="2" charset="0"/>
              </a:rPr>
              <a:t>program2</a:t>
            </a:r>
          </a:p>
          <a:p>
            <a:r>
              <a:rPr lang="en-US" sz="1400" dirty="0">
                <a:latin typeface="Courier" pitchFamily="2" charset="0"/>
              </a:rPr>
              <a:t>}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C8A9B33-194F-4A4B-8548-705706AC113A}"/>
              </a:ext>
            </a:extLst>
          </p:cNvPr>
          <p:cNvSpPr txBox="1"/>
          <p:nvPr/>
        </p:nvSpPr>
        <p:spPr>
          <a:xfrm>
            <a:off x="543064" y="106889"/>
            <a:ext cx="188647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Implicit parse tree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03DC11EB-D790-2B4A-A049-7DC0441792BB}"/>
              </a:ext>
            </a:extLst>
          </p:cNvPr>
          <p:cNvSpPr txBox="1"/>
          <p:nvPr/>
        </p:nvSpPr>
        <p:spPr>
          <a:xfrm>
            <a:off x="4434446" y="1732057"/>
            <a:ext cx="3644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We have several structures to utilize</a:t>
            </a:r>
          </a:p>
          <a:p>
            <a:r>
              <a:rPr lang="en-US" b="1" i="1" dirty="0"/>
              <a:t>to analyze and optimize programs!</a:t>
            </a:r>
          </a:p>
        </p:txBody>
      </p:sp>
    </p:spTree>
    <p:extLst>
      <p:ext uri="{BB962C8B-B14F-4D97-AF65-F5344CB8AC3E}">
        <p14:creationId xmlns:p14="http://schemas.microsoft.com/office/powerpoint/2010/main" val="28534698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D3F5-8DED-D44C-8CC5-D0183A61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2E76-7531-F743-AD10-9A9999418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Machine-independent - these optimizations should work well across many different systems</a:t>
            </a:r>
          </a:p>
          <a:p>
            <a:pPr lvl="1"/>
            <a:r>
              <a:rPr lang="en-US" dirty="0"/>
              <a:t>Examples?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Machine dependent - these optimizations start to optimize the code for a given system</a:t>
            </a:r>
          </a:p>
          <a:p>
            <a:pPr lvl="1"/>
            <a:r>
              <a:rPr lang="en-US" dirty="0"/>
              <a:t>Examples?</a:t>
            </a:r>
          </a:p>
        </p:txBody>
      </p:sp>
    </p:spTree>
    <p:extLst>
      <p:ext uri="{BB962C8B-B14F-4D97-AF65-F5344CB8AC3E}">
        <p14:creationId xmlns:p14="http://schemas.microsoft.com/office/powerpoint/2010/main" val="6965600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D3F5-8DED-D44C-8CC5-D0183A61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2E76-7531-F743-AD10-9A9999418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Machine-independent - these optimizations should work well across many different systems</a:t>
            </a:r>
          </a:p>
          <a:p>
            <a:pPr lvl="1"/>
            <a:r>
              <a:rPr lang="en-US" dirty="0"/>
              <a:t>Examples?</a:t>
            </a:r>
          </a:p>
          <a:p>
            <a:pPr lvl="1"/>
            <a:r>
              <a:rPr lang="en-US" dirty="0"/>
              <a:t>All the examples we looked at before seem like they will help across many systems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Machine dependent - these optimizations start to optimize the code for a given system</a:t>
            </a:r>
          </a:p>
          <a:p>
            <a:pPr lvl="1"/>
            <a:r>
              <a:rPr lang="en-US" dirty="0"/>
              <a:t>Examples?</a:t>
            </a:r>
          </a:p>
          <a:p>
            <a:pPr lvl="1"/>
            <a:r>
              <a:rPr lang="en-US" dirty="0"/>
              <a:t>loop chunking for cache line size and vectorization.</a:t>
            </a:r>
          </a:p>
          <a:p>
            <a:pPr lvl="1"/>
            <a:r>
              <a:rPr lang="en-US" dirty="0"/>
              <a:t>instruction re-orderings to take advantage of processor pipelines.</a:t>
            </a:r>
          </a:p>
          <a:p>
            <a:pPr lvl="1"/>
            <a:r>
              <a:rPr lang="en-US" dirty="0"/>
              <a:t>fused multiply-and-add instructions</a:t>
            </a:r>
          </a:p>
        </p:txBody>
      </p:sp>
    </p:spTree>
    <p:extLst>
      <p:ext uri="{BB962C8B-B14F-4D97-AF65-F5344CB8AC3E}">
        <p14:creationId xmlns:p14="http://schemas.microsoft.com/office/powerpoint/2010/main" val="3737923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3F66A-6019-574F-9BB9-6FBFD54A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7197561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D3F5-8DED-D44C-8CC5-D0183A61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2E76-7531-F743-AD10-9A9999418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r>
              <a:rPr lang="en-US" b="1" dirty="0"/>
              <a:t>Machine-independent</a:t>
            </a:r>
            <a:r>
              <a:rPr lang="en-US" dirty="0"/>
              <a:t> - these optimizations should work well across many different systems</a:t>
            </a:r>
          </a:p>
          <a:p>
            <a:pPr lvl="1"/>
            <a:r>
              <a:rPr lang="en-US" dirty="0"/>
              <a:t>Examples?</a:t>
            </a:r>
          </a:p>
          <a:p>
            <a:pPr lvl="1"/>
            <a:r>
              <a:rPr lang="en-US" dirty="0"/>
              <a:t>All the examples we looked at before seem like they will help across many systems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In this module we will be looking at machine-independent optimizations. Module 5 might start to look at others</a:t>
            </a:r>
          </a:p>
          <a:p>
            <a:endParaRPr lang="en-US" dirty="0"/>
          </a:p>
          <a:p>
            <a:r>
              <a:rPr lang="en-US" dirty="0"/>
              <a:t>What are the pros of machine-independent optimizations?</a:t>
            </a:r>
          </a:p>
        </p:txBody>
      </p:sp>
    </p:spTree>
    <p:extLst>
      <p:ext uri="{BB962C8B-B14F-4D97-AF65-F5344CB8AC3E}">
        <p14:creationId xmlns:p14="http://schemas.microsoft.com/office/powerpoint/2010/main" val="28626334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D3F5-8DED-D44C-8CC5-D0183A61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2E76-7531-F743-AD10-9A9999418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Next category level is how much code we need to reason about for the optimization.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b="1" dirty="0"/>
              <a:t>local optimizations</a:t>
            </a:r>
            <a:r>
              <a:rPr lang="en-US" dirty="0"/>
              <a:t>: examine a ”basic block”, i.e. a small region of code with no control flow.</a:t>
            </a:r>
          </a:p>
          <a:p>
            <a:pPr lvl="1"/>
            <a:r>
              <a:rPr lang="en-US" dirty="0"/>
              <a:t>Examples?</a:t>
            </a:r>
          </a:p>
          <a:p>
            <a:r>
              <a:rPr lang="en-US" b="1" dirty="0"/>
              <a:t>Regional optimizations</a:t>
            </a:r>
            <a:r>
              <a:rPr lang="en-US" dirty="0"/>
              <a:t>: several basic blocks with simple control flow.</a:t>
            </a:r>
          </a:p>
          <a:p>
            <a:pPr lvl="1"/>
            <a:r>
              <a:rPr lang="en-US" dirty="0"/>
              <a:t>Examples?</a:t>
            </a:r>
          </a:p>
          <a:p>
            <a:r>
              <a:rPr lang="en-US" b="1" dirty="0"/>
              <a:t>Global optimization: </a:t>
            </a:r>
            <a:r>
              <a:rPr lang="en-US" dirty="0"/>
              <a:t>optimizes across an entire function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29451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D3F5-8DED-D44C-8CC5-D0183A61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2E76-7531-F743-AD10-9A9999418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052109"/>
          </a:xfrm>
        </p:spPr>
        <p:txBody>
          <a:bodyPr>
            <a:normAutofit/>
          </a:bodyPr>
          <a:lstStyle/>
          <a:p>
            <a:r>
              <a:rPr lang="en-US" b="1" dirty="0"/>
              <a:t>local optimizations</a:t>
            </a:r>
            <a:r>
              <a:rPr lang="en-US" dirty="0"/>
              <a:t>: examine a ”basic block”, i.e. a small region of code with no control flow.</a:t>
            </a:r>
          </a:p>
          <a:p>
            <a:r>
              <a:rPr lang="en-US" b="1" dirty="0"/>
              <a:t>Regional optimizations</a:t>
            </a:r>
            <a:r>
              <a:rPr lang="en-US" dirty="0"/>
              <a:t>: several basic blocks with simple control flow</a:t>
            </a:r>
          </a:p>
          <a:p>
            <a:r>
              <a:rPr lang="en-US" b="1" dirty="0"/>
              <a:t>Global optimization: </a:t>
            </a:r>
            <a:r>
              <a:rPr lang="en-US" dirty="0"/>
              <a:t>optimizes across an entire function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11C284-1D9E-C142-B4EB-85B5441B854F}"/>
              </a:ext>
            </a:extLst>
          </p:cNvPr>
          <p:cNvSpPr txBox="1"/>
          <p:nvPr/>
        </p:nvSpPr>
        <p:spPr>
          <a:xfrm>
            <a:off x="1329267" y="4504267"/>
            <a:ext cx="43060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Discussion</a:t>
            </a:r>
            <a:r>
              <a:rPr lang="en-US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are the pros and cons of each?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Why don’t we go further than functions?</a:t>
            </a:r>
          </a:p>
        </p:txBody>
      </p:sp>
    </p:spTree>
    <p:extLst>
      <p:ext uri="{BB962C8B-B14F-4D97-AF65-F5344CB8AC3E}">
        <p14:creationId xmlns:p14="http://schemas.microsoft.com/office/powerpoint/2010/main" val="14519638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BD3F5-8DED-D44C-8CC5-D0183A61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2E76-7531-F743-AD10-9A9999418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052109"/>
          </a:xfrm>
        </p:spPr>
        <p:txBody>
          <a:bodyPr>
            <a:normAutofit/>
          </a:bodyPr>
          <a:lstStyle/>
          <a:p>
            <a:r>
              <a:rPr lang="en-US" b="1" dirty="0"/>
              <a:t>local optimizations</a:t>
            </a:r>
            <a:r>
              <a:rPr lang="en-US" dirty="0"/>
              <a:t>: examine a ”basic block”, i.e. a small region of code with no control flow.</a:t>
            </a:r>
          </a:p>
          <a:p>
            <a:r>
              <a:rPr lang="en-US" b="1" dirty="0"/>
              <a:t>Regional optimizations</a:t>
            </a:r>
            <a:r>
              <a:rPr lang="en-US" dirty="0"/>
              <a:t>: several basic blocks with simple control flow</a:t>
            </a:r>
          </a:p>
          <a:p>
            <a:r>
              <a:rPr lang="en-US" b="1" dirty="0"/>
              <a:t>Global optimization: </a:t>
            </a:r>
            <a:r>
              <a:rPr lang="en-US" dirty="0"/>
              <a:t>optimizes across an entire function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11C284-1D9E-C142-B4EB-85B5441B854F}"/>
              </a:ext>
            </a:extLst>
          </p:cNvPr>
          <p:cNvSpPr txBox="1"/>
          <p:nvPr/>
        </p:nvSpPr>
        <p:spPr>
          <a:xfrm>
            <a:off x="1329267" y="4504267"/>
            <a:ext cx="567328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For this module: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will look at two optimizations in detail: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local optimization: Local value numbering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 regional optimization: Loop unrolling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will implement both as homework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will discuss several other optimizations and analysis</a:t>
            </a:r>
          </a:p>
        </p:txBody>
      </p:sp>
    </p:spTree>
    <p:extLst>
      <p:ext uri="{BB962C8B-B14F-4D97-AF65-F5344CB8AC3E}">
        <p14:creationId xmlns:p14="http://schemas.microsoft.com/office/powerpoint/2010/main" val="164445282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6B475-C868-364B-AA56-2B11424A9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blocks</a:t>
            </a:r>
          </a:p>
        </p:txBody>
      </p:sp>
    </p:spTree>
    <p:extLst>
      <p:ext uri="{BB962C8B-B14F-4D97-AF65-F5344CB8AC3E}">
        <p14:creationId xmlns:p14="http://schemas.microsoft.com/office/powerpoint/2010/main" val="144733315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Program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21A5-1777-7D46-980A-2A9B1FD6F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88908"/>
          </a:xfrm>
        </p:spPr>
        <p:txBody>
          <a:bodyPr/>
          <a:lstStyle/>
          <a:p>
            <a:r>
              <a:rPr lang="en-US" dirty="0"/>
              <a:t>A sequence of 3 address instructions</a:t>
            </a:r>
          </a:p>
          <a:p>
            <a:endParaRPr lang="en-US" dirty="0"/>
          </a:p>
          <a:p>
            <a:r>
              <a:rPr lang="en-US" dirty="0"/>
              <a:t>Programs can be split into </a:t>
            </a:r>
            <a:r>
              <a:rPr lang="en-US" b="1" dirty="0"/>
              <a:t>Basic Blocks:</a:t>
            </a:r>
          </a:p>
          <a:p>
            <a:pPr lvl="1"/>
            <a:r>
              <a:rPr lang="en-US" dirty="0"/>
              <a:t>A sequence of 3 address instructions such that:</a:t>
            </a:r>
          </a:p>
          <a:p>
            <a:pPr lvl="1"/>
            <a:r>
              <a:rPr lang="en-US" dirty="0"/>
              <a:t>There is a single entry, single exit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i="1" dirty="0"/>
              <a:t>Important property</a:t>
            </a:r>
            <a:r>
              <a:rPr lang="en-US" dirty="0"/>
              <a:t>: an instruction</a:t>
            </a:r>
            <a:br>
              <a:rPr lang="en-US" dirty="0"/>
            </a:br>
            <a:r>
              <a:rPr lang="en-US" dirty="0"/>
              <a:t>in a basic block can assume that all</a:t>
            </a:r>
            <a:br>
              <a:rPr lang="en-US" dirty="0"/>
            </a:br>
            <a:r>
              <a:rPr lang="en-US" dirty="0"/>
              <a:t>preceding instructions will execute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83F2A-FE2E-854F-8BDB-B917D5BF7ADA}"/>
              </a:ext>
            </a:extLst>
          </p:cNvPr>
          <p:cNvSpPr txBox="1"/>
          <p:nvPr/>
        </p:nvSpPr>
        <p:spPr>
          <a:xfrm>
            <a:off x="7798864" y="4806283"/>
            <a:ext cx="1701107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Label_x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op1;</a:t>
            </a:r>
          </a:p>
          <a:p>
            <a:r>
              <a:rPr lang="en-US" dirty="0">
                <a:latin typeface="Courier" pitchFamily="2" charset="0"/>
              </a:rPr>
              <a:t>op2;</a:t>
            </a:r>
          </a:p>
          <a:p>
            <a:r>
              <a:rPr lang="en-US" dirty="0">
                <a:latin typeface="Courier" pitchFamily="2" charset="0"/>
              </a:rPr>
              <a:t>op3;</a:t>
            </a:r>
          </a:p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label_z</a:t>
            </a:r>
            <a:r>
              <a:rPr lang="en-US" dirty="0">
                <a:latin typeface="Courier" pitchFamily="2" charset="0"/>
              </a:rPr>
              <a:t>;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7AF7E6-4934-7841-A836-FF9A4A4F36B1}"/>
              </a:ext>
            </a:extLst>
          </p:cNvPr>
          <p:cNvSpPr txBox="1"/>
          <p:nvPr/>
        </p:nvSpPr>
        <p:spPr>
          <a:xfrm>
            <a:off x="7673830" y="4383309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Basic Block</a:t>
            </a:r>
          </a:p>
        </p:txBody>
      </p:sp>
    </p:spTree>
    <p:extLst>
      <p:ext uri="{BB962C8B-B14F-4D97-AF65-F5344CB8AC3E}">
        <p14:creationId xmlns:p14="http://schemas.microsoft.com/office/powerpoint/2010/main" val="42224840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Program structure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83F2A-FE2E-854F-8BDB-B917D5BF7ADA}"/>
              </a:ext>
            </a:extLst>
          </p:cNvPr>
          <p:cNvSpPr txBox="1"/>
          <p:nvPr/>
        </p:nvSpPr>
        <p:spPr>
          <a:xfrm>
            <a:off x="7798864" y="4806283"/>
            <a:ext cx="1701107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Label_x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op1;</a:t>
            </a:r>
          </a:p>
          <a:p>
            <a:r>
              <a:rPr lang="en-US" dirty="0">
                <a:latin typeface="Courier" pitchFamily="2" charset="0"/>
              </a:rPr>
              <a:t>op2;</a:t>
            </a:r>
          </a:p>
          <a:p>
            <a:r>
              <a:rPr lang="en-US" dirty="0">
                <a:latin typeface="Courier" pitchFamily="2" charset="0"/>
              </a:rPr>
              <a:t>op3;</a:t>
            </a:r>
          </a:p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label_z</a:t>
            </a:r>
            <a:r>
              <a:rPr lang="en-US" dirty="0">
                <a:latin typeface="Courier" pitchFamily="2" charset="0"/>
              </a:rPr>
              <a:t>;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7AF7E6-4934-7841-A836-FF9A4A4F36B1}"/>
              </a:ext>
            </a:extLst>
          </p:cNvPr>
          <p:cNvSpPr txBox="1"/>
          <p:nvPr/>
        </p:nvSpPr>
        <p:spPr>
          <a:xfrm>
            <a:off x="7673830" y="4383309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Basic Block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F13F75-6473-E944-B450-A48000F54E96}"/>
              </a:ext>
            </a:extLst>
          </p:cNvPr>
          <p:cNvSpPr txBox="1"/>
          <p:nvPr/>
        </p:nvSpPr>
        <p:spPr>
          <a:xfrm>
            <a:off x="10246320" y="3954561"/>
            <a:ext cx="17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Basic Blocks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7B68AB-E4B1-7C40-99C8-38AFD3439135}"/>
              </a:ext>
            </a:extLst>
          </p:cNvPr>
          <p:cNvSpPr txBox="1"/>
          <p:nvPr/>
        </p:nvSpPr>
        <p:spPr>
          <a:xfrm>
            <a:off x="10515625" y="4341812"/>
            <a:ext cx="128753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Label_x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op1;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op2;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op3;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i="1" dirty="0" err="1">
                <a:latin typeface="Courier" pitchFamily="2" charset="0"/>
              </a:rPr>
              <a:t>Label_y</a:t>
            </a:r>
            <a:r>
              <a:rPr lang="en-US" i="1" dirty="0">
                <a:latin typeface="Courier" pitchFamily="2" charset="0"/>
              </a:rPr>
              <a:t>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op4;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op5;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0A0086FF-8571-7C49-814E-9EBA614D0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88908"/>
          </a:xfrm>
        </p:spPr>
        <p:txBody>
          <a:bodyPr/>
          <a:lstStyle/>
          <a:p>
            <a:r>
              <a:rPr lang="en-US" dirty="0"/>
              <a:t>A sequence of 3 address instructions</a:t>
            </a:r>
          </a:p>
          <a:p>
            <a:endParaRPr lang="en-US" dirty="0"/>
          </a:p>
          <a:p>
            <a:r>
              <a:rPr lang="en-US" dirty="0"/>
              <a:t>Programs can be split into </a:t>
            </a:r>
            <a:r>
              <a:rPr lang="en-US" b="1" dirty="0"/>
              <a:t>Basic Blocks:</a:t>
            </a:r>
          </a:p>
          <a:p>
            <a:pPr lvl="1"/>
            <a:r>
              <a:rPr lang="en-US" dirty="0"/>
              <a:t>A sequence of 3 address instructions such that:</a:t>
            </a:r>
          </a:p>
          <a:p>
            <a:pPr lvl="1"/>
            <a:r>
              <a:rPr lang="en-US" dirty="0"/>
              <a:t>There is a single entry, single exit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i="1" dirty="0"/>
              <a:t>Important property</a:t>
            </a:r>
            <a:r>
              <a:rPr lang="en-US" dirty="0"/>
              <a:t>: an instruction</a:t>
            </a:r>
            <a:br>
              <a:rPr lang="en-US" dirty="0"/>
            </a:br>
            <a:r>
              <a:rPr lang="en-US" dirty="0"/>
              <a:t>in a basic block can assume that all</a:t>
            </a:r>
            <a:br>
              <a:rPr lang="en-US" dirty="0"/>
            </a:br>
            <a:r>
              <a:rPr lang="en-US" dirty="0"/>
              <a:t>preceding instructions will execute</a:t>
            </a:r>
          </a:p>
        </p:txBody>
      </p:sp>
    </p:spTree>
    <p:extLst>
      <p:ext uri="{BB962C8B-B14F-4D97-AF65-F5344CB8AC3E}">
        <p14:creationId xmlns:p14="http://schemas.microsoft.com/office/powerpoint/2010/main" val="416851145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Program structure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495C5A-D4F8-554F-9C82-3AB1104FDF00}"/>
              </a:ext>
            </a:extLst>
          </p:cNvPr>
          <p:cNvSpPr txBox="1"/>
          <p:nvPr/>
        </p:nvSpPr>
        <p:spPr>
          <a:xfrm>
            <a:off x="10515625" y="4341812"/>
            <a:ext cx="128753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Label_x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op1;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op2;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op3;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i="1" dirty="0" err="1">
                <a:latin typeface="Courier" pitchFamily="2" charset="0"/>
              </a:rPr>
              <a:t>Label_y</a:t>
            </a:r>
            <a:r>
              <a:rPr lang="en-US" i="1" dirty="0">
                <a:latin typeface="Courier" pitchFamily="2" charset="0"/>
              </a:rPr>
              <a:t>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op4;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op5;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83F2A-FE2E-854F-8BDB-B917D5BF7ADA}"/>
              </a:ext>
            </a:extLst>
          </p:cNvPr>
          <p:cNvSpPr txBox="1"/>
          <p:nvPr/>
        </p:nvSpPr>
        <p:spPr>
          <a:xfrm>
            <a:off x="7798864" y="4806283"/>
            <a:ext cx="1701107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Label_x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op1;</a:t>
            </a:r>
          </a:p>
          <a:p>
            <a:r>
              <a:rPr lang="en-US" dirty="0">
                <a:latin typeface="Courier" pitchFamily="2" charset="0"/>
              </a:rPr>
              <a:t>op2;</a:t>
            </a:r>
          </a:p>
          <a:p>
            <a:r>
              <a:rPr lang="en-US" dirty="0">
                <a:latin typeface="Courier" pitchFamily="2" charset="0"/>
              </a:rPr>
              <a:t>op3;</a:t>
            </a:r>
          </a:p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label_z</a:t>
            </a:r>
            <a:r>
              <a:rPr lang="en-US" dirty="0">
                <a:latin typeface="Courier" pitchFamily="2" charset="0"/>
              </a:rPr>
              <a:t>;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3B1A7B-F103-F540-B18C-6A6C2E390D3A}"/>
              </a:ext>
            </a:extLst>
          </p:cNvPr>
          <p:cNvSpPr txBox="1"/>
          <p:nvPr/>
        </p:nvSpPr>
        <p:spPr>
          <a:xfrm>
            <a:off x="8515844" y="437992"/>
            <a:ext cx="35934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might they appear in a </a:t>
            </a:r>
            <a:br>
              <a:rPr lang="en-US" dirty="0"/>
            </a:br>
            <a:r>
              <a:rPr lang="en-US" dirty="0"/>
              <a:t>high-level language? What are some</a:t>
            </a:r>
            <a:br>
              <a:rPr lang="en-US" dirty="0"/>
            </a:br>
            <a:r>
              <a:rPr lang="en-US" dirty="0"/>
              <a:t>examples?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7AF7E6-4934-7841-A836-FF9A4A4F36B1}"/>
              </a:ext>
            </a:extLst>
          </p:cNvPr>
          <p:cNvSpPr txBox="1"/>
          <p:nvPr/>
        </p:nvSpPr>
        <p:spPr>
          <a:xfrm>
            <a:off x="7673830" y="4383309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Basic Block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F13F75-6473-E944-B450-A48000F54E96}"/>
              </a:ext>
            </a:extLst>
          </p:cNvPr>
          <p:cNvSpPr txBox="1"/>
          <p:nvPr/>
        </p:nvSpPr>
        <p:spPr>
          <a:xfrm>
            <a:off x="10246320" y="3954561"/>
            <a:ext cx="17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Basic Blocks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135AF11-EEA7-6D47-93FE-E5039DAFF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88908"/>
          </a:xfrm>
        </p:spPr>
        <p:txBody>
          <a:bodyPr/>
          <a:lstStyle/>
          <a:p>
            <a:r>
              <a:rPr lang="en-US" dirty="0"/>
              <a:t>A sequence of 3 address instructions</a:t>
            </a:r>
          </a:p>
          <a:p>
            <a:endParaRPr lang="en-US" dirty="0"/>
          </a:p>
          <a:p>
            <a:r>
              <a:rPr lang="en-US" dirty="0"/>
              <a:t>Programs can be split into </a:t>
            </a:r>
            <a:r>
              <a:rPr lang="en-US" b="1" dirty="0"/>
              <a:t>Basic Blocks:</a:t>
            </a:r>
          </a:p>
          <a:p>
            <a:pPr lvl="1"/>
            <a:r>
              <a:rPr lang="en-US" dirty="0"/>
              <a:t>A sequence of 3 address instructions such that:</a:t>
            </a:r>
          </a:p>
          <a:p>
            <a:pPr lvl="1"/>
            <a:r>
              <a:rPr lang="en-US" dirty="0"/>
              <a:t>There is a single entry, single exit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i="1" dirty="0"/>
              <a:t>Important property</a:t>
            </a:r>
            <a:r>
              <a:rPr lang="en-US" dirty="0"/>
              <a:t>: an instruction</a:t>
            </a:r>
            <a:br>
              <a:rPr lang="en-US" dirty="0"/>
            </a:br>
            <a:r>
              <a:rPr lang="en-US" dirty="0"/>
              <a:t>in a basic block can assume that all</a:t>
            </a:r>
            <a:br>
              <a:rPr lang="en-US" dirty="0"/>
            </a:br>
            <a:r>
              <a:rPr lang="en-US" dirty="0"/>
              <a:t>preceding instructions will execute</a:t>
            </a:r>
          </a:p>
        </p:txBody>
      </p:sp>
    </p:spTree>
    <p:extLst>
      <p:ext uri="{BB962C8B-B14F-4D97-AF65-F5344CB8AC3E}">
        <p14:creationId xmlns:p14="http://schemas.microsoft.com/office/powerpoint/2010/main" val="218962616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Program structure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495C5A-D4F8-554F-9C82-3AB1104FDF00}"/>
              </a:ext>
            </a:extLst>
          </p:cNvPr>
          <p:cNvSpPr txBox="1"/>
          <p:nvPr/>
        </p:nvSpPr>
        <p:spPr>
          <a:xfrm>
            <a:off x="10515625" y="4341812"/>
            <a:ext cx="128753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Label_x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op1;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op2;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op3;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i="1" dirty="0" err="1">
                <a:latin typeface="Courier" pitchFamily="2" charset="0"/>
              </a:rPr>
              <a:t>Label_y</a:t>
            </a:r>
            <a:r>
              <a:rPr lang="en-US" i="1" dirty="0">
                <a:latin typeface="Courier" pitchFamily="2" charset="0"/>
              </a:rPr>
              <a:t>: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op4;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op5;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E83F2A-FE2E-854F-8BDB-B917D5BF7ADA}"/>
              </a:ext>
            </a:extLst>
          </p:cNvPr>
          <p:cNvSpPr txBox="1"/>
          <p:nvPr/>
        </p:nvSpPr>
        <p:spPr>
          <a:xfrm>
            <a:off x="7798864" y="4806283"/>
            <a:ext cx="1701107" cy="17543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 err="1">
                <a:latin typeface="Courier" pitchFamily="2" charset="0"/>
              </a:rPr>
              <a:t>Label_x</a:t>
            </a:r>
            <a:r>
              <a:rPr lang="en-US" i="1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op1;</a:t>
            </a:r>
          </a:p>
          <a:p>
            <a:r>
              <a:rPr lang="en-US" dirty="0">
                <a:latin typeface="Courier" pitchFamily="2" charset="0"/>
              </a:rPr>
              <a:t>op2;</a:t>
            </a:r>
          </a:p>
          <a:p>
            <a:r>
              <a:rPr lang="en-US" dirty="0">
                <a:latin typeface="Courier" pitchFamily="2" charset="0"/>
              </a:rPr>
              <a:t>op3;</a:t>
            </a:r>
          </a:p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label_z</a:t>
            </a:r>
            <a:r>
              <a:rPr lang="en-US" dirty="0">
                <a:latin typeface="Courier" pitchFamily="2" charset="0"/>
              </a:rPr>
              <a:t>;</a:t>
            </a:r>
            <a:br>
              <a:rPr lang="en-US" dirty="0">
                <a:latin typeface="Courier" pitchFamily="2" charset="0"/>
              </a:rPr>
            </a:br>
            <a:endParaRPr lang="en-US" dirty="0">
              <a:latin typeface="Courier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3B1A7B-F103-F540-B18C-6A6C2E390D3A}"/>
              </a:ext>
            </a:extLst>
          </p:cNvPr>
          <p:cNvSpPr txBox="1"/>
          <p:nvPr/>
        </p:nvSpPr>
        <p:spPr>
          <a:xfrm>
            <a:off x="8515844" y="437992"/>
            <a:ext cx="2837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might they appear in a </a:t>
            </a:r>
            <a:br>
              <a:rPr lang="en-US" dirty="0"/>
            </a:br>
            <a:r>
              <a:rPr lang="en-US" dirty="0"/>
              <a:t>high-level language?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3F716E-5B57-BD4E-A45E-7CD0742E47B4}"/>
              </a:ext>
            </a:extLst>
          </p:cNvPr>
          <p:cNvSpPr txBox="1"/>
          <p:nvPr/>
        </p:nvSpPr>
        <p:spPr>
          <a:xfrm>
            <a:off x="9313334" y="1551305"/>
            <a:ext cx="128753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…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if (x)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 …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else {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  …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7AF7E6-4934-7841-A836-FF9A4A4F36B1}"/>
              </a:ext>
            </a:extLst>
          </p:cNvPr>
          <p:cNvSpPr txBox="1"/>
          <p:nvPr/>
        </p:nvSpPr>
        <p:spPr>
          <a:xfrm>
            <a:off x="7673830" y="4383309"/>
            <a:ext cx="1826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Single Basic Block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8F13F75-6473-E944-B450-A48000F54E96}"/>
              </a:ext>
            </a:extLst>
          </p:cNvPr>
          <p:cNvSpPr txBox="1"/>
          <p:nvPr/>
        </p:nvSpPr>
        <p:spPr>
          <a:xfrm>
            <a:off x="10246320" y="3954561"/>
            <a:ext cx="17432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Basic Blocks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23E81FA-A522-264A-939F-E36DD0988EDB}"/>
              </a:ext>
            </a:extLst>
          </p:cNvPr>
          <p:cNvSpPr txBox="1"/>
          <p:nvPr/>
        </p:nvSpPr>
        <p:spPr>
          <a:xfrm>
            <a:off x="9063173" y="1181109"/>
            <a:ext cx="2456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many basic blocks?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A9FB716-DD97-8549-BD53-1CCB90DB1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88908"/>
          </a:xfrm>
        </p:spPr>
        <p:txBody>
          <a:bodyPr/>
          <a:lstStyle/>
          <a:p>
            <a:r>
              <a:rPr lang="en-US" dirty="0"/>
              <a:t>A sequence of 3 address instructions</a:t>
            </a:r>
          </a:p>
          <a:p>
            <a:endParaRPr lang="en-US" dirty="0"/>
          </a:p>
          <a:p>
            <a:r>
              <a:rPr lang="en-US" dirty="0"/>
              <a:t>Programs can be split into </a:t>
            </a:r>
            <a:r>
              <a:rPr lang="en-US" b="1" dirty="0"/>
              <a:t>Basic Blocks:</a:t>
            </a:r>
          </a:p>
          <a:p>
            <a:pPr lvl="1"/>
            <a:r>
              <a:rPr lang="en-US" dirty="0"/>
              <a:t>A sequence of 3 address instructions such that:</a:t>
            </a:r>
          </a:p>
          <a:p>
            <a:pPr lvl="1"/>
            <a:r>
              <a:rPr lang="en-US" dirty="0"/>
              <a:t>There is a single entry, single exit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i="1" dirty="0"/>
              <a:t>Important property</a:t>
            </a:r>
            <a:r>
              <a:rPr lang="en-US" dirty="0"/>
              <a:t>: an instruction</a:t>
            </a:r>
            <a:br>
              <a:rPr lang="en-US" dirty="0"/>
            </a:br>
            <a:r>
              <a:rPr lang="en-US" dirty="0"/>
              <a:t>in a basic block can assume that all</a:t>
            </a:r>
            <a:br>
              <a:rPr lang="en-US" dirty="0"/>
            </a:br>
            <a:r>
              <a:rPr lang="en-US" dirty="0"/>
              <a:t>preceding instructions will execute</a:t>
            </a:r>
          </a:p>
        </p:txBody>
      </p:sp>
    </p:spTree>
    <p:extLst>
      <p:ext uri="{BB962C8B-B14F-4D97-AF65-F5344CB8AC3E}">
        <p14:creationId xmlns:p14="http://schemas.microsoft.com/office/powerpoint/2010/main" val="35441315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C0A02-8D04-F646-8A1F-A42163CD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3 address code into basic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5FEDD-D6A4-714B-B9B7-72B692987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try an example: test 4 in HW 3:</a:t>
            </a:r>
          </a:p>
        </p:txBody>
      </p:sp>
    </p:spTree>
    <p:extLst>
      <p:ext uri="{BB962C8B-B14F-4D97-AF65-F5344CB8AC3E}">
        <p14:creationId xmlns:p14="http://schemas.microsoft.com/office/powerpoint/2010/main" val="4014183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3F66A-6019-574F-9BB9-6FBFD54A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C18C39-5E06-D045-BF9A-163E15219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0363" y="0"/>
            <a:ext cx="62158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3056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C0A02-8D04-F646-8A1F-A42163CD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3 address code into basic blocks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5FEDD-D6A4-714B-B9B7-72B692987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algorithm:</a:t>
            </a:r>
          </a:p>
          <a:p>
            <a:pPr lvl="1"/>
            <a:r>
              <a:rPr lang="en-US" dirty="0"/>
              <a:t>keep a list of basic blocks</a:t>
            </a:r>
          </a:p>
          <a:p>
            <a:pPr lvl="1"/>
            <a:r>
              <a:rPr lang="en-US" dirty="0"/>
              <a:t>a basic block is a list of instructions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Iterate over the 3 address instructions</a:t>
            </a:r>
          </a:p>
          <a:p>
            <a:pPr lvl="1"/>
            <a:r>
              <a:rPr lang="en-US" dirty="0"/>
              <a:t>if you see a branch or a label, finalize the current basic block and start a new one.</a:t>
            </a:r>
          </a:p>
        </p:txBody>
      </p:sp>
    </p:spTree>
    <p:extLst>
      <p:ext uri="{BB962C8B-B14F-4D97-AF65-F5344CB8AC3E}">
        <p14:creationId xmlns:p14="http://schemas.microsoft.com/office/powerpoint/2010/main" val="15724372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C0A02-8D04-F646-8A1F-A42163CD9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3 address code into basic blocks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6EDE37-5113-8D43-959A-B9173E4E7FA2}"/>
              </a:ext>
            </a:extLst>
          </p:cNvPr>
          <p:cNvSpPr txBox="1"/>
          <p:nvPr/>
        </p:nvSpPr>
        <p:spPr>
          <a:xfrm>
            <a:off x="1975104" y="2212848"/>
            <a:ext cx="1383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pseudo code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22903B9-6DF8-7A46-82C6-76F8DFAC0411}"/>
              </a:ext>
            </a:extLst>
          </p:cNvPr>
          <p:cNvSpPr/>
          <p:nvPr/>
        </p:nvSpPr>
        <p:spPr>
          <a:xfrm>
            <a:off x="2974848" y="298315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9FA01C"/>
                </a:solidFill>
                <a:latin typeface="Menlo" panose="020B0609030804020204" pitchFamily="49" charset="0"/>
              </a:rPr>
              <a:t>basic_blocks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[]</a:t>
            </a:r>
            <a:endParaRPr lang="en-US" dirty="0">
              <a:solidFill>
                <a:srgbClr val="9FA01C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bb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[]</a:t>
            </a: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instr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program: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instr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[branch, label]: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bb.append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instr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basic_blocks.append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[bb]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bb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[]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bb.append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instr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71317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21A5-1777-7D46-980A-2A9B1FD6F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20267" cy="4351338"/>
          </a:xfrm>
        </p:spPr>
        <p:txBody>
          <a:bodyPr/>
          <a:lstStyle/>
          <a:p>
            <a:r>
              <a:rPr lang="en-US" b="1" dirty="0"/>
              <a:t>Local optimizations: </a:t>
            </a:r>
          </a:p>
          <a:p>
            <a:pPr lvl="1"/>
            <a:r>
              <a:rPr lang="en-US" dirty="0"/>
              <a:t>Optimizes an individual basic block</a:t>
            </a:r>
          </a:p>
          <a:p>
            <a:pPr lvl="1"/>
            <a:endParaRPr lang="en-US" dirty="0"/>
          </a:p>
          <a:p>
            <a:r>
              <a:rPr lang="en-US" b="1" dirty="0"/>
              <a:t>Regional optimizations:</a:t>
            </a:r>
          </a:p>
          <a:p>
            <a:pPr lvl="1"/>
            <a:r>
              <a:rPr lang="en-US" dirty="0"/>
              <a:t>Combines several basic blocks</a:t>
            </a:r>
          </a:p>
          <a:p>
            <a:pPr lvl="1"/>
            <a:endParaRPr lang="en-US" dirty="0"/>
          </a:p>
          <a:p>
            <a:r>
              <a:rPr lang="en-US" b="1" dirty="0"/>
              <a:t>Global optimizations:</a:t>
            </a:r>
          </a:p>
          <a:p>
            <a:pPr lvl="1"/>
            <a:r>
              <a:rPr lang="en-US" dirty="0"/>
              <a:t>operates across an entire procedure</a:t>
            </a:r>
          </a:p>
          <a:p>
            <a:pPr lvl="1"/>
            <a:r>
              <a:rPr lang="en-US" dirty="0"/>
              <a:t>what about across procedures?</a:t>
            </a:r>
          </a:p>
        </p:txBody>
      </p:sp>
    </p:spTree>
    <p:extLst>
      <p:ext uri="{BB962C8B-B14F-4D97-AF65-F5344CB8AC3E}">
        <p14:creationId xmlns:p14="http://schemas.microsoft.com/office/powerpoint/2010/main" val="36966181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21A5-1777-7D46-980A-2A9B1FD6F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20267" cy="4351338"/>
          </a:xfrm>
        </p:spPr>
        <p:txBody>
          <a:bodyPr/>
          <a:lstStyle/>
          <a:p>
            <a:r>
              <a:rPr lang="en-US" b="1" dirty="0"/>
              <a:t>Local optimizations: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Optimizes an individual basic block</a:t>
            </a:r>
          </a:p>
          <a:p>
            <a:pPr lvl="1"/>
            <a:endParaRPr lang="en-US" dirty="0"/>
          </a:p>
          <a:p>
            <a:r>
              <a:rPr lang="en-US" b="1" dirty="0"/>
              <a:t>Regional optimizations:</a:t>
            </a:r>
          </a:p>
          <a:p>
            <a:pPr lvl="1"/>
            <a:r>
              <a:rPr lang="en-US" dirty="0"/>
              <a:t>Combines several basic blocks</a:t>
            </a:r>
          </a:p>
          <a:p>
            <a:pPr lvl="1"/>
            <a:endParaRPr lang="en-US" dirty="0"/>
          </a:p>
          <a:p>
            <a:r>
              <a:rPr lang="en-US" b="1" dirty="0"/>
              <a:t>Global optimizations:</a:t>
            </a:r>
          </a:p>
          <a:p>
            <a:pPr lvl="1"/>
            <a:r>
              <a:rPr lang="en-US" dirty="0"/>
              <a:t>operates across an entire procedure</a:t>
            </a:r>
          </a:p>
          <a:p>
            <a:pPr lvl="1"/>
            <a:r>
              <a:rPr lang="en-US" dirty="0"/>
              <a:t>what about across procedures?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9EF7F9-77AF-2C4B-BFA5-9960DB6907DE}"/>
              </a:ext>
            </a:extLst>
          </p:cNvPr>
          <p:cNvSpPr txBox="1"/>
          <p:nvPr/>
        </p:nvSpPr>
        <p:spPr>
          <a:xfrm>
            <a:off x="7289799" y="1027906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y = a + b;</a:t>
            </a:r>
          </a:p>
        </p:txBody>
      </p:sp>
    </p:spTree>
    <p:extLst>
      <p:ext uri="{BB962C8B-B14F-4D97-AF65-F5344CB8AC3E}">
        <p14:creationId xmlns:p14="http://schemas.microsoft.com/office/powerpoint/2010/main" val="26728176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21A5-1777-7D46-980A-2A9B1FD6F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20267" cy="4351338"/>
          </a:xfrm>
        </p:spPr>
        <p:txBody>
          <a:bodyPr/>
          <a:lstStyle/>
          <a:p>
            <a:r>
              <a:rPr lang="en-US" b="1" dirty="0"/>
              <a:t>Local optimizations: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Optimizes an individual basic block</a:t>
            </a:r>
          </a:p>
          <a:p>
            <a:pPr lvl="1"/>
            <a:endParaRPr lang="en-US" dirty="0"/>
          </a:p>
          <a:p>
            <a:r>
              <a:rPr lang="en-US" b="1" dirty="0"/>
              <a:t>Regional optimizations:</a:t>
            </a:r>
          </a:p>
          <a:p>
            <a:pPr lvl="1"/>
            <a:r>
              <a:rPr lang="en-US" dirty="0"/>
              <a:t>Combines several basic blocks</a:t>
            </a:r>
          </a:p>
          <a:p>
            <a:pPr lvl="1"/>
            <a:endParaRPr lang="en-US" dirty="0"/>
          </a:p>
          <a:p>
            <a:r>
              <a:rPr lang="en-US" b="1" dirty="0"/>
              <a:t>Global optimizations:</a:t>
            </a:r>
          </a:p>
          <a:p>
            <a:pPr lvl="1"/>
            <a:r>
              <a:rPr lang="en-US" dirty="0"/>
              <a:t>operates across an entire procedure</a:t>
            </a:r>
          </a:p>
          <a:p>
            <a:pPr lvl="1"/>
            <a:r>
              <a:rPr lang="en-US" dirty="0"/>
              <a:t>what about across procedures?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9EF7F9-77AF-2C4B-BFA5-9960DB6907DE}"/>
              </a:ext>
            </a:extLst>
          </p:cNvPr>
          <p:cNvSpPr txBox="1"/>
          <p:nvPr/>
        </p:nvSpPr>
        <p:spPr>
          <a:xfrm>
            <a:off x="7289799" y="1027906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y = a + b;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01B6FF-7E22-2148-A2E2-097EB19F43F0}"/>
              </a:ext>
            </a:extLst>
          </p:cNvPr>
          <p:cNvSpPr txBox="1"/>
          <p:nvPr/>
        </p:nvSpPr>
        <p:spPr>
          <a:xfrm>
            <a:off x="10154223" y="1027906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y = x;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7D10FE0-15C8-A143-9499-99B9E4C201BB}"/>
              </a:ext>
            </a:extLst>
          </p:cNvPr>
          <p:cNvCxnSpPr/>
          <p:nvPr/>
        </p:nvCxnSpPr>
        <p:spPr>
          <a:xfrm>
            <a:off x="9067800" y="1489571"/>
            <a:ext cx="877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1467966-C7BF-5C4C-9393-3EBB699BF0D5}"/>
              </a:ext>
            </a:extLst>
          </p:cNvPr>
          <p:cNvSpPr txBox="1"/>
          <p:nvPr/>
        </p:nvSpPr>
        <p:spPr>
          <a:xfrm>
            <a:off x="9114251" y="998190"/>
            <a:ext cx="8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/>
              <a:t>optimized </a:t>
            </a:r>
            <a:br>
              <a:rPr lang="en-US" sz="1200" i="1" dirty="0"/>
            </a:br>
            <a:r>
              <a:rPr lang="en-US" sz="1200" i="1" dirty="0"/>
              <a:t>to</a:t>
            </a:r>
          </a:p>
        </p:txBody>
      </p:sp>
    </p:spTree>
    <p:extLst>
      <p:ext uri="{BB962C8B-B14F-4D97-AF65-F5344CB8AC3E}">
        <p14:creationId xmlns:p14="http://schemas.microsoft.com/office/powerpoint/2010/main" val="14660123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21A5-1777-7D46-980A-2A9B1FD6F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20267" cy="4351338"/>
          </a:xfrm>
        </p:spPr>
        <p:txBody>
          <a:bodyPr/>
          <a:lstStyle/>
          <a:p>
            <a:r>
              <a:rPr lang="en-US" b="1" dirty="0"/>
              <a:t>Local optimizations: </a:t>
            </a:r>
          </a:p>
          <a:p>
            <a:pPr lvl="1"/>
            <a:r>
              <a:rPr lang="en-US" dirty="0"/>
              <a:t>Optimizes an individual basic block</a:t>
            </a:r>
          </a:p>
          <a:p>
            <a:pPr lvl="1"/>
            <a:endParaRPr lang="en-US" dirty="0"/>
          </a:p>
          <a:p>
            <a:r>
              <a:rPr lang="en-US" b="1" dirty="0"/>
              <a:t>Regional optimizations:</a:t>
            </a:r>
          </a:p>
          <a:p>
            <a:pPr lvl="1"/>
            <a:r>
              <a:rPr lang="en-US" dirty="0"/>
              <a:t>Combines several basic blocks</a:t>
            </a:r>
          </a:p>
          <a:p>
            <a:pPr lvl="1"/>
            <a:endParaRPr lang="en-US" dirty="0"/>
          </a:p>
          <a:p>
            <a:r>
              <a:rPr lang="en-US" b="1" dirty="0"/>
              <a:t>Global optimizations:</a:t>
            </a:r>
          </a:p>
          <a:p>
            <a:pPr lvl="1"/>
            <a:r>
              <a:rPr lang="en-US" dirty="0"/>
              <a:t>operates across an entire procedure</a:t>
            </a:r>
          </a:p>
          <a:p>
            <a:pPr lvl="1"/>
            <a:r>
              <a:rPr lang="en-US" dirty="0"/>
              <a:t>what about across procedures?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9EF7F9-77AF-2C4B-BFA5-9960DB6907DE}"/>
              </a:ext>
            </a:extLst>
          </p:cNvPr>
          <p:cNvSpPr txBox="1"/>
          <p:nvPr/>
        </p:nvSpPr>
        <p:spPr>
          <a:xfrm>
            <a:off x="7289799" y="1027906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y = a + b;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1B3112-4C90-594F-8B56-0178F161AFF8}"/>
              </a:ext>
            </a:extLst>
          </p:cNvPr>
          <p:cNvSpPr txBox="1"/>
          <p:nvPr/>
        </p:nvSpPr>
        <p:spPr>
          <a:xfrm>
            <a:off x="7289799" y="2634827"/>
            <a:ext cx="156324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i="1" dirty="0">
                <a:latin typeface="Courier" pitchFamily="2" charset="0"/>
              </a:rPr>
              <a:t>Label_1:</a:t>
            </a:r>
          </a:p>
          <a:p>
            <a:r>
              <a:rPr lang="en-US" dirty="0">
                <a:latin typeface="Courier" pitchFamily="2" charset="0"/>
              </a:rPr>
              <a:t>y = a + b;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01B6FF-7E22-2148-A2E2-097EB19F43F0}"/>
              </a:ext>
            </a:extLst>
          </p:cNvPr>
          <p:cNvSpPr txBox="1"/>
          <p:nvPr/>
        </p:nvSpPr>
        <p:spPr>
          <a:xfrm>
            <a:off x="10154223" y="1027906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y = x;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7D10FE0-15C8-A143-9499-99B9E4C201BB}"/>
              </a:ext>
            </a:extLst>
          </p:cNvPr>
          <p:cNvCxnSpPr/>
          <p:nvPr/>
        </p:nvCxnSpPr>
        <p:spPr>
          <a:xfrm>
            <a:off x="9067800" y="1489571"/>
            <a:ext cx="877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1467966-C7BF-5C4C-9393-3EBB699BF0D5}"/>
              </a:ext>
            </a:extLst>
          </p:cNvPr>
          <p:cNvSpPr txBox="1"/>
          <p:nvPr/>
        </p:nvSpPr>
        <p:spPr>
          <a:xfrm>
            <a:off x="9114251" y="998190"/>
            <a:ext cx="8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/>
              <a:t>optimized </a:t>
            </a:r>
            <a:br>
              <a:rPr lang="en-US" sz="1200" i="1" dirty="0"/>
            </a:br>
            <a:r>
              <a:rPr lang="en-US" sz="1200" i="1" dirty="0"/>
              <a:t>to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44CE849-23AC-884D-9812-FBCB7F1088FE}"/>
              </a:ext>
            </a:extLst>
          </p:cNvPr>
          <p:cNvCxnSpPr/>
          <p:nvPr/>
        </p:nvCxnSpPr>
        <p:spPr>
          <a:xfrm>
            <a:off x="9067800" y="3386029"/>
            <a:ext cx="877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A6A6167-2589-294D-A055-CEA48F2C9A73}"/>
              </a:ext>
            </a:extLst>
          </p:cNvPr>
          <p:cNvSpPr txBox="1"/>
          <p:nvPr/>
        </p:nvSpPr>
        <p:spPr>
          <a:xfrm>
            <a:off x="8881014" y="2683133"/>
            <a:ext cx="1297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>
                <a:solidFill>
                  <a:srgbClr val="FF0000"/>
                </a:solidFill>
              </a:rPr>
              <a:t>CANNOT </a:t>
            </a:r>
            <a:br>
              <a:rPr lang="en-US" sz="1200" i="1" dirty="0">
                <a:solidFill>
                  <a:srgbClr val="FF0000"/>
                </a:solidFill>
              </a:rPr>
            </a:br>
            <a:r>
              <a:rPr lang="en-US" sz="1200" i="1" dirty="0">
                <a:solidFill>
                  <a:srgbClr val="FF0000"/>
                </a:solidFill>
              </a:rPr>
              <a:t>always optimized </a:t>
            </a:r>
            <a:br>
              <a:rPr lang="en-US" sz="1200" i="1" dirty="0">
                <a:solidFill>
                  <a:srgbClr val="FF0000"/>
                </a:solidFill>
              </a:rPr>
            </a:br>
            <a:r>
              <a:rPr lang="en-US" sz="1200" i="1" dirty="0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2B99A4-848F-8F40-B854-5BDD6C5E89C7}"/>
              </a:ext>
            </a:extLst>
          </p:cNvPr>
          <p:cNvSpPr txBox="1"/>
          <p:nvPr/>
        </p:nvSpPr>
        <p:spPr>
          <a:xfrm>
            <a:off x="10286999" y="2590800"/>
            <a:ext cx="156324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i="1" dirty="0">
                <a:latin typeface="Courier" pitchFamily="2" charset="0"/>
              </a:rPr>
              <a:t>Label_1:</a:t>
            </a:r>
          </a:p>
          <a:p>
            <a:r>
              <a:rPr lang="en-US" dirty="0">
                <a:latin typeface="Courier" pitchFamily="2" charset="0"/>
              </a:rPr>
              <a:t>y = x;</a:t>
            </a:r>
          </a:p>
        </p:txBody>
      </p:sp>
    </p:spTree>
    <p:extLst>
      <p:ext uri="{BB962C8B-B14F-4D97-AF65-F5344CB8AC3E}">
        <p14:creationId xmlns:p14="http://schemas.microsoft.com/office/powerpoint/2010/main" val="55117231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Optimization levels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21A5-1777-7D46-980A-2A9B1FD6F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20267" cy="4351338"/>
          </a:xfrm>
        </p:spPr>
        <p:txBody>
          <a:bodyPr/>
          <a:lstStyle/>
          <a:p>
            <a:r>
              <a:rPr lang="en-US" b="1" dirty="0"/>
              <a:t>Local optimizations: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Optimizes an individual basic block</a:t>
            </a:r>
          </a:p>
          <a:p>
            <a:pPr lvl="1"/>
            <a:endParaRPr lang="en-US" dirty="0"/>
          </a:p>
          <a:p>
            <a:r>
              <a:rPr lang="en-US" b="1" dirty="0"/>
              <a:t>Regional optimizations:</a:t>
            </a:r>
          </a:p>
          <a:p>
            <a:pPr lvl="1"/>
            <a:r>
              <a:rPr lang="en-US" dirty="0"/>
              <a:t>Combines several basic blocks</a:t>
            </a:r>
          </a:p>
          <a:p>
            <a:pPr lvl="1"/>
            <a:endParaRPr lang="en-US" dirty="0"/>
          </a:p>
          <a:p>
            <a:r>
              <a:rPr lang="en-US" b="1" dirty="0"/>
              <a:t>Global optimizations:</a:t>
            </a:r>
          </a:p>
          <a:p>
            <a:pPr lvl="1"/>
            <a:r>
              <a:rPr lang="en-US" dirty="0"/>
              <a:t>operates across an entire procedure</a:t>
            </a:r>
          </a:p>
          <a:p>
            <a:pPr lvl="1"/>
            <a:r>
              <a:rPr lang="en-US" dirty="0"/>
              <a:t>what about across procedures?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9EF7F9-77AF-2C4B-BFA5-9960DB6907DE}"/>
              </a:ext>
            </a:extLst>
          </p:cNvPr>
          <p:cNvSpPr txBox="1"/>
          <p:nvPr/>
        </p:nvSpPr>
        <p:spPr>
          <a:xfrm>
            <a:off x="7289799" y="1027906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y = a + b;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1B3112-4C90-594F-8B56-0178F161AFF8}"/>
              </a:ext>
            </a:extLst>
          </p:cNvPr>
          <p:cNvSpPr txBox="1"/>
          <p:nvPr/>
        </p:nvSpPr>
        <p:spPr>
          <a:xfrm>
            <a:off x="7289799" y="2626360"/>
            <a:ext cx="156324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i="1" dirty="0">
                <a:latin typeface="Courier" pitchFamily="2" charset="0"/>
              </a:rPr>
              <a:t>Label_1:</a:t>
            </a:r>
          </a:p>
          <a:p>
            <a:r>
              <a:rPr lang="en-US" dirty="0">
                <a:latin typeface="Courier" pitchFamily="2" charset="0"/>
              </a:rPr>
              <a:t>y = a + b;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01B6FF-7E22-2148-A2E2-097EB19F43F0}"/>
              </a:ext>
            </a:extLst>
          </p:cNvPr>
          <p:cNvSpPr txBox="1"/>
          <p:nvPr/>
        </p:nvSpPr>
        <p:spPr>
          <a:xfrm>
            <a:off x="10154223" y="1027906"/>
            <a:ext cx="1563248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y = x;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7D10FE0-15C8-A143-9499-99B9E4C201BB}"/>
              </a:ext>
            </a:extLst>
          </p:cNvPr>
          <p:cNvCxnSpPr/>
          <p:nvPr/>
        </p:nvCxnSpPr>
        <p:spPr>
          <a:xfrm>
            <a:off x="9067800" y="1489571"/>
            <a:ext cx="877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1467966-C7BF-5C4C-9393-3EBB699BF0D5}"/>
              </a:ext>
            </a:extLst>
          </p:cNvPr>
          <p:cNvSpPr txBox="1"/>
          <p:nvPr/>
        </p:nvSpPr>
        <p:spPr>
          <a:xfrm>
            <a:off x="9114251" y="998190"/>
            <a:ext cx="8309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/>
              <a:t>optimized </a:t>
            </a:r>
            <a:br>
              <a:rPr lang="en-US" sz="1200" i="1" dirty="0"/>
            </a:br>
            <a:r>
              <a:rPr lang="en-US" sz="1200" i="1" dirty="0"/>
              <a:t>to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44CE849-23AC-884D-9812-FBCB7F1088FE}"/>
              </a:ext>
            </a:extLst>
          </p:cNvPr>
          <p:cNvCxnSpPr/>
          <p:nvPr/>
        </p:nvCxnSpPr>
        <p:spPr>
          <a:xfrm>
            <a:off x="9067800" y="3386029"/>
            <a:ext cx="8774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7A6A6167-2589-294D-A055-CEA48F2C9A73}"/>
              </a:ext>
            </a:extLst>
          </p:cNvPr>
          <p:cNvSpPr txBox="1"/>
          <p:nvPr/>
        </p:nvSpPr>
        <p:spPr>
          <a:xfrm>
            <a:off x="8881014" y="2683133"/>
            <a:ext cx="1297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i="1" dirty="0">
                <a:solidFill>
                  <a:srgbClr val="FF0000"/>
                </a:solidFill>
              </a:rPr>
              <a:t>CANNOT </a:t>
            </a:r>
            <a:br>
              <a:rPr lang="en-US" sz="1200" i="1" dirty="0">
                <a:solidFill>
                  <a:srgbClr val="FF0000"/>
                </a:solidFill>
              </a:rPr>
            </a:br>
            <a:r>
              <a:rPr lang="en-US" sz="1200" i="1" dirty="0">
                <a:solidFill>
                  <a:srgbClr val="FF0000"/>
                </a:solidFill>
              </a:rPr>
              <a:t>always optimized </a:t>
            </a:r>
            <a:br>
              <a:rPr lang="en-US" sz="1200" i="1" dirty="0">
                <a:solidFill>
                  <a:srgbClr val="FF0000"/>
                </a:solidFill>
              </a:rPr>
            </a:br>
            <a:r>
              <a:rPr lang="en-US" sz="1200" i="1" dirty="0">
                <a:solidFill>
                  <a:srgbClr val="FF0000"/>
                </a:solidFill>
              </a:rPr>
              <a:t>to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62B99A4-848F-8F40-B854-5BDD6C5E89C7}"/>
              </a:ext>
            </a:extLst>
          </p:cNvPr>
          <p:cNvSpPr txBox="1"/>
          <p:nvPr/>
        </p:nvSpPr>
        <p:spPr>
          <a:xfrm>
            <a:off x="10286999" y="2590800"/>
            <a:ext cx="1563248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i="1" dirty="0">
                <a:latin typeface="Courier" pitchFamily="2" charset="0"/>
              </a:rPr>
              <a:t>Label_1:</a:t>
            </a:r>
          </a:p>
          <a:p>
            <a:r>
              <a:rPr lang="en-US" dirty="0">
                <a:latin typeface="Courier" pitchFamily="2" charset="0"/>
              </a:rPr>
              <a:t>y = x;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62837BD-3252-204E-BACC-72A6691ADDE4}"/>
              </a:ext>
            </a:extLst>
          </p:cNvPr>
          <p:cNvSpPr txBox="1"/>
          <p:nvPr/>
        </p:nvSpPr>
        <p:spPr>
          <a:xfrm>
            <a:off x="8853047" y="4707692"/>
            <a:ext cx="1701107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>
                <a:latin typeface="Courier" pitchFamily="2" charset="0"/>
              </a:rPr>
              <a:t>br</a:t>
            </a:r>
            <a:r>
              <a:rPr lang="en-US" i="1" dirty="0">
                <a:latin typeface="Courier" pitchFamily="2" charset="0"/>
              </a:rPr>
              <a:t> Label_1;</a:t>
            </a:r>
            <a:br>
              <a:rPr lang="en-US" i="1" dirty="0">
                <a:latin typeface="Courier" pitchFamily="2" charset="0"/>
              </a:rPr>
            </a:br>
            <a:br>
              <a:rPr lang="en-US" i="1" dirty="0">
                <a:latin typeface="Courier" pitchFamily="2" charset="0"/>
              </a:rPr>
            </a:br>
            <a:r>
              <a:rPr lang="en-US" i="1" dirty="0">
                <a:latin typeface="Courier" pitchFamily="2" charset="0"/>
              </a:rPr>
              <a:t>Label_0:</a:t>
            </a:r>
          </a:p>
          <a:p>
            <a:r>
              <a:rPr lang="en-US" dirty="0">
                <a:latin typeface="Courier" pitchFamily="2" charset="0"/>
              </a:rPr>
              <a:t>x = a + b;</a:t>
            </a:r>
            <a:br>
              <a:rPr lang="en-US" dirty="0">
                <a:latin typeface="Courier" pitchFamily="2" charset="0"/>
              </a:rPr>
            </a:br>
            <a:br>
              <a:rPr lang="en-US" dirty="0">
                <a:latin typeface="Courier" pitchFamily="2" charset="0"/>
              </a:rPr>
            </a:br>
            <a:r>
              <a:rPr lang="en-US" i="1" dirty="0">
                <a:latin typeface="Courier" pitchFamily="2" charset="0"/>
              </a:rPr>
              <a:t>Label_1:</a:t>
            </a:r>
          </a:p>
          <a:p>
            <a:r>
              <a:rPr lang="en-US" dirty="0">
                <a:latin typeface="Courier" pitchFamily="2" charset="0"/>
              </a:rPr>
              <a:t>y = a + b;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6BF7BE-9F73-444C-82BF-905EBBA32DE4}"/>
              </a:ext>
            </a:extLst>
          </p:cNvPr>
          <p:cNvSpPr txBox="1"/>
          <p:nvPr/>
        </p:nvSpPr>
        <p:spPr>
          <a:xfrm>
            <a:off x="6510873" y="5138579"/>
            <a:ext cx="21897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>
                <a:solidFill>
                  <a:srgbClr val="FF0000"/>
                </a:solidFill>
              </a:rPr>
              <a:t>code could skip Label_0,</a:t>
            </a:r>
            <a:br>
              <a:rPr lang="en-US" sz="1600" i="1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leaving x undefined!</a:t>
            </a:r>
          </a:p>
        </p:txBody>
      </p:sp>
    </p:spTree>
    <p:extLst>
      <p:ext uri="{BB962C8B-B14F-4D97-AF65-F5344CB8AC3E}">
        <p14:creationId xmlns:p14="http://schemas.microsoft.com/office/powerpoint/2010/main" val="117343567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Optimization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A48919-F282-6A43-BE75-63DED4ACAF5F}"/>
              </a:ext>
            </a:extLst>
          </p:cNvPr>
          <p:cNvSpPr txBox="1"/>
          <p:nvPr/>
        </p:nvSpPr>
        <p:spPr>
          <a:xfrm>
            <a:off x="5064327" y="1488156"/>
            <a:ext cx="166584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…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if (x) {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   …</a:t>
            </a:r>
          </a:p>
          <a:p>
            <a:r>
              <a:rPr lang="en-US" sz="1600" dirty="0">
                <a:latin typeface="Courier" pitchFamily="2" charset="0"/>
              </a:rPr>
              <a:t>}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else {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  x = a + b;</a:t>
            </a:r>
          </a:p>
          <a:p>
            <a:r>
              <a:rPr lang="en-US" sz="1600" dirty="0">
                <a:latin typeface="Courier" pitchFamily="2" charset="0"/>
              </a:rPr>
              <a:t>}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y = a + b;</a:t>
            </a:r>
          </a:p>
          <a:p>
            <a:r>
              <a:rPr lang="en-US" sz="1600" dirty="0">
                <a:latin typeface="Courier" pitchFamily="2" charset="0"/>
              </a:rPr>
              <a:t>…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53B48E-B832-2546-8F5B-DBBAC0F8BEBA}"/>
              </a:ext>
            </a:extLst>
          </p:cNvPr>
          <p:cNvSpPr txBox="1"/>
          <p:nvPr/>
        </p:nvSpPr>
        <p:spPr>
          <a:xfrm>
            <a:off x="6939143" y="1903847"/>
            <a:ext cx="17610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>
                <a:solidFill>
                  <a:srgbClr val="FF0000"/>
                </a:solidFill>
              </a:rPr>
              <a:t> </a:t>
            </a:r>
            <a:br>
              <a:rPr lang="en-US" sz="1600" i="1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we cannot replace:</a:t>
            </a:r>
            <a:br>
              <a:rPr lang="en-US" sz="1600" i="1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y = a + b.</a:t>
            </a:r>
            <a:br>
              <a:rPr lang="en-US" sz="1600" i="1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with </a:t>
            </a:r>
          </a:p>
          <a:p>
            <a:pPr algn="ctr"/>
            <a:r>
              <a:rPr lang="en-US" sz="1600" i="1" dirty="0">
                <a:solidFill>
                  <a:srgbClr val="FF0000"/>
                </a:solidFill>
              </a:rPr>
              <a:t>y = x;</a:t>
            </a:r>
          </a:p>
        </p:txBody>
      </p:sp>
    </p:spTree>
    <p:extLst>
      <p:ext uri="{BB962C8B-B14F-4D97-AF65-F5344CB8AC3E}">
        <p14:creationId xmlns:p14="http://schemas.microsoft.com/office/powerpoint/2010/main" val="391216531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A7B3D-8D00-2049-8161-2022F7B5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Regional Optimization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A48919-F282-6A43-BE75-63DED4ACAF5F}"/>
              </a:ext>
            </a:extLst>
          </p:cNvPr>
          <p:cNvSpPr txBox="1"/>
          <p:nvPr/>
        </p:nvSpPr>
        <p:spPr>
          <a:xfrm>
            <a:off x="5064327" y="1488156"/>
            <a:ext cx="1665841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…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if (x) {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   …</a:t>
            </a:r>
          </a:p>
          <a:p>
            <a:r>
              <a:rPr lang="en-US" sz="1600" dirty="0">
                <a:latin typeface="Courier" pitchFamily="2" charset="0"/>
              </a:rPr>
              <a:t>}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else {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  x = a + b;</a:t>
            </a:r>
          </a:p>
          <a:p>
            <a:r>
              <a:rPr lang="en-US" sz="1600" dirty="0">
                <a:latin typeface="Courier" pitchFamily="2" charset="0"/>
              </a:rPr>
              <a:t>}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y = a + b;</a:t>
            </a:r>
          </a:p>
          <a:p>
            <a:r>
              <a:rPr lang="en-US" sz="1600" dirty="0">
                <a:latin typeface="Courier" pitchFamily="2" charset="0"/>
              </a:rPr>
              <a:t>…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53B48E-B832-2546-8F5B-DBBAC0F8BEBA}"/>
              </a:ext>
            </a:extLst>
          </p:cNvPr>
          <p:cNvSpPr txBox="1"/>
          <p:nvPr/>
        </p:nvSpPr>
        <p:spPr>
          <a:xfrm>
            <a:off x="6939143" y="1903847"/>
            <a:ext cx="176106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br>
              <a:rPr lang="en-US" sz="1600" i="1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we cannot replace:</a:t>
            </a:r>
            <a:br>
              <a:rPr lang="en-US" sz="1600" i="1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y = a + b.</a:t>
            </a:r>
            <a:br>
              <a:rPr lang="en-US" sz="1600" i="1" dirty="0">
                <a:solidFill>
                  <a:srgbClr val="FF0000"/>
                </a:solidFill>
              </a:rPr>
            </a:br>
            <a:r>
              <a:rPr lang="en-US" sz="1600" i="1" dirty="0">
                <a:solidFill>
                  <a:srgbClr val="FF0000"/>
                </a:solidFill>
              </a:rPr>
              <a:t>with </a:t>
            </a:r>
          </a:p>
          <a:p>
            <a:pPr algn="ctr"/>
            <a:r>
              <a:rPr lang="en-US" sz="1600" i="1" dirty="0">
                <a:solidFill>
                  <a:srgbClr val="FF0000"/>
                </a:solidFill>
              </a:rPr>
              <a:t>y = x;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552811-ECDA-6C44-8B81-8C56264880F2}"/>
              </a:ext>
            </a:extLst>
          </p:cNvPr>
          <p:cNvSpPr txBox="1"/>
          <p:nvPr/>
        </p:nvSpPr>
        <p:spPr>
          <a:xfrm>
            <a:off x="5064327" y="4293503"/>
            <a:ext cx="1418978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latin typeface="Courier" pitchFamily="2" charset="0"/>
              </a:rPr>
              <a:t>x = a + b;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if (x) {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   …</a:t>
            </a:r>
          </a:p>
          <a:p>
            <a:r>
              <a:rPr lang="en-US" sz="1600" dirty="0">
                <a:latin typeface="Courier" pitchFamily="2" charset="0"/>
              </a:rPr>
              <a:t>}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else {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  …</a:t>
            </a:r>
          </a:p>
          <a:p>
            <a:r>
              <a:rPr lang="en-US" sz="1600" dirty="0">
                <a:latin typeface="Courier" pitchFamily="2" charset="0"/>
              </a:rPr>
              <a:t>}</a:t>
            </a:r>
            <a:br>
              <a:rPr lang="en-US" sz="1600" dirty="0">
                <a:latin typeface="Courier" pitchFamily="2" charset="0"/>
              </a:rPr>
            </a:br>
            <a:r>
              <a:rPr lang="en-US" sz="1600" dirty="0">
                <a:latin typeface="Courier" pitchFamily="2" charset="0"/>
              </a:rPr>
              <a:t>y = a + b;</a:t>
            </a:r>
          </a:p>
          <a:p>
            <a:r>
              <a:rPr lang="en-US" sz="1600" dirty="0">
                <a:latin typeface="Courier" pitchFamily="2" charset="0"/>
              </a:rPr>
              <a:t>…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D636CD6-E955-404A-B3F2-18C09AA92488}"/>
              </a:ext>
            </a:extLst>
          </p:cNvPr>
          <p:cNvSpPr txBox="1"/>
          <p:nvPr/>
        </p:nvSpPr>
        <p:spPr>
          <a:xfrm>
            <a:off x="6856847" y="4699411"/>
            <a:ext cx="29196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/>
              <a:t>But in this case, we can check if a and b are not redefined, then</a:t>
            </a:r>
            <a:br>
              <a:rPr lang="en-US" sz="1600" i="1" dirty="0"/>
            </a:br>
            <a:r>
              <a:rPr lang="en-US" sz="1600" i="1" dirty="0"/>
              <a:t>y = a + b;</a:t>
            </a:r>
            <a:br>
              <a:rPr lang="en-US" sz="1600" i="1" dirty="0"/>
            </a:br>
            <a:r>
              <a:rPr lang="en-US" sz="1600" i="1" dirty="0"/>
              <a:t>can be replaced with</a:t>
            </a:r>
            <a:br>
              <a:rPr lang="en-US" sz="1600" i="1" dirty="0"/>
            </a:br>
            <a:r>
              <a:rPr lang="en-US" sz="1600" i="1" dirty="0"/>
              <a:t>y = x;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689811-C6E6-944D-A22A-5C72C8D97303}"/>
              </a:ext>
            </a:extLst>
          </p:cNvPr>
          <p:cNvSpPr txBox="1"/>
          <p:nvPr/>
        </p:nvSpPr>
        <p:spPr>
          <a:xfrm>
            <a:off x="6856847" y="6217522"/>
            <a:ext cx="4712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This requires regional analysis and optimizations</a:t>
            </a:r>
          </a:p>
        </p:txBody>
      </p:sp>
    </p:spTree>
    <p:extLst>
      <p:ext uri="{BB962C8B-B14F-4D97-AF65-F5344CB8AC3E}">
        <p14:creationId xmlns:p14="http://schemas.microsoft.com/office/powerpoint/2010/main" val="10853194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D080-E9A9-8A4C-A750-D16FD5DA1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everyone on Monday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712C4-13A4-7F4D-8F47-CAF6D3A00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concrete optimization: local value numbering</a:t>
            </a:r>
          </a:p>
        </p:txBody>
      </p:sp>
    </p:spTree>
    <p:extLst>
      <p:ext uri="{BB962C8B-B14F-4D97-AF65-F5344CB8AC3E}">
        <p14:creationId xmlns:p14="http://schemas.microsoft.com/office/powerpoint/2010/main" val="1653764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3F66A-6019-574F-9BB9-6FBFD54A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C18C39-5E06-D045-BF9A-163E152192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4267"/>
          <a:stretch/>
        </p:blipFill>
        <p:spPr>
          <a:xfrm>
            <a:off x="3417835" y="327597"/>
            <a:ext cx="6215865" cy="107899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49DED6C-C635-7C4B-BF40-F2FBCBB071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0533"/>
          <a:stretch/>
        </p:blipFill>
        <p:spPr>
          <a:xfrm>
            <a:off x="3417834" y="1690688"/>
            <a:ext cx="6215865" cy="270662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0C7DAE-1EC5-E244-BD94-15B9EE961E3B}"/>
              </a:ext>
            </a:extLst>
          </p:cNvPr>
          <p:cNvSpPr txBox="1"/>
          <p:nvPr/>
        </p:nvSpPr>
        <p:spPr>
          <a:xfrm>
            <a:off x="2368296" y="4809744"/>
            <a:ext cx="2084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Let’s do the exercise</a:t>
            </a:r>
          </a:p>
        </p:txBody>
      </p:sp>
    </p:spTree>
    <p:extLst>
      <p:ext uri="{BB962C8B-B14F-4D97-AF65-F5344CB8AC3E}">
        <p14:creationId xmlns:p14="http://schemas.microsoft.com/office/powerpoint/2010/main" val="3297726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3F66A-6019-574F-9BB9-6FBFD54A5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E98836C-5267-5B4F-85F5-A78E6B2492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5600" y="2241550"/>
            <a:ext cx="8940800" cy="237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4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D19E0-9DA5-F54A-96B5-12B77DF2D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B9941A-0395-2947-AE10-2FC744E20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707263"/>
          </a:xfrm>
        </p:spPr>
        <p:txBody>
          <a:bodyPr/>
          <a:lstStyle/>
          <a:p>
            <a:r>
              <a:rPr lang="en-US" dirty="0"/>
              <a:t>Why might it not be a good idea?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44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D19E0-9DA5-F54A-96B5-12B77DF2D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C8645-9D05-704A-AF90-F10C312AD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927592" cy="3340735"/>
          </a:xfrm>
        </p:spPr>
        <p:txBody>
          <a:bodyPr>
            <a:normAutofit/>
          </a:bodyPr>
          <a:lstStyle/>
          <a:p>
            <a:r>
              <a:rPr lang="en-US" dirty="0"/>
              <a:t>Why might it not be a good idea?</a:t>
            </a:r>
          </a:p>
          <a:p>
            <a:pPr lvl="1"/>
            <a:r>
              <a:rPr lang="en-US" dirty="0"/>
              <a:t>Instruction cache</a:t>
            </a:r>
          </a:p>
          <a:p>
            <a:pPr lvl="1"/>
            <a:r>
              <a:rPr lang="en-US" dirty="0"/>
              <a:t>branch predictors</a:t>
            </a:r>
          </a:p>
          <a:p>
            <a:pPr lvl="1"/>
            <a:endParaRPr lang="en-US" dirty="0"/>
          </a:p>
          <a:p>
            <a:r>
              <a:rPr lang="en-US" dirty="0"/>
              <a:t>In practice, compilers rarely unroll by more than 4 or 8.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294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64303</TotalTime>
  <Words>3712</Words>
  <Application>Microsoft Macintosh PowerPoint</Application>
  <PresentationFormat>Widescreen</PresentationFormat>
  <Paragraphs>690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6" baseType="lpstr">
      <vt:lpstr>Arial</vt:lpstr>
      <vt:lpstr>Calibri</vt:lpstr>
      <vt:lpstr>Calibri Light</vt:lpstr>
      <vt:lpstr>Consolas</vt:lpstr>
      <vt:lpstr>Courier</vt:lpstr>
      <vt:lpstr>Menlo</vt:lpstr>
      <vt:lpstr>Office Theme</vt:lpstr>
      <vt:lpstr>CSE110A: Compilers May 13, 2022</vt:lpstr>
      <vt:lpstr>Announcements</vt:lpstr>
      <vt:lpstr>Quick homework demo</vt:lpstr>
      <vt:lpstr>Quiz</vt:lpstr>
      <vt:lpstr>Quiz</vt:lpstr>
      <vt:lpstr>Quiz</vt:lpstr>
      <vt:lpstr>Quiz</vt:lpstr>
      <vt:lpstr>Discussion</vt:lpstr>
      <vt:lpstr>Discussion</vt:lpstr>
      <vt:lpstr>Quiz</vt:lpstr>
      <vt:lpstr>Discussion</vt:lpstr>
      <vt:lpstr>Quiz</vt:lpstr>
      <vt:lpstr>Extra quiz question</vt:lpstr>
      <vt:lpstr>Review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Discussion</vt:lpstr>
      <vt:lpstr>Moving on</vt:lpstr>
      <vt:lpstr>Zooming out again: Compiler Architecture</vt:lpstr>
      <vt:lpstr>PowerPoint Presentation</vt:lpstr>
      <vt:lpstr>PowerPoint Presentation</vt:lpstr>
      <vt:lpstr>PowerPoint Presentation</vt:lpstr>
      <vt:lpstr>PowerPoint Presentation</vt:lpstr>
      <vt:lpstr>Optimization categories</vt:lpstr>
      <vt:lpstr>Optimization categories</vt:lpstr>
      <vt:lpstr>Optimization categories</vt:lpstr>
      <vt:lpstr>Optimization categories</vt:lpstr>
      <vt:lpstr>Optimization categories</vt:lpstr>
      <vt:lpstr>Optimization categories</vt:lpstr>
      <vt:lpstr>Basic blocks</vt:lpstr>
      <vt:lpstr>IR Program structure</vt:lpstr>
      <vt:lpstr>IR Program structure</vt:lpstr>
      <vt:lpstr>IR Program structure</vt:lpstr>
      <vt:lpstr>IR Program structure</vt:lpstr>
      <vt:lpstr>Converting 3 address code into basic blocks</vt:lpstr>
      <vt:lpstr>Converting 3 address code into basic blocks</vt:lpstr>
      <vt:lpstr>Converting 3 address code into basic blocks</vt:lpstr>
      <vt:lpstr>Optimization levels</vt:lpstr>
      <vt:lpstr>Optimization levels</vt:lpstr>
      <vt:lpstr>Optimization levels</vt:lpstr>
      <vt:lpstr>Optimization levels</vt:lpstr>
      <vt:lpstr>Optimization levels</vt:lpstr>
      <vt:lpstr>Regional Optimization</vt:lpstr>
      <vt:lpstr>Regional Optimization</vt:lpstr>
      <vt:lpstr>See everyone on Monday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1105</cp:revision>
  <dcterms:created xsi:type="dcterms:W3CDTF">2021-03-23T23:59:42Z</dcterms:created>
  <dcterms:modified xsi:type="dcterms:W3CDTF">2022-05-13T21:37:45Z</dcterms:modified>
</cp:coreProperties>
</file>