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257" r:id="rId2"/>
    <p:sldId id="1492" r:id="rId3"/>
    <p:sldId id="1765" r:id="rId4"/>
    <p:sldId id="1833" r:id="rId5"/>
    <p:sldId id="1834" r:id="rId6"/>
    <p:sldId id="1836" r:id="rId7"/>
    <p:sldId id="1837" r:id="rId8"/>
    <p:sldId id="1838" r:id="rId9"/>
    <p:sldId id="1839" r:id="rId10"/>
    <p:sldId id="1840" r:id="rId11"/>
    <p:sldId id="1841" r:id="rId12"/>
    <p:sldId id="1842" r:id="rId13"/>
    <p:sldId id="1843" r:id="rId14"/>
    <p:sldId id="1844" r:id="rId15"/>
    <p:sldId id="1845" r:id="rId16"/>
    <p:sldId id="1846" r:id="rId17"/>
    <p:sldId id="1847" r:id="rId18"/>
    <p:sldId id="1848" r:id="rId19"/>
    <p:sldId id="1849" r:id="rId20"/>
    <p:sldId id="1850" r:id="rId21"/>
    <p:sldId id="1851" r:id="rId22"/>
    <p:sldId id="1852" r:id="rId23"/>
    <p:sldId id="1853" r:id="rId24"/>
    <p:sldId id="1854" r:id="rId25"/>
    <p:sldId id="1855" r:id="rId26"/>
    <p:sldId id="1856" r:id="rId27"/>
    <p:sldId id="1857" r:id="rId28"/>
    <p:sldId id="1860" r:id="rId29"/>
    <p:sldId id="1858" r:id="rId30"/>
    <p:sldId id="1859" r:id="rId31"/>
    <p:sldId id="1861" r:id="rId32"/>
    <p:sldId id="1862" r:id="rId33"/>
    <p:sldId id="1863" r:id="rId34"/>
    <p:sldId id="1867" r:id="rId35"/>
    <p:sldId id="1868" r:id="rId36"/>
    <p:sldId id="1871" r:id="rId37"/>
    <p:sldId id="1872" r:id="rId38"/>
    <p:sldId id="1873" r:id="rId39"/>
    <p:sldId id="1874" r:id="rId40"/>
    <p:sldId id="1875" r:id="rId41"/>
    <p:sldId id="1876" r:id="rId42"/>
    <p:sldId id="1877" r:id="rId43"/>
    <p:sldId id="1878" r:id="rId44"/>
    <p:sldId id="1870" r:id="rId45"/>
    <p:sldId id="1880" r:id="rId46"/>
    <p:sldId id="1881" r:id="rId47"/>
    <p:sldId id="1882" r:id="rId48"/>
    <p:sldId id="1883" r:id="rId49"/>
    <p:sldId id="1879" r:id="rId50"/>
    <p:sldId id="1885" r:id="rId51"/>
    <p:sldId id="1884" r:id="rId52"/>
    <p:sldId id="1886" r:id="rId53"/>
    <p:sldId id="1887" r:id="rId54"/>
    <p:sldId id="1888" r:id="rId55"/>
    <p:sldId id="1889" r:id="rId56"/>
    <p:sldId id="1890" r:id="rId57"/>
    <p:sldId id="692" r:id="rId58"/>
    <p:sldId id="700" r:id="rId59"/>
    <p:sldId id="1864" r:id="rId60"/>
    <p:sldId id="1866" r:id="rId61"/>
    <p:sldId id="1865" r:id="rId62"/>
    <p:sldId id="1891" r:id="rId63"/>
    <p:sldId id="1892" r:id="rId64"/>
    <p:sldId id="1893" r:id="rId65"/>
    <p:sldId id="1894" r:id="rId66"/>
    <p:sldId id="1895" r:id="rId67"/>
    <p:sldId id="1896" r:id="rId68"/>
    <p:sldId id="1395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03"/>
    <p:restoredTop sz="96405"/>
  </p:normalViewPr>
  <p:slideViewPr>
    <p:cSldViewPr snapToGrid="0" snapToObjects="1">
      <p:cViewPr>
        <p:scale>
          <a:sx n="150" d="100"/>
          <a:sy n="150" d="100"/>
        </p:scale>
        <p:origin x="10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5/8/22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May 11,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Finishing up scopes for 3 address code</a:t>
            </a:r>
          </a:p>
          <a:p>
            <a:r>
              <a:rPr lang="en-US" i="1" dirty="0"/>
              <a:t>Homework review</a:t>
            </a:r>
          </a:p>
          <a:p>
            <a:r>
              <a:rPr lang="en-US" i="1" dirty="0"/>
              <a:t>Start of Module 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9868755" y="30113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9891340" y="612988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243270" y="612988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494240" y="931005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283799" y="938302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743432" y="1260443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139294" y="1250151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697227" y="157172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764779" y="1562000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2DB500-1416-664B-BD1D-A70789932F8B}"/>
              </a:ext>
            </a:extLst>
          </p:cNvPr>
          <p:cNvSpPr/>
          <p:nvPr/>
        </p:nvSpPr>
        <p:spPr>
          <a:xfrm>
            <a:off x="8841912" y="243109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02BC6D-A4F3-7945-9BA8-DDAD5EBAD05E}"/>
              </a:ext>
            </a:extLst>
          </p:cNvPr>
          <p:cNvSpPr/>
          <p:nvPr/>
        </p:nvSpPr>
        <p:spPr>
          <a:xfrm>
            <a:off x="8261222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166087-E008-CB41-9E49-F43BE5B52E3C}"/>
              </a:ext>
            </a:extLst>
          </p:cNvPr>
          <p:cNvSpPr/>
          <p:nvPr/>
        </p:nvSpPr>
        <p:spPr>
          <a:xfrm>
            <a:off x="9404049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C40F58-CF90-CE41-89B9-CE8DBABC9991}"/>
              </a:ext>
            </a:extLst>
          </p:cNvPr>
          <p:cNvSpPr/>
          <p:nvPr/>
        </p:nvSpPr>
        <p:spPr>
          <a:xfrm>
            <a:off x="8801537" y="387484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5F10088-ADEF-7F4E-A316-E753418CD634}"/>
              </a:ext>
            </a:extLst>
          </p:cNvPr>
          <p:cNvCxnSpPr>
            <a:cxnSpLocks/>
            <a:stCxn id="4" idx="2"/>
            <a:endCxn id="25" idx="0"/>
          </p:cNvCxnSpPr>
          <p:nvPr/>
        </p:nvCxnSpPr>
        <p:spPr>
          <a:xfrm flipH="1">
            <a:off x="8562478" y="2849305"/>
            <a:ext cx="580690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E5B716-F904-F04C-85D6-57BAB595954F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9143168" y="2849305"/>
            <a:ext cx="562137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3CD5CE6-7944-5940-BF7F-AD6B8EF5481A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>
            <a:off x="8562478" y="3571180"/>
            <a:ext cx="540315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E481C4-ED00-5E48-8D57-93234F440C6A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 flipH="1">
            <a:off x="9102793" y="3571180"/>
            <a:ext cx="602512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BFBAFE9-DB06-D242-9A86-5A5DBAE7937A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10006561" y="2839576"/>
            <a:ext cx="277238" cy="52249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5BD84F-A29B-7844-AA4E-821E0B90D387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9444424" y="2640198"/>
            <a:ext cx="839375" cy="1993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A8C64CD-6438-0642-90A2-AB2F8FAC4216}"/>
              </a:ext>
            </a:extLst>
          </p:cNvPr>
          <p:cNvSpPr txBox="1"/>
          <p:nvPr/>
        </p:nvSpPr>
        <p:spPr>
          <a:xfrm>
            <a:off x="10858582" y="30113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3111E8-20FD-9A4E-BB6A-BF339F777B74}"/>
              </a:ext>
            </a:extLst>
          </p:cNvPr>
          <p:cNvSpPr txBox="1"/>
          <p:nvPr/>
        </p:nvSpPr>
        <p:spPr>
          <a:xfrm>
            <a:off x="8063655" y="2447138"/>
            <a:ext cx="5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CFG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A20544-E545-DB40-AE9C-D75E51A5C0A6}"/>
              </a:ext>
            </a:extLst>
          </p:cNvPr>
          <p:cNvSpPr/>
          <p:nvPr/>
        </p:nvSpPr>
        <p:spPr>
          <a:xfrm>
            <a:off x="8859121" y="4978934"/>
            <a:ext cx="317596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B2E933-E9AD-4341-9CF9-2422F61D7ABC}"/>
              </a:ext>
            </a:extLst>
          </p:cNvPr>
          <p:cNvSpPr txBox="1"/>
          <p:nvPr/>
        </p:nvSpPr>
        <p:spPr>
          <a:xfrm>
            <a:off x="10296120" y="4555260"/>
            <a:ext cx="158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7665-5DC7-324C-918C-4771F1DE1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Scopes</a:t>
            </a:r>
          </a:p>
        </p:txBody>
      </p:sp>
    </p:spTree>
    <p:extLst>
      <p:ext uri="{BB962C8B-B14F-4D97-AF65-F5344CB8AC3E}">
        <p14:creationId xmlns:p14="http://schemas.microsoft.com/office/powerpoint/2010/main" val="2828497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936266" y="230664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0C5988-5228-6145-A8D0-E8F457FD5FDE}"/>
              </a:ext>
            </a:extLst>
          </p:cNvPr>
          <p:cNvSpPr txBox="1"/>
          <p:nvPr/>
        </p:nvSpPr>
        <p:spPr>
          <a:xfrm>
            <a:off x="838200" y="5199118"/>
            <a:ext cx="4770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 x and y hold at the end of the program?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B7D644-6ABF-4B4A-81D0-0AED4BDD1675}"/>
              </a:ext>
            </a:extLst>
          </p:cNvPr>
          <p:cNvSpPr txBox="1"/>
          <p:nvPr/>
        </p:nvSpPr>
        <p:spPr>
          <a:xfrm>
            <a:off x="2772832" y="3117316"/>
            <a:ext cx="3036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can we get rid of the {}’s?</a:t>
            </a:r>
          </a:p>
        </p:txBody>
      </p:sp>
    </p:spTree>
    <p:extLst>
      <p:ext uri="{BB962C8B-B14F-4D97-AF65-F5344CB8AC3E}">
        <p14:creationId xmlns:p14="http://schemas.microsoft.com/office/powerpoint/2010/main" val="159100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</p:spTree>
    <p:extLst>
      <p:ext uri="{BB962C8B-B14F-4D97-AF65-F5344CB8AC3E}">
        <p14:creationId xmlns:p14="http://schemas.microsoft.com/office/powerpoint/2010/main" val="126882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highlight>
                <a:srgbClr val="FFFF00"/>
              </a:highlight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</p:spTree>
    <p:extLst>
      <p:ext uri="{BB962C8B-B14F-4D97-AF65-F5344CB8AC3E}">
        <p14:creationId xmlns:p14="http://schemas.microsoft.com/office/powerpoint/2010/main" val="2149579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highlight>
                <a:srgbClr val="FFFF00"/>
              </a:highlight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956179-EF85-014A-A151-7B74CAFFC1AA}"/>
              </a:ext>
            </a:extLst>
          </p:cNvPr>
          <p:cNvSpPr txBox="1"/>
          <p:nvPr/>
        </p:nvSpPr>
        <p:spPr>
          <a:xfrm>
            <a:off x="1781681" y="1837267"/>
            <a:ext cx="909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9AF37-615B-1C41-857C-23184566DE33}"/>
              </a:ext>
            </a:extLst>
          </p:cNvPr>
          <p:cNvSpPr txBox="1"/>
          <p:nvPr/>
        </p:nvSpPr>
        <p:spPr>
          <a:xfrm>
            <a:off x="8211463" y="4398496"/>
            <a:ext cx="307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a new unique name for x</a:t>
            </a:r>
          </a:p>
        </p:txBody>
      </p:sp>
    </p:spTree>
    <p:extLst>
      <p:ext uri="{BB962C8B-B14F-4D97-AF65-F5344CB8AC3E}">
        <p14:creationId xmlns:p14="http://schemas.microsoft.com/office/powerpoint/2010/main" val="3406865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</p:spTree>
    <p:extLst>
      <p:ext uri="{BB962C8B-B14F-4D97-AF65-F5344CB8AC3E}">
        <p14:creationId xmlns:p14="http://schemas.microsoft.com/office/powerpoint/2010/main" val="162186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956179-EF85-014A-A151-7B74CAFFC1AA}"/>
              </a:ext>
            </a:extLst>
          </p:cNvPr>
          <p:cNvSpPr txBox="1"/>
          <p:nvPr/>
        </p:nvSpPr>
        <p:spPr>
          <a:xfrm>
            <a:off x="1781681" y="1837267"/>
            <a:ext cx="909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2F6F0A-CEC8-B247-908E-3AE85BC8EF87}"/>
              </a:ext>
            </a:extLst>
          </p:cNvPr>
          <p:cNvSpPr txBox="1"/>
          <p:nvPr/>
        </p:nvSpPr>
        <p:spPr>
          <a:xfrm>
            <a:off x="8211463" y="4398496"/>
            <a:ext cx="307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a new unique name for y</a:t>
            </a:r>
          </a:p>
        </p:txBody>
      </p:sp>
    </p:spTree>
    <p:extLst>
      <p:ext uri="{BB962C8B-B14F-4D97-AF65-F5344CB8AC3E}">
        <p14:creationId xmlns:p14="http://schemas.microsoft.com/office/powerpoint/2010/main" val="2026585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0138C0-BB90-2D4E-AC55-1D91C8DB0A51}"/>
              </a:ext>
            </a:extLst>
          </p:cNvPr>
          <p:cNvSpPr txBox="1"/>
          <p:nvPr/>
        </p:nvSpPr>
        <p:spPr>
          <a:xfrm>
            <a:off x="2183446" y="1794934"/>
            <a:ext cx="79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2102221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0138C0-BB90-2D4E-AC55-1D91C8DB0A51}"/>
              </a:ext>
            </a:extLst>
          </p:cNvPr>
          <p:cNvSpPr txBox="1"/>
          <p:nvPr/>
        </p:nvSpPr>
        <p:spPr>
          <a:xfrm>
            <a:off x="2183446" y="1794934"/>
            <a:ext cx="1170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replace</a:t>
            </a:r>
            <a:br>
              <a:rPr lang="en-US" dirty="0"/>
            </a:br>
            <a:r>
              <a:rPr lang="en-US" dirty="0"/>
              <a:t>with </a:t>
            </a:r>
            <a:br>
              <a:rPr lang="en-US" dirty="0"/>
            </a:br>
            <a:r>
              <a:rPr lang="en-US" dirty="0"/>
              <a:t>new name</a:t>
            </a:r>
          </a:p>
        </p:txBody>
      </p:sp>
    </p:spTree>
    <p:extLst>
      <p:ext uri="{BB962C8B-B14F-4D97-AF65-F5344CB8AC3E}">
        <p14:creationId xmlns:p14="http://schemas.microsoft.com/office/powerpoint/2010/main" val="1686785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</p:spTree>
    <p:extLst>
      <p:ext uri="{BB962C8B-B14F-4D97-AF65-F5344CB8AC3E}">
        <p14:creationId xmlns:p14="http://schemas.microsoft.com/office/powerpoint/2010/main" val="154409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Pending grades</a:t>
            </a:r>
          </a:p>
          <a:p>
            <a:pPr lvl="1"/>
            <a:r>
              <a:rPr lang="en-US" dirty="0"/>
              <a:t>HW 2 (expect by Monday)</a:t>
            </a:r>
          </a:p>
          <a:p>
            <a:pPr lvl="1"/>
            <a:r>
              <a:rPr lang="en-US" dirty="0"/>
              <a:t>Midterm (expect by next Friday)</a:t>
            </a:r>
          </a:p>
          <a:p>
            <a:pPr lvl="1"/>
            <a:endParaRPr lang="en-US" dirty="0"/>
          </a:p>
          <a:p>
            <a:r>
              <a:rPr lang="en-US" dirty="0"/>
              <a:t>HW 3 is released</a:t>
            </a:r>
          </a:p>
          <a:p>
            <a:pPr lvl="1"/>
            <a:r>
              <a:rPr lang="en-US" dirty="0"/>
              <a:t>Due in two weeks from release date</a:t>
            </a:r>
          </a:p>
          <a:p>
            <a:pPr lvl="1"/>
            <a:r>
              <a:rPr lang="en-US" dirty="0"/>
              <a:t>We will go over some of it during class today</a:t>
            </a:r>
          </a:p>
          <a:p>
            <a:pPr lvl="1"/>
            <a:r>
              <a:rPr lang="en-US" dirty="0"/>
              <a:t>Get started early; you have all the material you need!</a:t>
            </a:r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</p:spTree>
    <p:extLst>
      <p:ext uri="{BB962C8B-B14F-4D97-AF65-F5344CB8AC3E}">
        <p14:creationId xmlns:p14="http://schemas.microsoft.com/office/powerpoint/2010/main" val="1151081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ABD0B-8BBE-F24D-9944-749F1B0379FE}"/>
              </a:ext>
            </a:extLst>
          </p:cNvPr>
          <p:cNvSpPr txBox="1"/>
          <p:nvPr/>
        </p:nvSpPr>
        <p:spPr>
          <a:xfrm>
            <a:off x="3208867" y="3708400"/>
            <a:ext cx="82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3698971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x_1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ABD0B-8BBE-F24D-9944-749F1B0379FE}"/>
              </a:ext>
            </a:extLst>
          </p:cNvPr>
          <p:cNvSpPr txBox="1"/>
          <p:nvPr/>
        </p:nvSpPr>
        <p:spPr>
          <a:xfrm>
            <a:off x="3208867" y="3708400"/>
            <a:ext cx="82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2116479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x_1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ABD0B-8BBE-F24D-9944-749F1B0379FE}"/>
              </a:ext>
            </a:extLst>
          </p:cNvPr>
          <p:cNvSpPr txBox="1"/>
          <p:nvPr/>
        </p:nvSpPr>
        <p:spPr>
          <a:xfrm>
            <a:off x="3208867" y="3708400"/>
            <a:ext cx="82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208610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x_1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y_0 = x_1;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ABD0B-8BBE-F24D-9944-749F1B0379FE}"/>
              </a:ext>
            </a:extLst>
          </p:cNvPr>
          <p:cNvSpPr txBox="1"/>
          <p:nvPr/>
        </p:nvSpPr>
        <p:spPr>
          <a:xfrm>
            <a:off x="3208867" y="3708400"/>
            <a:ext cx="82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4156412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x_1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y_0 = x_1;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124B41-36F0-F449-92C1-ACBBEC235B74}"/>
              </a:ext>
            </a:extLst>
          </p:cNvPr>
          <p:cNvSpPr txBox="1"/>
          <p:nvPr/>
        </p:nvSpPr>
        <p:spPr>
          <a:xfrm>
            <a:off x="2328333" y="5249333"/>
            <a:ext cx="205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more need for {}</a:t>
            </a:r>
          </a:p>
        </p:txBody>
      </p:sp>
    </p:spTree>
    <p:extLst>
      <p:ext uri="{BB962C8B-B14F-4D97-AF65-F5344CB8AC3E}">
        <p14:creationId xmlns:p14="http://schemas.microsoft.com/office/powerpoint/2010/main" val="1898087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x_1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y_0 = x_1;</a:t>
            </a:r>
          </a:p>
          <a:p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124B41-36F0-F449-92C1-ACBBEC235B74}"/>
              </a:ext>
            </a:extLst>
          </p:cNvPr>
          <p:cNvSpPr txBox="1"/>
          <p:nvPr/>
        </p:nvSpPr>
        <p:spPr>
          <a:xfrm>
            <a:off x="2328333" y="5249333"/>
            <a:ext cx="205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more need for {}</a:t>
            </a:r>
          </a:p>
        </p:txBody>
      </p:sp>
    </p:spTree>
    <p:extLst>
      <p:ext uri="{BB962C8B-B14F-4D97-AF65-F5344CB8AC3E}">
        <p14:creationId xmlns:p14="http://schemas.microsoft.com/office/powerpoint/2010/main" val="2171990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EC266-85C9-3A42-B765-281F6AF7D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implement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ED4C3-6784-9F4E-B43F-C870F3877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 a “search and replace” preprocess</a:t>
            </a:r>
          </a:p>
          <a:p>
            <a:r>
              <a:rPr lang="en-US" dirty="0"/>
              <a:t>You do it during parsing</a:t>
            </a:r>
          </a:p>
          <a:p>
            <a:r>
              <a:rPr lang="en-US" dirty="0"/>
              <a:t>Only required for program variables, not IO variables</a:t>
            </a:r>
          </a:p>
        </p:txBody>
      </p:sp>
    </p:spTree>
    <p:extLst>
      <p:ext uri="{BB962C8B-B14F-4D97-AF65-F5344CB8AC3E}">
        <p14:creationId xmlns:p14="http://schemas.microsoft.com/office/powerpoint/2010/main" val="1430995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6B40FC-2098-104B-A309-290F86173275}"/>
              </a:ext>
            </a:extLst>
          </p:cNvPr>
          <p:cNvSpPr/>
          <p:nvPr/>
        </p:nvSpPr>
        <p:spPr>
          <a:xfrm>
            <a:off x="1004515" y="2551837"/>
            <a:ext cx="5284967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test4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&amp;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100;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+ 1)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x = x +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81E96-79B3-084D-8892-3B5D54BF3CD0}"/>
              </a:ext>
            </a:extLst>
          </p:cNvPr>
          <p:cNvSpPr txBox="1"/>
          <p:nvPr/>
        </p:nvSpPr>
        <p:spPr>
          <a:xfrm>
            <a:off x="1004515" y="2067338"/>
            <a:ext cx="401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Remind ourselves what we are compiling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0BEF97-BF11-7B49-923B-06D789EE7EDB}"/>
              </a:ext>
            </a:extLst>
          </p:cNvPr>
          <p:cNvSpPr txBox="1"/>
          <p:nvPr/>
        </p:nvSpPr>
        <p:spPr>
          <a:xfrm>
            <a:off x="7172077" y="2719346"/>
            <a:ext cx="37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only need new names for program</a:t>
            </a:r>
          </a:p>
          <a:p>
            <a:r>
              <a:rPr lang="en-US" dirty="0"/>
              <a:t>variables, not for IO variables</a:t>
            </a:r>
          </a:p>
        </p:txBody>
      </p:sp>
    </p:spTree>
    <p:extLst>
      <p:ext uri="{BB962C8B-B14F-4D97-AF65-F5344CB8AC3E}">
        <p14:creationId xmlns:p14="http://schemas.microsoft.com/office/powerpoint/2010/main" val="2107088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highlight>
                <a:srgbClr val="FFFF00"/>
              </a:highlight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6200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Get the new name put in the symbol table when the declaration</a:t>
            </a:r>
          </a:p>
          <a:p>
            <a:r>
              <a:rPr lang="en-US" i="1" dirty="0"/>
              <a:t>is parsed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9AF37-615B-1C41-857C-23184566DE33}"/>
              </a:ext>
            </a:extLst>
          </p:cNvPr>
          <p:cNvSpPr txBox="1"/>
          <p:nvPr/>
        </p:nvSpPr>
        <p:spPr>
          <a:xfrm>
            <a:off x="8211463" y="4398496"/>
            <a:ext cx="307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a new unique name for x</a:t>
            </a:r>
          </a:p>
        </p:txBody>
      </p:sp>
    </p:spTree>
    <p:extLst>
      <p:ext uri="{BB962C8B-B14F-4D97-AF65-F5344CB8AC3E}">
        <p14:creationId xmlns:p14="http://schemas.microsoft.com/office/powerpoint/2010/main" val="221850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F8F9-C1AD-2A45-81E5-60745BF1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CF750-D43D-414B-8C9B-2D86699D8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Converting statements into </a:t>
            </a:r>
            <a:r>
              <a:rPr lang="en-US" dirty="0" err="1"/>
              <a:t>ClassIeR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52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4182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Use the new names 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the </a:t>
            </a:r>
            <a:r>
              <a:rPr lang="en-US" i="1" dirty="0" err="1"/>
              <a:t>lhs</a:t>
            </a:r>
            <a:r>
              <a:rPr lang="en-US" i="1" dirty="0"/>
              <a:t> side of an assignment statement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unit nodes in expressions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C8DF72-38A4-EA46-A729-F84F81CE64F2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C32890-DA30-6B47-99DD-94577831B62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67F161-0F78-064C-AA0A-C88F09FB44B7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A386FC-60F3-FD45-A040-4D2FCBC3ED7F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84591F-ADF4-E444-8FE3-839AF81ECE19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EC5FD7-6557-5B4E-8D22-1A2FEFC30FC0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F9C9FD-5EEA-3B4D-A544-D14290206FE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198044-41EC-934C-BB69-3BC26B04466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</p:spTree>
    <p:extLst>
      <p:ext uri="{BB962C8B-B14F-4D97-AF65-F5344CB8AC3E}">
        <p14:creationId xmlns:p14="http://schemas.microsoft.com/office/powerpoint/2010/main" val="1174688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E0790-AAE7-E442-BF58-E06983DA75E7}"/>
              </a:ext>
            </a:extLst>
          </p:cNvPr>
          <p:cNvSpPr/>
          <p:nvPr/>
        </p:nvSpPr>
        <p:spPr>
          <a:xfrm>
            <a:off x="612249" y="1095453"/>
            <a:ext cx="272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unit := ID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|  ...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9FF41-5AA1-5F4B-95F9-EB6737D7F1A2}"/>
              </a:ext>
            </a:extLst>
          </p:cNvPr>
          <p:cNvSpPr txBox="1"/>
          <p:nvPr/>
        </p:nvSpPr>
        <p:spPr>
          <a:xfrm>
            <a:off x="3336896" y="1372452"/>
            <a:ext cx="596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know whether to make an IO node or a Var node?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240A9-0892-A747-B13D-5625B33D333F}"/>
              </a:ext>
            </a:extLst>
          </p:cNvPr>
          <p:cNvSpPr txBox="1"/>
          <p:nvPr/>
        </p:nvSpPr>
        <p:spPr>
          <a:xfrm>
            <a:off x="612249" y="1948070"/>
            <a:ext cx="96608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= # get </a:t>
            </a:r>
            <a:r>
              <a:rPr lang="en-US" dirty="0" err="1">
                <a:latin typeface="Courier" pitchFamily="2" charset="0"/>
              </a:rPr>
              <a:t>id_data</a:t>
            </a:r>
            <a:r>
              <a:rPr lang="en-US" dirty="0">
                <a:latin typeface="Courier" pitchFamily="2" charset="0"/>
              </a:rPr>
              <a:t> from the symbol table</a:t>
            </a:r>
          </a:p>
          <a:p>
            <a:r>
              <a:rPr lang="en-US" dirty="0">
                <a:latin typeface="Courier" pitchFamily="2" charset="0"/>
              </a:rPr>
              <a:t>   eat(“ID”)</a:t>
            </a:r>
          </a:p>
          <a:p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latin typeface="Courier" pitchFamily="2" charset="0"/>
              </a:rPr>
              <a:t>id_data.id_type</a:t>
            </a:r>
            <a:r>
              <a:rPr lang="en-US" dirty="0">
                <a:latin typeface="Courier" pitchFamily="2" charset="0"/>
              </a:rPr>
              <a:t> == IO)</a:t>
            </a:r>
          </a:p>
          <a:p>
            <a:r>
              <a:rPr lang="en-US" dirty="0">
                <a:latin typeface="Courier" pitchFamily="2" charset="0"/>
              </a:rPr>
              <a:t>       </a:t>
            </a:r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ASTIOIDNode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id_data.data_type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else</a:t>
            </a:r>
          </a:p>
          <a:p>
            <a:r>
              <a:rPr lang="en-US" dirty="0">
                <a:latin typeface="Courier" pitchFamily="2" charset="0"/>
              </a:rPr>
              <a:t>       </a:t>
            </a:r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ASTVarIDNode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id_data.new_name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id_data.data_type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542D58-0189-9B40-9E88-37D087A42EAC}"/>
              </a:ext>
            </a:extLst>
          </p:cNvPr>
          <p:cNvSpPr txBox="1"/>
          <p:nvPr/>
        </p:nvSpPr>
        <p:spPr>
          <a:xfrm>
            <a:off x="355157" y="438312"/>
            <a:ext cx="530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 an expression AST, we parse a unit at the base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AE5C40-B1AA-D541-BA6F-ADB97C7F5C41}"/>
              </a:ext>
            </a:extLst>
          </p:cNvPr>
          <p:cNvSpPr txBox="1"/>
          <p:nvPr/>
        </p:nvSpPr>
        <p:spPr>
          <a:xfrm>
            <a:off x="1248355" y="4603805"/>
            <a:ext cx="30064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id_data</a:t>
            </a:r>
            <a:r>
              <a:rPr lang="en-US" i="1" dirty="0"/>
              <a:t> should contain:</a:t>
            </a:r>
          </a:p>
          <a:p>
            <a:r>
              <a:rPr lang="en-US" b="1" i="1" dirty="0" err="1">
                <a:latin typeface="Courier" pitchFamily="2" charset="0"/>
              </a:rPr>
              <a:t>id_type</a:t>
            </a:r>
            <a:r>
              <a:rPr lang="en-US" i="1" dirty="0"/>
              <a:t>: IO or Var</a:t>
            </a:r>
          </a:p>
          <a:p>
            <a:r>
              <a:rPr lang="en-US" b="1" i="1" dirty="0" err="1">
                <a:latin typeface="Courier" pitchFamily="2" charset="0"/>
              </a:rPr>
              <a:t>data_type</a:t>
            </a:r>
            <a:r>
              <a:rPr lang="en-US" i="1" dirty="0"/>
              <a:t>: int or float</a:t>
            </a:r>
          </a:p>
          <a:p>
            <a:r>
              <a:rPr lang="en-US" b="1" i="1" dirty="0" err="1"/>
              <a:t>new_name</a:t>
            </a:r>
            <a:r>
              <a:rPr lang="en-US" i="1" dirty="0"/>
              <a:t>: new unique name</a:t>
            </a:r>
          </a:p>
        </p:txBody>
      </p:sp>
    </p:spTree>
    <p:extLst>
      <p:ext uri="{BB962C8B-B14F-4D97-AF65-F5344CB8AC3E}">
        <p14:creationId xmlns:p14="http://schemas.microsoft.com/office/powerpoint/2010/main" val="33172580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9C57-7A9D-534F-B386-BF3DEDA45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</p:spTree>
    <p:extLst>
      <p:ext uri="{BB962C8B-B14F-4D97-AF65-F5344CB8AC3E}">
        <p14:creationId xmlns:p14="http://schemas.microsoft.com/office/powerpoint/2010/main" val="18015803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Module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849C-4A37-A347-AFAE-4637C5D5C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went from an implicit parse tree to an explicit AST</a:t>
            </a:r>
          </a:p>
          <a:p>
            <a:endParaRPr lang="en-US" dirty="0"/>
          </a:p>
          <a:p>
            <a:r>
              <a:rPr lang="en-US" dirty="0"/>
              <a:t>We transformed typed expressions into equivalent untyped expressions</a:t>
            </a:r>
          </a:p>
          <a:p>
            <a:endParaRPr lang="en-US" dirty="0"/>
          </a:p>
          <a:p>
            <a:r>
              <a:rPr lang="en-US" dirty="0"/>
              <a:t>We defined a simple 3-address code and compiled expressions and statements to that 3-address code</a:t>
            </a:r>
          </a:p>
          <a:p>
            <a:endParaRPr lang="en-US" dirty="0"/>
          </a:p>
          <a:p>
            <a:r>
              <a:rPr lang="en-US" dirty="0"/>
              <a:t>By the end of the homework, you will have a functioning IR compiler!</a:t>
            </a:r>
          </a:p>
          <a:p>
            <a:pPr lvl="1"/>
            <a:r>
              <a:rPr lang="en-US" dirty="0" err="1"/>
              <a:t>ClassIeR</a:t>
            </a:r>
            <a:r>
              <a:rPr lang="en-US" dirty="0"/>
              <a:t> is pretty close to an assembly ISA!</a:t>
            </a:r>
          </a:p>
        </p:txBody>
      </p:sp>
    </p:spTree>
    <p:extLst>
      <p:ext uri="{BB962C8B-B14F-4D97-AF65-F5344CB8AC3E}">
        <p14:creationId xmlns:p14="http://schemas.microsoft.com/office/powerpoint/2010/main" val="3444563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of module 4: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2172938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are compiler optimizations?</a:t>
            </a:r>
          </a:p>
          <a:p>
            <a:endParaRPr lang="en-US" dirty="0"/>
          </a:p>
          <a:p>
            <a:r>
              <a:rPr lang="en-US" dirty="0"/>
              <a:t>Why do we want compiler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1504995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are compiler optimizations?</a:t>
            </a:r>
          </a:p>
          <a:p>
            <a:pPr lvl="1"/>
            <a:r>
              <a:rPr lang="en-US" dirty="0"/>
              <a:t>automated program transforms designed to make code more optimal</a:t>
            </a:r>
          </a:p>
          <a:p>
            <a:pPr lvl="1"/>
            <a:r>
              <a:rPr lang="en-US" dirty="0"/>
              <a:t>optimal can mean different things</a:t>
            </a:r>
          </a:p>
          <a:p>
            <a:pPr lvl="2"/>
            <a:r>
              <a:rPr lang="en-US" dirty="0"/>
              <a:t>code optimized for one system might be different for code optimized for a different system</a:t>
            </a:r>
          </a:p>
          <a:p>
            <a:pPr lvl="2"/>
            <a:r>
              <a:rPr lang="en-US" dirty="0"/>
              <a:t>we can optimize for speed, for energy efficiency, or for code size. What else?</a:t>
            </a:r>
          </a:p>
          <a:p>
            <a:pPr lvl="2"/>
            <a:endParaRPr lang="en-US" dirty="0"/>
          </a:p>
          <a:p>
            <a:r>
              <a:rPr lang="en-US" dirty="0"/>
              <a:t>Why do we want the compiler to help us optimize?</a:t>
            </a:r>
          </a:p>
          <a:p>
            <a:pPr lvl="1"/>
            <a:r>
              <a:rPr lang="en-US" dirty="0"/>
              <a:t>So we can write more maintainable/portable code</a:t>
            </a:r>
          </a:p>
          <a:p>
            <a:pPr lvl="1"/>
            <a:r>
              <a:rPr lang="en-US" dirty="0"/>
              <a:t>So we don’t have to worry about learning nuanced details about every possible system</a:t>
            </a:r>
          </a:p>
        </p:txBody>
      </p:sp>
    </p:spTree>
    <p:extLst>
      <p:ext uri="{BB962C8B-B14F-4D97-AF65-F5344CB8AC3E}">
        <p14:creationId xmlns:p14="http://schemas.microsoft.com/office/powerpoint/2010/main" val="3661394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134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05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D6822D-EC64-E845-AFEC-D38D4B7B0515}"/>
              </a:ext>
            </a:extLst>
          </p:cNvPr>
          <p:cNvSpPr/>
          <p:nvPr/>
        </p:nvSpPr>
        <p:spPr>
          <a:xfrm>
            <a:off x="896698" y="2925002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E9C9D-55D1-B746-AA85-C8BA2A47BFFD}"/>
              </a:ext>
            </a:extLst>
          </p:cNvPr>
          <p:cNvSpPr/>
          <p:nvPr/>
        </p:nvSpPr>
        <p:spPr>
          <a:xfrm>
            <a:off x="896698" y="4526466"/>
            <a:ext cx="4216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D7B4-260F-C54D-AB64-87296B7B6E98}"/>
              </a:ext>
            </a:extLst>
          </p:cNvPr>
          <p:cNvSpPr txBox="1"/>
          <p:nvPr/>
        </p:nvSpPr>
        <p:spPr>
          <a:xfrm>
            <a:off x="896698" y="4002733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</a:t>
            </a:r>
          </a:p>
        </p:txBody>
      </p:sp>
    </p:spTree>
    <p:extLst>
      <p:ext uri="{BB962C8B-B14F-4D97-AF65-F5344CB8AC3E}">
        <p14:creationId xmlns:p14="http://schemas.microsoft.com/office/powerpoint/2010/main" val="13613531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05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D6822D-EC64-E845-AFEC-D38D4B7B0515}"/>
              </a:ext>
            </a:extLst>
          </p:cNvPr>
          <p:cNvSpPr/>
          <p:nvPr/>
        </p:nvSpPr>
        <p:spPr>
          <a:xfrm>
            <a:off x="896698" y="2925002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E9C9D-55D1-B746-AA85-C8BA2A47BFFD}"/>
              </a:ext>
            </a:extLst>
          </p:cNvPr>
          <p:cNvSpPr/>
          <p:nvPr/>
        </p:nvSpPr>
        <p:spPr>
          <a:xfrm>
            <a:off x="896698" y="4526466"/>
            <a:ext cx="4216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D7B4-260F-C54D-AB64-87296B7B6E98}"/>
              </a:ext>
            </a:extLst>
          </p:cNvPr>
          <p:cNvSpPr txBox="1"/>
          <p:nvPr/>
        </p:nvSpPr>
        <p:spPr>
          <a:xfrm>
            <a:off x="896698" y="4002733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2B9AA4-76FA-0042-9B96-62F658A5B4B8}"/>
              </a:ext>
            </a:extLst>
          </p:cNvPr>
          <p:cNvSpPr/>
          <p:nvPr/>
        </p:nvSpPr>
        <p:spPr>
          <a:xfrm>
            <a:off x="6477000" y="2619201"/>
            <a:ext cx="43942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i,j,k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j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k = j;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k;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059B41-2935-984F-B947-4D20275C5047}"/>
              </a:ext>
            </a:extLst>
          </p:cNvPr>
          <p:cNvSpPr/>
          <p:nvPr/>
        </p:nvSpPr>
        <p:spPr>
          <a:xfrm>
            <a:off x="6477000" y="5265130"/>
            <a:ext cx="4394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i,j,k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10;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FE2D23-7B67-724A-8D93-935809A56A40}"/>
              </a:ext>
            </a:extLst>
          </p:cNvPr>
          <p:cNvSpPr txBox="1"/>
          <p:nvPr/>
        </p:nvSpPr>
        <p:spPr>
          <a:xfrm>
            <a:off x="6477000" y="4773162"/>
            <a:ext cx="2237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constant propagation</a:t>
            </a:r>
          </a:p>
        </p:txBody>
      </p:sp>
    </p:spTree>
    <p:extLst>
      <p:ext uri="{BB962C8B-B14F-4D97-AF65-F5344CB8AC3E}">
        <p14:creationId xmlns:p14="http://schemas.microsoft.com/office/powerpoint/2010/main" val="178756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0F0F9E-225E-2648-BCB2-E88AA1F1B969}"/>
              </a:ext>
            </a:extLst>
          </p:cNvPr>
          <p:cNvSpPr/>
          <p:nvPr/>
        </p:nvSpPr>
        <p:spPr>
          <a:xfrm>
            <a:off x="2725782" y="1433140"/>
            <a:ext cx="6992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A7A2FD-8733-5343-A139-CBC1784C1CFD}"/>
              </a:ext>
            </a:extLst>
          </p:cNvPr>
          <p:cNvSpPr txBox="1"/>
          <p:nvPr/>
        </p:nvSpPr>
        <p:spPr>
          <a:xfrm>
            <a:off x="660400" y="431800"/>
            <a:ext cx="2763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Let’s do another one</a:t>
            </a:r>
          </a:p>
        </p:txBody>
      </p:sp>
    </p:spTree>
    <p:extLst>
      <p:ext uri="{BB962C8B-B14F-4D97-AF65-F5344CB8AC3E}">
        <p14:creationId xmlns:p14="http://schemas.microsoft.com/office/powerpoint/2010/main" val="22194561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05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D6822D-EC64-E845-AFEC-D38D4B7B0515}"/>
              </a:ext>
            </a:extLst>
          </p:cNvPr>
          <p:cNvSpPr/>
          <p:nvPr/>
        </p:nvSpPr>
        <p:spPr>
          <a:xfrm>
            <a:off x="896698" y="2925002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E9C9D-55D1-B746-AA85-C8BA2A47BFFD}"/>
              </a:ext>
            </a:extLst>
          </p:cNvPr>
          <p:cNvSpPr/>
          <p:nvPr/>
        </p:nvSpPr>
        <p:spPr>
          <a:xfrm>
            <a:off x="896698" y="4526466"/>
            <a:ext cx="4216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D7B4-260F-C54D-AB64-87296B7B6E98}"/>
              </a:ext>
            </a:extLst>
          </p:cNvPr>
          <p:cNvSpPr txBox="1"/>
          <p:nvPr/>
        </p:nvSpPr>
        <p:spPr>
          <a:xfrm>
            <a:off x="896698" y="4002733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63EC3-CB28-704B-BD88-13724DFB7F77}"/>
              </a:ext>
            </a:extLst>
          </p:cNvPr>
          <p:cNvSpPr txBox="1"/>
          <p:nvPr/>
        </p:nvSpPr>
        <p:spPr>
          <a:xfrm>
            <a:off x="812800" y="6280793"/>
            <a:ext cx="243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does this save us?</a:t>
            </a:r>
          </a:p>
        </p:txBody>
      </p:sp>
    </p:spTree>
    <p:extLst>
      <p:ext uri="{BB962C8B-B14F-4D97-AF65-F5344CB8AC3E}">
        <p14:creationId xmlns:p14="http://schemas.microsoft.com/office/powerpoint/2010/main" val="16169382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05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D6822D-EC64-E845-AFEC-D38D4B7B0515}"/>
              </a:ext>
            </a:extLst>
          </p:cNvPr>
          <p:cNvSpPr/>
          <p:nvPr/>
        </p:nvSpPr>
        <p:spPr>
          <a:xfrm>
            <a:off x="896698" y="2925002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E9C9D-55D1-B746-AA85-C8BA2A47BFFD}"/>
              </a:ext>
            </a:extLst>
          </p:cNvPr>
          <p:cNvSpPr/>
          <p:nvPr/>
        </p:nvSpPr>
        <p:spPr>
          <a:xfrm>
            <a:off x="896698" y="4526466"/>
            <a:ext cx="4216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D7B4-260F-C54D-AB64-87296B7B6E98}"/>
              </a:ext>
            </a:extLst>
          </p:cNvPr>
          <p:cNvSpPr txBox="1"/>
          <p:nvPr/>
        </p:nvSpPr>
        <p:spPr>
          <a:xfrm>
            <a:off x="896698" y="4002733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63EC3-CB28-704B-BD88-13724DFB7F77}"/>
              </a:ext>
            </a:extLst>
          </p:cNvPr>
          <p:cNvSpPr txBox="1"/>
          <p:nvPr/>
        </p:nvSpPr>
        <p:spPr>
          <a:xfrm>
            <a:off x="812800" y="6280793"/>
            <a:ext cx="243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does this save 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DB0F5-613C-8847-8E6C-848976C28BD8}"/>
              </a:ext>
            </a:extLst>
          </p:cNvPr>
          <p:cNvSpPr txBox="1"/>
          <p:nvPr/>
        </p:nvSpPr>
        <p:spPr>
          <a:xfrm>
            <a:off x="6308508" y="3199819"/>
            <a:ext cx="5045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optimizations at one stage can enable optimizations</a:t>
            </a:r>
            <a:br>
              <a:rPr lang="en-US" dirty="0"/>
            </a:br>
            <a:r>
              <a:rPr lang="en-US" dirty="0"/>
              <a:t>at another stage: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241885-0A85-FC45-A5D6-083863A7AC0C}"/>
              </a:ext>
            </a:extLst>
          </p:cNvPr>
          <p:cNvSpPr/>
          <p:nvPr/>
        </p:nvSpPr>
        <p:spPr>
          <a:xfrm>
            <a:off x="7078902" y="4803465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+=2)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x = x + </a:t>
            </a:r>
            <a:r>
              <a:rPr lang="en-US" dirty="0">
                <a:solidFill>
                  <a:srgbClr val="098658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95203B-A2F6-7E48-9B7B-F609429F3A77}"/>
              </a:ext>
            </a:extLst>
          </p:cNvPr>
          <p:cNvSpPr txBox="1"/>
          <p:nvPr/>
        </p:nvSpPr>
        <p:spPr>
          <a:xfrm>
            <a:off x="5816600" y="6123543"/>
            <a:ext cx="418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provides a bigger window for local analysis</a:t>
            </a:r>
          </a:p>
        </p:txBody>
      </p:sp>
    </p:spTree>
    <p:extLst>
      <p:ext uri="{BB962C8B-B14F-4D97-AF65-F5344CB8AC3E}">
        <p14:creationId xmlns:p14="http://schemas.microsoft.com/office/powerpoint/2010/main" val="26409224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05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BB6C67-3330-FA45-9A5A-4F145C1B0A96}"/>
              </a:ext>
            </a:extLst>
          </p:cNvPr>
          <p:cNvSpPr txBox="1"/>
          <p:nvPr/>
        </p:nvSpPr>
        <p:spPr>
          <a:xfrm>
            <a:off x="838200" y="2566471"/>
            <a:ext cx="197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do a few more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1BBBE6-2F9E-514F-9E46-5BD3A086AFCA}"/>
              </a:ext>
            </a:extLst>
          </p:cNvPr>
          <p:cNvSpPr/>
          <p:nvPr/>
        </p:nvSpPr>
        <p:spPr>
          <a:xfrm>
            <a:off x="838200" y="3676649"/>
            <a:ext cx="4445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add(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 + y;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z)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add(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x,y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82936B-9719-1044-8A25-EE768DA335A8}"/>
              </a:ext>
            </a:extLst>
          </p:cNvPr>
          <p:cNvSpPr/>
          <p:nvPr/>
        </p:nvSpPr>
        <p:spPr>
          <a:xfrm>
            <a:off x="6527800" y="4230646"/>
            <a:ext cx="4445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z)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 + y;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186D02-0CB4-DF47-8825-C0129101DBA4}"/>
              </a:ext>
            </a:extLst>
          </p:cNvPr>
          <p:cNvSpPr txBox="1"/>
          <p:nvPr/>
        </p:nvSpPr>
        <p:spPr>
          <a:xfrm>
            <a:off x="5486399" y="2869425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</a:t>
            </a:r>
            <a:r>
              <a:rPr lang="en-US" dirty="0" err="1"/>
              <a:t>inlining</a:t>
            </a:r>
            <a:r>
              <a:rPr lang="en-US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DF2BC7-F98D-7842-8BA2-A18A8306BDBF}"/>
              </a:ext>
            </a:extLst>
          </p:cNvPr>
          <p:cNvSpPr txBox="1"/>
          <p:nvPr/>
        </p:nvSpPr>
        <p:spPr>
          <a:xfrm>
            <a:off x="5066075" y="6033819"/>
            <a:ext cx="686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this save us? </a:t>
            </a:r>
          </a:p>
          <a:p>
            <a:r>
              <a:rPr lang="en-US" dirty="0"/>
              <a:t>code size? speed? the ability to debug? local regions to optimize more?</a:t>
            </a:r>
          </a:p>
        </p:txBody>
      </p:sp>
    </p:spTree>
    <p:extLst>
      <p:ext uri="{BB962C8B-B14F-4D97-AF65-F5344CB8AC3E}">
        <p14:creationId xmlns:p14="http://schemas.microsoft.com/office/powerpoint/2010/main" val="1159126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C07E4-8C13-F541-B86A-3C0899A08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A8DA9-F7A4-AC40-8482-D31AE2CB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16033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There are many more! This is an active area of research and development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F9F707-688A-CD4C-AEBB-45E118692079}"/>
              </a:ext>
            </a:extLst>
          </p:cNvPr>
          <p:cNvSpPr txBox="1"/>
          <p:nvPr/>
        </p:nvSpPr>
        <p:spPr>
          <a:xfrm>
            <a:off x="550333" y="3708400"/>
            <a:ext cx="62258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 rough metric:</a:t>
            </a:r>
          </a:p>
          <a:p>
            <a:endParaRPr lang="en-US" dirty="0"/>
          </a:p>
          <a:p>
            <a:r>
              <a:rPr lang="en-US" dirty="0">
                <a:latin typeface="Courier" pitchFamily="2" charset="0"/>
              </a:rPr>
              <a:t>git effort </a:t>
            </a:r>
            <a:r>
              <a:rPr lang="en-US" dirty="0"/>
              <a:t>shows activities on different files and directories</a:t>
            </a:r>
          </a:p>
          <a:p>
            <a:endParaRPr lang="en-US" dirty="0"/>
          </a:p>
          <a:p>
            <a:r>
              <a:rPr lang="en-US" i="1" dirty="0"/>
              <a:t>clang C++/C parser: 3.5K commits</a:t>
            </a:r>
          </a:p>
          <a:p>
            <a:r>
              <a:rPr lang="en-US" i="1" dirty="0"/>
              <a:t>clang AST: 8.7K commits</a:t>
            </a:r>
          </a:p>
          <a:p>
            <a:r>
              <a:rPr lang="en-US" i="1" dirty="0"/>
              <a:t>LLVM transforms/optimizations: 30K commits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8187FE-D078-244C-9D36-AA351B8C9F7E}"/>
              </a:ext>
            </a:extLst>
          </p:cNvPr>
          <p:cNvSpPr txBox="1"/>
          <p:nvPr/>
        </p:nvSpPr>
        <p:spPr>
          <a:xfrm>
            <a:off x="6311542" y="5782732"/>
            <a:ext cx="413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transformation part of the code base</a:t>
            </a:r>
          </a:p>
          <a:p>
            <a:r>
              <a:rPr lang="en-US" dirty="0"/>
              <a:t>has the most activity by far</a:t>
            </a:r>
          </a:p>
        </p:txBody>
      </p:sp>
    </p:spTree>
    <p:extLst>
      <p:ext uri="{BB962C8B-B14F-4D97-AF65-F5344CB8AC3E}">
        <p14:creationId xmlns:p14="http://schemas.microsoft.com/office/powerpoint/2010/main" val="18827037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How do you enable compiler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12518784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How do you enable compiler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23508890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do you enable compiler optimizations?</a:t>
            </a:r>
          </a:p>
          <a:p>
            <a:endParaRPr lang="en-US" dirty="0"/>
          </a:p>
          <a:p>
            <a:r>
              <a:rPr lang="en-US" dirty="0"/>
              <a:t>most C/++ compilers</a:t>
            </a:r>
          </a:p>
          <a:p>
            <a:pPr lvl="1"/>
            <a:r>
              <a:rPr lang="en-US" dirty="0"/>
              <a:t>optimizing for speed</a:t>
            </a:r>
          </a:p>
          <a:p>
            <a:pPr lvl="2"/>
            <a:r>
              <a:rPr lang="en-US" dirty="0"/>
              <a:t>-O0, -O1, -O2, -O3</a:t>
            </a:r>
          </a:p>
          <a:p>
            <a:pPr lvl="2"/>
            <a:r>
              <a:rPr lang="en-US" dirty="0"/>
              <a:t>what about O4?</a:t>
            </a:r>
          </a:p>
          <a:p>
            <a:pPr lvl="1"/>
            <a:r>
              <a:rPr lang="en-US" dirty="0"/>
              <a:t>optimizing for size</a:t>
            </a:r>
          </a:p>
          <a:p>
            <a:pPr lvl="2"/>
            <a:r>
              <a:rPr lang="en-US" dirty="0"/>
              <a:t>-</a:t>
            </a:r>
            <a:r>
              <a:rPr lang="en-US" dirty="0" err="1"/>
              <a:t>Os</a:t>
            </a:r>
            <a:r>
              <a:rPr lang="en-US" dirty="0"/>
              <a:t>, -Oz</a:t>
            </a:r>
          </a:p>
          <a:p>
            <a:pPr lvl="1"/>
            <a:r>
              <a:rPr lang="en-US" dirty="0"/>
              <a:t>relax some constraints (especially around floating point):</a:t>
            </a:r>
          </a:p>
          <a:p>
            <a:pPr lvl="2"/>
            <a:r>
              <a:rPr lang="en-US" dirty="0"/>
              <a:t>-</a:t>
            </a:r>
            <a:r>
              <a:rPr lang="en-US" dirty="0" err="1"/>
              <a:t>Ofast</a:t>
            </a:r>
            <a:endParaRPr lang="en-US" dirty="0"/>
          </a:p>
          <a:p>
            <a:pPr lvl="2"/>
            <a:r>
              <a:rPr lang="en-US" dirty="0"/>
              <a:t>Godbolt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75B393-5692-B741-B68D-301E00CDD92A}"/>
              </a:ext>
            </a:extLst>
          </p:cNvPr>
          <p:cNvSpPr txBox="1"/>
          <p:nvPr/>
        </p:nvSpPr>
        <p:spPr>
          <a:xfrm>
            <a:off x="313266" y="6308209"/>
            <a:ext cx="709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accent1"/>
                </a:solidFill>
              </a:rPr>
              <a:t>https://</a:t>
            </a:r>
            <a:r>
              <a:rPr lang="en-US" u="sng" dirty="0" err="1">
                <a:solidFill>
                  <a:schemeClr val="accent1"/>
                </a:solidFill>
              </a:rPr>
              <a:t>stackoverflow.com</a:t>
            </a:r>
            <a:r>
              <a:rPr lang="en-US" u="sng" dirty="0">
                <a:solidFill>
                  <a:schemeClr val="accent1"/>
                </a:solidFill>
              </a:rPr>
              <a:t>/questions/15548023/clang-optimization-levels</a:t>
            </a:r>
          </a:p>
        </p:txBody>
      </p:sp>
    </p:spTree>
    <p:extLst>
      <p:ext uri="{BB962C8B-B14F-4D97-AF65-F5344CB8AC3E}">
        <p14:creationId xmlns:p14="http://schemas.microsoft.com/office/powerpoint/2010/main" val="24243156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do you enable compiler optimizations?</a:t>
            </a:r>
          </a:p>
          <a:p>
            <a:endParaRPr lang="en-US" dirty="0"/>
          </a:p>
          <a:p>
            <a:r>
              <a:rPr lang="en-US" dirty="0"/>
              <a:t>most C/++ compilers</a:t>
            </a:r>
          </a:p>
          <a:p>
            <a:pPr lvl="1"/>
            <a:r>
              <a:rPr lang="en-US" dirty="0"/>
              <a:t>optimizing for speed</a:t>
            </a:r>
          </a:p>
          <a:p>
            <a:pPr lvl="2"/>
            <a:r>
              <a:rPr lang="en-US" dirty="0"/>
              <a:t>-O0, -O1, -O2, -O3</a:t>
            </a:r>
          </a:p>
          <a:p>
            <a:pPr lvl="2"/>
            <a:r>
              <a:rPr lang="en-US" dirty="0"/>
              <a:t>what about O4?</a:t>
            </a:r>
          </a:p>
          <a:p>
            <a:pPr lvl="1"/>
            <a:r>
              <a:rPr lang="en-US" dirty="0"/>
              <a:t>optimizing for size</a:t>
            </a:r>
          </a:p>
          <a:p>
            <a:pPr lvl="2"/>
            <a:r>
              <a:rPr lang="en-US" dirty="0"/>
              <a:t>-</a:t>
            </a:r>
            <a:r>
              <a:rPr lang="en-US" dirty="0" err="1"/>
              <a:t>Os</a:t>
            </a:r>
            <a:r>
              <a:rPr lang="en-US" dirty="0"/>
              <a:t>, -Oz</a:t>
            </a:r>
          </a:p>
          <a:p>
            <a:pPr lvl="1"/>
            <a:r>
              <a:rPr lang="en-US" dirty="0"/>
              <a:t>relax some constraints (especially around floating point):</a:t>
            </a:r>
          </a:p>
          <a:p>
            <a:pPr lvl="2"/>
            <a:r>
              <a:rPr lang="en-US" dirty="0"/>
              <a:t>-</a:t>
            </a:r>
            <a:r>
              <a:rPr lang="en-US" dirty="0" err="1"/>
              <a:t>Ofast</a:t>
            </a:r>
            <a:endParaRPr lang="en-US" dirty="0"/>
          </a:p>
          <a:p>
            <a:pPr lvl="2"/>
            <a:r>
              <a:rPr lang="en-US" dirty="0"/>
              <a:t>Godbolt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75B393-5692-B741-B68D-301E00CDD92A}"/>
              </a:ext>
            </a:extLst>
          </p:cNvPr>
          <p:cNvSpPr txBox="1"/>
          <p:nvPr/>
        </p:nvSpPr>
        <p:spPr>
          <a:xfrm>
            <a:off x="313266" y="6308209"/>
            <a:ext cx="709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accent1"/>
                </a:solidFill>
              </a:rPr>
              <a:t>https://</a:t>
            </a:r>
            <a:r>
              <a:rPr lang="en-US" u="sng" dirty="0" err="1">
                <a:solidFill>
                  <a:schemeClr val="accent1"/>
                </a:solidFill>
              </a:rPr>
              <a:t>stackoverflow.com</a:t>
            </a:r>
            <a:r>
              <a:rPr lang="en-US" u="sng" dirty="0">
                <a:solidFill>
                  <a:schemeClr val="accent1"/>
                </a:solidFill>
              </a:rPr>
              <a:t>/questions/15548023/clang-optimization-levels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826493-79D9-C740-B602-BE6D96695484}"/>
              </a:ext>
            </a:extLst>
          </p:cNvPr>
          <p:cNvSpPr txBox="1"/>
          <p:nvPr/>
        </p:nvSpPr>
        <p:spPr>
          <a:xfrm>
            <a:off x="5054600" y="3631962"/>
            <a:ext cx="366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Does -O3 actually make a difference?</a:t>
            </a:r>
          </a:p>
        </p:txBody>
      </p:sp>
    </p:spTree>
    <p:extLst>
      <p:ext uri="{BB962C8B-B14F-4D97-AF65-F5344CB8AC3E}">
        <p14:creationId xmlns:p14="http://schemas.microsoft.com/office/powerpoint/2010/main" val="10263663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70C81-350E-0642-8DFC-D198CE253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6B3E8D-166B-DE43-82CA-D43F5FCA8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41466">
            <a:off x="1526117" y="1509782"/>
            <a:ext cx="9410700" cy="2933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9D6209-A5ED-F942-8673-2C4A7966E316}"/>
              </a:ext>
            </a:extLst>
          </p:cNvPr>
          <p:cNvSpPr txBox="1"/>
          <p:nvPr/>
        </p:nvSpPr>
        <p:spPr>
          <a:xfrm>
            <a:off x="9240721" y="4411133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2013 research paper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4B3AE6-0931-1C4A-B28A-30F5CDBE50AB}"/>
              </a:ext>
            </a:extLst>
          </p:cNvPr>
          <p:cNvSpPr/>
          <p:nvPr/>
        </p:nvSpPr>
        <p:spPr>
          <a:xfrm>
            <a:off x="3691466" y="529669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" pitchFamily="2" charset="0"/>
              </a:rPr>
              <a:t>“the performance impact of -O3 over -O2 optimizations is indistinguishable from random noise.”</a:t>
            </a:r>
          </a:p>
        </p:txBody>
      </p:sp>
    </p:spTree>
    <p:extLst>
      <p:ext uri="{BB962C8B-B14F-4D97-AF65-F5344CB8AC3E}">
        <p14:creationId xmlns:p14="http://schemas.microsoft.com/office/powerpoint/2010/main" val="28385349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are some of the biggest improvements you’ve seen from compiler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40323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339633" y="1859339"/>
            <a:ext cx="73969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eat(“IF”);</a:t>
            </a:r>
          </a:p>
          <a:p>
            <a:r>
              <a:rPr lang="en-US" dirty="0">
                <a:latin typeface="Courier" pitchFamily="2" charset="0"/>
              </a:rPr>
              <a:t>   eat(“LPAR”);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...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program0 = </a:t>
            </a:r>
            <a:r>
              <a:rPr lang="en-US" dirty="0">
                <a:latin typeface="Courier" pitchFamily="2" charset="0"/>
              </a:rPr>
              <a:t># type safe and linearized </a:t>
            </a:r>
            <a:r>
              <a:rPr lang="en-US" dirty="0" err="1">
                <a:latin typeface="Courier" pitchFamily="2" charset="0"/>
              </a:rPr>
              <a:t>ast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eat(“RPAR”);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parse_statement</a:t>
            </a:r>
            <a:r>
              <a:rPr lang="en-US" dirty="0">
                <a:latin typeface="Courier" pitchFamily="2" charset="0"/>
              </a:rPr>
              <a:t>()</a:t>
            </a:r>
            <a:endParaRPr lang="en-US" dirty="0">
              <a:highlight>
                <a:srgbClr val="00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eat(“ELSE”)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parse_statement</a:t>
            </a:r>
            <a:r>
              <a:rPr lang="en-US" dirty="0">
                <a:latin typeface="Courier" pitchFamily="2" charset="0"/>
              </a:rPr>
              <a:t>()</a:t>
            </a:r>
            <a:endParaRPr lang="en-US" dirty="0">
              <a:highlight>
                <a:srgbClr val="00FFFF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7CD11-C9E7-A84C-841E-B6F212D50409}"/>
              </a:ext>
            </a:extLst>
          </p:cNvPr>
          <p:cNvSpPr txBox="1"/>
          <p:nvPr/>
        </p:nvSpPr>
        <p:spPr>
          <a:xfrm>
            <a:off x="9562011" y="1254036"/>
            <a:ext cx="2252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if (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program0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else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12360-0EFC-604A-960F-9F645DCB8740}"/>
              </a:ext>
            </a:extLst>
          </p:cNvPr>
          <p:cNvSpPr txBox="1"/>
          <p:nvPr/>
        </p:nvSpPr>
        <p:spPr>
          <a:xfrm>
            <a:off x="9562011" y="3108679"/>
            <a:ext cx="2430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convert this</a:t>
            </a:r>
            <a:br>
              <a:rPr lang="en-US" i="1" dirty="0"/>
            </a:br>
            <a:r>
              <a:rPr lang="en-US" i="1" dirty="0"/>
              <a:t>to 3 address code</a:t>
            </a:r>
          </a:p>
        </p:txBody>
      </p:sp>
    </p:spTree>
    <p:extLst>
      <p:ext uri="{BB962C8B-B14F-4D97-AF65-F5344CB8AC3E}">
        <p14:creationId xmlns:p14="http://schemas.microsoft.com/office/powerpoint/2010/main" val="29465868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6908"/>
          </a:xfrm>
        </p:spPr>
        <p:txBody>
          <a:bodyPr>
            <a:normAutofit/>
          </a:bodyPr>
          <a:lstStyle/>
          <a:p>
            <a:r>
              <a:rPr lang="en-US" dirty="0"/>
              <a:t>What are some of the biggest improvements you’ve seen from compiler optimizations?</a:t>
            </a:r>
          </a:p>
          <a:p>
            <a:endParaRPr lang="en-US" dirty="0"/>
          </a:p>
          <a:p>
            <a:r>
              <a:rPr lang="en-US" dirty="0"/>
              <a:t>compiler optimizations are great at well-structured, regular loops and arrays</a:t>
            </a:r>
          </a:p>
          <a:p>
            <a:endParaRPr lang="en-US" dirty="0"/>
          </a:p>
          <a:p>
            <a:r>
              <a:rPr lang="en-US" dirty="0"/>
              <a:t>Example: adding together two matrices</a:t>
            </a:r>
          </a:p>
        </p:txBody>
      </p:sp>
    </p:spTree>
    <p:extLst>
      <p:ext uri="{BB962C8B-B14F-4D97-AF65-F5344CB8AC3E}">
        <p14:creationId xmlns:p14="http://schemas.microsoft.com/office/powerpoint/2010/main" val="15087644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kind of transforms on your code is the compiler allowed to do?</a:t>
            </a:r>
          </a:p>
          <a:p>
            <a:endParaRPr lang="en-US" dirty="0"/>
          </a:p>
          <a:p>
            <a:r>
              <a:rPr lang="en-US" dirty="0" err="1"/>
              <a:t>many_add</a:t>
            </a:r>
            <a:r>
              <a:rPr lang="en-US" dirty="0"/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4583997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kind of transforms on your code is the compiler allowed to do?</a:t>
            </a:r>
          </a:p>
          <a:p>
            <a:endParaRPr lang="en-US" dirty="0"/>
          </a:p>
          <a:p>
            <a:r>
              <a:rPr lang="en-US" dirty="0" err="1"/>
              <a:t>many_add</a:t>
            </a:r>
            <a:r>
              <a:rPr lang="en-US" dirty="0"/>
              <a:t> example</a:t>
            </a:r>
          </a:p>
          <a:p>
            <a:endParaRPr lang="en-US" dirty="0"/>
          </a:p>
          <a:p>
            <a:r>
              <a:rPr lang="en-US" dirty="0"/>
              <a:t>Why did we get such a dramatic increase? </a:t>
            </a:r>
          </a:p>
        </p:txBody>
      </p:sp>
    </p:spTree>
    <p:extLst>
      <p:ext uri="{BB962C8B-B14F-4D97-AF65-F5344CB8AC3E}">
        <p14:creationId xmlns:p14="http://schemas.microsoft.com/office/powerpoint/2010/main" val="11493754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kind of transforms on your code is the compiler allowed to do?</a:t>
            </a:r>
          </a:p>
          <a:p>
            <a:endParaRPr lang="en-US" dirty="0"/>
          </a:p>
          <a:p>
            <a:r>
              <a:rPr lang="en-US" dirty="0" err="1"/>
              <a:t>many_add</a:t>
            </a:r>
            <a:r>
              <a:rPr lang="en-US" dirty="0"/>
              <a:t> example</a:t>
            </a:r>
          </a:p>
          <a:p>
            <a:endParaRPr lang="en-US" dirty="0"/>
          </a:p>
          <a:p>
            <a:r>
              <a:rPr lang="en-US" dirty="0"/>
              <a:t>Why did we get such a dramatic increase? </a:t>
            </a:r>
          </a:p>
          <a:p>
            <a:pPr lvl="1"/>
            <a:r>
              <a:rPr lang="en-US" dirty="0"/>
              <a:t>Programs must maintain their input/output behavior</a:t>
            </a:r>
          </a:p>
          <a:p>
            <a:pPr lvl="1"/>
            <a:r>
              <a:rPr lang="en-US" dirty="0"/>
              <a:t>Hard to precisely define (and still being discussed in C++ groups)</a:t>
            </a:r>
          </a:p>
          <a:p>
            <a:pPr lvl="1"/>
            <a:r>
              <a:rPr lang="en-US" dirty="0"/>
              <a:t>input/output can be files, volatile memory, console log, etc.</a:t>
            </a:r>
          </a:p>
        </p:txBody>
      </p:sp>
    </p:spTree>
    <p:extLst>
      <p:ext uri="{BB962C8B-B14F-4D97-AF65-F5344CB8AC3E}">
        <p14:creationId xmlns:p14="http://schemas.microsoft.com/office/powerpoint/2010/main" val="39744623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558"/>
            <a:ext cx="10515600" cy="16033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Extreme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655A02-C510-4147-903F-C6BC82248F0D}"/>
              </a:ext>
            </a:extLst>
          </p:cNvPr>
          <p:cNvSpPr/>
          <p:nvPr/>
        </p:nvSpPr>
        <p:spPr>
          <a:xfrm>
            <a:off x="457200" y="3098505"/>
            <a:ext cx="545253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void foo(int *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, int n)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, j;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for (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&lt; n - 1;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++)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for (j = 0; j &lt; n -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- 1;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j++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if (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 &gt;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+ 1]) {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    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+ 1]);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}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  <a:endParaRPr lang="en-US" b="0" i="0" dirty="0">
              <a:solidFill>
                <a:srgbClr val="273239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95048C-13F0-5446-AE15-4787A3C9BBAD}"/>
              </a:ext>
            </a:extLst>
          </p:cNvPr>
          <p:cNvSpPr/>
          <p:nvPr/>
        </p:nvSpPr>
        <p:spPr>
          <a:xfrm>
            <a:off x="7696199" y="282350"/>
            <a:ext cx="3877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int p(int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[], int start, int end)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pivot =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[start];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count = 0;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for (int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= start + 1;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&lt;= end;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++) 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if 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] &lt;= pivot)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count++;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= start + count;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swap(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],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[start]);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= start, j = end;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while 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&lt;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&amp;&amp; j &gt;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) 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while 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] &lt;= pivot) 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++;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while 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[j] &gt; pivot) 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j--;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if 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&lt;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&amp;&amp; j &gt;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) 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swap(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++],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[j--]);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return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void foo(int *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, int n)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if (start &gt;= end)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return;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p = p(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, m, n);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foo(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, start, p - 1);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foo(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, p + 1, end);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  <a:endParaRPr lang="en-US" sz="800" b="0" i="0" dirty="0">
              <a:solidFill>
                <a:srgbClr val="273239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C24211-162A-CB4D-B5DC-B85D8D54CAAB}"/>
              </a:ext>
            </a:extLst>
          </p:cNvPr>
          <p:cNvSpPr txBox="1"/>
          <p:nvPr/>
        </p:nvSpPr>
        <p:spPr>
          <a:xfrm>
            <a:off x="5760852" y="6249494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transform legal?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E2A2A4-9197-5446-8CC2-576B974EF15C}"/>
              </a:ext>
            </a:extLst>
          </p:cNvPr>
          <p:cNvSpPr txBox="1"/>
          <p:nvPr/>
        </p:nvSpPr>
        <p:spPr>
          <a:xfrm>
            <a:off x="0" y="6488668"/>
            <a:ext cx="424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from https://</a:t>
            </a:r>
            <a:r>
              <a:rPr lang="en-US" dirty="0" err="1"/>
              <a:t>www.geeksforgeeks.org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1837769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558"/>
            <a:ext cx="10515600" cy="16033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Extreme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655A02-C510-4147-903F-C6BC82248F0D}"/>
              </a:ext>
            </a:extLst>
          </p:cNvPr>
          <p:cNvSpPr/>
          <p:nvPr/>
        </p:nvSpPr>
        <p:spPr>
          <a:xfrm>
            <a:off x="457200" y="3098505"/>
            <a:ext cx="545253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void foo(int *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, int n)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, j;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for (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&lt; n - 1;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++)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for (j = 0; j &lt; n -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- 1;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j++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if (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 &gt;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+ 1]) {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    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+ 1]);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}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  <a:endParaRPr lang="en-US" b="0" i="0" dirty="0">
              <a:solidFill>
                <a:srgbClr val="273239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95048C-13F0-5446-AE15-4787A3C9BBAD}"/>
              </a:ext>
            </a:extLst>
          </p:cNvPr>
          <p:cNvSpPr/>
          <p:nvPr/>
        </p:nvSpPr>
        <p:spPr>
          <a:xfrm>
            <a:off x="7696199" y="282350"/>
            <a:ext cx="3877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int p(int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[], int start, int end)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pivot =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[start];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count = 0;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for (int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= start + 1;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&lt;= end;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++) 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if 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] &lt;= pivot)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count++;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= start + count;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swap(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],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[start]);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= start, j = end;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while 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&lt;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&amp;&amp; j &gt;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) 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while 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] &lt;= pivot) 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++;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while 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[j] &gt; pivot) 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j--;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if 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&lt;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 &amp;&amp; j &gt;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) 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swap(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++],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[j--]);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return 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void foo(int *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, int n)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if (start &gt;= end)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return;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p = p(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, m, n);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foo(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, start, p - 1);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    foo(</a:t>
            </a:r>
            <a:r>
              <a:rPr lang="en-US" sz="8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, p + 1, end);</a:t>
            </a:r>
          </a:p>
          <a:p>
            <a:pPr fontAlgn="base"/>
            <a:r>
              <a:rPr lang="en-US" sz="800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  <a:endParaRPr lang="en-US" sz="800" b="0" i="0" dirty="0">
              <a:solidFill>
                <a:srgbClr val="273239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C24211-162A-CB4D-B5DC-B85D8D54CAAB}"/>
              </a:ext>
            </a:extLst>
          </p:cNvPr>
          <p:cNvSpPr txBox="1"/>
          <p:nvPr/>
        </p:nvSpPr>
        <p:spPr>
          <a:xfrm>
            <a:off x="5760852" y="6249494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transform legal?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E2A2A4-9197-5446-8CC2-576B974EF15C}"/>
              </a:ext>
            </a:extLst>
          </p:cNvPr>
          <p:cNvSpPr txBox="1"/>
          <p:nvPr/>
        </p:nvSpPr>
        <p:spPr>
          <a:xfrm>
            <a:off x="0" y="6488668"/>
            <a:ext cx="424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from https://</a:t>
            </a:r>
            <a:r>
              <a:rPr lang="en-US" dirty="0" err="1"/>
              <a:t>www.geeksforgeeks.org</a:t>
            </a:r>
            <a:r>
              <a:rPr lang="en-US" dirty="0"/>
              <a:t>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C99D4-7D93-414E-87C1-77B178EC9AEB}"/>
              </a:ext>
            </a:extLst>
          </p:cNvPr>
          <p:cNvSpPr txBox="1"/>
          <p:nvPr/>
        </p:nvSpPr>
        <p:spPr>
          <a:xfrm>
            <a:off x="618067" y="2625054"/>
            <a:ext cx="1261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bubble sort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6AF0BC-5B2D-BC42-996C-F501554F1B33}"/>
              </a:ext>
            </a:extLst>
          </p:cNvPr>
          <p:cNvSpPr txBox="1"/>
          <p:nvPr/>
        </p:nvSpPr>
        <p:spPr>
          <a:xfrm>
            <a:off x="9922933" y="5984285"/>
            <a:ext cx="11047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quick sort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46EDD3-4CD7-CC4F-9DF1-4226B753DA11}"/>
              </a:ext>
            </a:extLst>
          </p:cNvPr>
          <p:cNvSpPr txBox="1"/>
          <p:nvPr/>
        </p:nvSpPr>
        <p:spPr>
          <a:xfrm>
            <a:off x="4332935" y="337783"/>
            <a:ext cx="32531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 this transform</a:t>
            </a:r>
          </a:p>
          <a:p>
            <a:r>
              <a:rPr lang="en-US" dirty="0"/>
              <a:t>would be legal!</a:t>
            </a:r>
          </a:p>
          <a:p>
            <a:endParaRPr lang="en-US" dirty="0"/>
          </a:p>
          <a:p>
            <a:r>
              <a:rPr lang="en-US" dirty="0"/>
              <a:t>Could any compiler figure it out?</a:t>
            </a:r>
          </a:p>
          <a:p>
            <a:r>
              <a:rPr lang="en-US" dirty="0"/>
              <a:t>currently unlikely..</a:t>
            </a:r>
          </a:p>
          <a:p>
            <a:endParaRPr lang="en-US" dirty="0"/>
          </a:p>
          <a:p>
            <a:r>
              <a:rPr lang="en-US" dirty="0"/>
              <a:t>This is a technique called</a:t>
            </a:r>
            <a:br>
              <a:rPr lang="en-US" dirty="0"/>
            </a:br>
            <a:r>
              <a:rPr lang="en-US" dirty="0"/>
              <a:t>“super optimizing” and it is</a:t>
            </a:r>
          </a:p>
          <a:p>
            <a:r>
              <a:rPr lang="en-US" dirty="0"/>
              <a:t>getting more and more interest</a:t>
            </a:r>
          </a:p>
        </p:txBody>
      </p:sp>
    </p:spTree>
    <p:extLst>
      <p:ext uri="{BB962C8B-B14F-4D97-AF65-F5344CB8AC3E}">
        <p14:creationId xmlns:p14="http://schemas.microsoft.com/office/powerpoint/2010/main" val="5030151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AA33-ECBD-1645-AB34-30891837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on</a:t>
            </a:r>
          </a:p>
        </p:txBody>
      </p:sp>
    </p:spTree>
    <p:extLst>
      <p:ext uri="{BB962C8B-B14F-4D97-AF65-F5344CB8AC3E}">
        <p14:creationId xmlns:p14="http://schemas.microsoft.com/office/powerpoint/2010/main" val="4950802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71DE59F-C753-BF43-8241-72F9E8A22B16}"/>
              </a:ext>
            </a:extLst>
          </p:cNvPr>
          <p:cNvSpPr/>
          <p:nvPr/>
        </p:nvSpPr>
        <p:spPr>
          <a:xfrm>
            <a:off x="4494004" y="2470198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891F54-A6FD-BC4A-9CFD-9BB478DB73C1}"/>
              </a:ext>
            </a:extLst>
          </p:cNvPr>
          <p:cNvSpPr/>
          <p:nvPr/>
        </p:nvSpPr>
        <p:spPr>
          <a:xfrm>
            <a:off x="4618016" y="263288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4A3AC4-D615-E74D-A086-484ABE441DB2}"/>
              </a:ext>
            </a:extLst>
          </p:cNvPr>
          <p:cNvSpPr/>
          <p:nvPr/>
        </p:nvSpPr>
        <p:spPr>
          <a:xfrm>
            <a:off x="4771189" y="2840074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Zooming out again: Compiler Architecture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2369085" y="3008584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231012" y="3015049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10556083" y="2974888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743009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9930007" y="3435472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8452022" y="3015049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  <a:br>
              <a:rPr lang="en-US" dirty="0"/>
            </a:br>
            <a:r>
              <a:rPr lang="en-US" dirty="0"/>
              <a:t>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057D7B-6672-DC42-993E-959C20A7F0F1}"/>
              </a:ext>
            </a:extLst>
          </p:cNvPr>
          <p:cNvSpPr/>
          <p:nvPr/>
        </p:nvSpPr>
        <p:spPr>
          <a:xfrm>
            <a:off x="4894218" y="301504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691963" y="3435471"/>
            <a:ext cx="76817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91B1CE3-AAAB-2F4A-93E1-46E70C081969}"/>
              </a:ext>
            </a:extLst>
          </p:cNvPr>
          <p:cNvSpPr/>
          <p:nvPr/>
        </p:nvSpPr>
        <p:spPr>
          <a:xfrm>
            <a:off x="7096549" y="3462694"/>
            <a:ext cx="1019373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CA1853F-08A3-B94A-A039-400C7E67917F}"/>
              </a:ext>
            </a:extLst>
          </p:cNvPr>
          <p:cNvSpPr/>
          <p:nvPr/>
        </p:nvSpPr>
        <p:spPr>
          <a:xfrm>
            <a:off x="1959429" y="1837509"/>
            <a:ext cx="8107679" cy="37011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345F39-87B8-4048-B8D4-A577F1CD9348}"/>
              </a:ext>
            </a:extLst>
          </p:cNvPr>
          <p:cNvSpPr txBox="1"/>
          <p:nvPr/>
        </p:nvSpPr>
        <p:spPr>
          <a:xfrm>
            <a:off x="5240958" y="1871122"/>
            <a:ext cx="1283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compiler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ACCDB7-7FA2-5942-B45D-FD4218C019BE}"/>
              </a:ext>
            </a:extLst>
          </p:cNvPr>
          <p:cNvSpPr txBox="1"/>
          <p:nvPr/>
        </p:nvSpPr>
        <p:spPr>
          <a:xfrm>
            <a:off x="2447109" y="4299838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0E094A-0FE9-2043-9F37-0659F8A260E8}"/>
              </a:ext>
            </a:extLst>
          </p:cNvPr>
          <p:cNvSpPr txBox="1"/>
          <p:nvPr/>
        </p:nvSpPr>
        <p:spPr>
          <a:xfrm>
            <a:off x="8541504" y="4226011"/>
            <a:ext cx="103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gen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153302D6-7755-6D4B-84A2-19AB17545C5A}"/>
              </a:ext>
            </a:extLst>
          </p:cNvPr>
          <p:cNvSpPr/>
          <p:nvPr/>
        </p:nvSpPr>
        <p:spPr>
          <a:xfrm rot="8848743">
            <a:off x="5884098" y="4443973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26B06C5-8D02-2E43-9B16-CA8BF2231F67}"/>
              </a:ext>
            </a:extLst>
          </p:cNvPr>
          <p:cNvSpPr/>
          <p:nvPr/>
        </p:nvSpPr>
        <p:spPr>
          <a:xfrm rot="12718130">
            <a:off x="5026115" y="4517799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C540AF-F8AB-1043-BE5B-D1675E9B18A6}"/>
              </a:ext>
            </a:extLst>
          </p:cNvPr>
          <p:cNvSpPr txBox="1"/>
          <p:nvPr/>
        </p:nvSpPr>
        <p:spPr>
          <a:xfrm>
            <a:off x="6465912" y="4775901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optimizations</a:t>
            </a:r>
          </a:p>
          <a:p>
            <a:r>
              <a:rPr lang="en-US" dirty="0"/>
              <a:t>build on each other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CFEF8E-36DF-FB47-99C4-01EC345A7D76}"/>
              </a:ext>
            </a:extLst>
          </p:cNvPr>
          <p:cNvSpPr txBox="1"/>
          <p:nvPr/>
        </p:nvSpPr>
        <p:spPr>
          <a:xfrm>
            <a:off x="3454104" y="2296268"/>
            <a:ext cx="103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creates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03DCD5-0038-B646-93C6-C85CBE640171}"/>
              </a:ext>
            </a:extLst>
          </p:cNvPr>
          <p:cNvSpPr txBox="1"/>
          <p:nvPr/>
        </p:nvSpPr>
        <p:spPr>
          <a:xfrm>
            <a:off x="287383" y="4336869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942029-AE5D-884E-8594-EAD473DCF4E3}"/>
              </a:ext>
            </a:extLst>
          </p:cNvPr>
          <p:cNvSpPr txBox="1"/>
          <p:nvPr/>
        </p:nvSpPr>
        <p:spPr>
          <a:xfrm>
            <a:off x="8115922" y="2252299"/>
            <a:ext cx="1707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produces</a:t>
            </a:r>
            <a:br>
              <a:rPr lang="en-US" dirty="0"/>
            </a:br>
            <a:r>
              <a:rPr lang="en-US" dirty="0"/>
              <a:t>executable code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FBF111-BCFF-1847-B6E9-269A5485F34F}"/>
              </a:ext>
            </a:extLst>
          </p:cNvPr>
          <p:cNvSpPr txBox="1"/>
          <p:nvPr/>
        </p:nvSpPr>
        <p:spPr>
          <a:xfrm>
            <a:off x="2194409" y="6069538"/>
            <a:ext cx="830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IRs and type inference type inference are at the boundary of parsing and optimizations</a:t>
            </a:r>
          </a:p>
        </p:txBody>
      </p:sp>
    </p:spTree>
    <p:extLst>
      <p:ext uri="{BB962C8B-B14F-4D97-AF65-F5344CB8AC3E}">
        <p14:creationId xmlns:p14="http://schemas.microsoft.com/office/powerpoint/2010/main" val="7784316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580129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9E3AF0D5-9E77-F645-917F-69901671B475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3C1ED-5C30-7146-9FF3-5E432133924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bg1"/>
                </a:solidFill>
              </a:rPr>
              <a:t>Analysis</a:t>
            </a:r>
            <a:r>
              <a:rPr lang="en-US" dirty="0"/>
              <a:t>/ Optimization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C3A80-815D-EB41-AD0B-927CE022F437}"/>
              </a:ext>
            </a:extLst>
          </p:cNvPr>
          <p:cNvSpPr txBox="1"/>
          <p:nvPr/>
        </p:nvSpPr>
        <p:spPr>
          <a:xfrm>
            <a:off x="381000" y="2839808"/>
            <a:ext cx="343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IRs do we have at this point?</a:t>
            </a:r>
          </a:p>
        </p:txBody>
      </p:sp>
    </p:spTree>
    <p:extLst>
      <p:ext uri="{BB962C8B-B14F-4D97-AF65-F5344CB8AC3E}">
        <p14:creationId xmlns:p14="http://schemas.microsoft.com/office/powerpoint/2010/main" val="37173930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580129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9E3AF0D5-9E77-F645-917F-69901671B475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3C1ED-5C30-7146-9FF3-5E432133924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bg1"/>
                </a:solidFill>
              </a:rPr>
              <a:t>Analysis</a:t>
            </a:r>
            <a:r>
              <a:rPr lang="en-US" dirty="0"/>
              <a:t>/ Optimization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C3A80-815D-EB41-AD0B-927CE022F437}"/>
              </a:ext>
            </a:extLst>
          </p:cNvPr>
          <p:cNvSpPr txBox="1"/>
          <p:nvPr/>
        </p:nvSpPr>
        <p:spPr>
          <a:xfrm>
            <a:off x="381000" y="2839808"/>
            <a:ext cx="343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IRs do we have at this point?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CBDC33-8777-6748-9EAC-9FEBA1ACBB25}"/>
              </a:ext>
            </a:extLst>
          </p:cNvPr>
          <p:cNvSpPr/>
          <p:nvPr/>
        </p:nvSpPr>
        <p:spPr>
          <a:xfrm>
            <a:off x="405782" y="4379081"/>
            <a:ext cx="28305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vr3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_new_name0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_new_name1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vr0 = int2vr(5);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_new_name0 = vr0;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vr1 = int2vr(6);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C4C79-731C-934E-93DE-C29B945F7E2D}"/>
              </a:ext>
            </a:extLst>
          </p:cNvPr>
          <p:cNvSpPr txBox="1"/>
          <p:nvPr/>
        </p:nvSpPr>
        <p:spPr>
          <a:xfrm>
            <a:off x="405782" y="3856791"/>
            <a:ext cx="15887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</p:spTree>
    <p:extLst>
      <p:ext uri="{BB962C8B-B14F-4D97-AF65-F5344CB8AC3E}">
        <p14:creationId xmlns:p14="http://schemas.microsoft.com/office/powerpoint/2010/main" val="122086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7CD11-C9E7-A84C-841E-B6F212D50409}"/>
              </a:ext>
            </a:extLst>
          </p:cNvPr>
          <p:cNvSpPr txBox="1"/>
          <p:nvPr/>
        </p:nvSpPr>
        <p:spPr>
          <a:xfrm>
            <a:off x="9562011" y="1254036"/>
            <a:ext cx="2252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if (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program0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else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12360-0EFC-604A-960F-9F645DCB8740}"/>
              </a:ext>
            </a:extLst>
          </p:cNvPr>
          <p:cNvSpPr txBox="1"/>
          <p:nvPr/>
        </p:nvSpPr>
        <p:spPr>
          <a:xfrm>
            <a:off x="9562011" y="3108679"/>
            <a:ext cx="2430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convert this</a:t>
            </a:r>
            <a:br>
              <a:rPr lang="en-US" i="1" dirty="0"/>
            </a:br>
            <a:r>
              <a:rPr lang="en-US" i="1" dirty="0"/>
              <a:t>to 3 address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E8AA79-486E-3B45-96F4-BC323830C51C}"/>
              </a:ext>
            </a:extLst>
          </p:cNvPr>
          <p:cNvSpPr txBox="1"/>
          <p:nvPr/>
        </p:nvSpPr>
        <p:spPr>
          <a:xfrm>
            <a:off x="6662824" y="4212285"/>
            <a:ext cx="51475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program0;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= int2vr(0)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 program1</a:t>
            </a:r>
          </a:p>
          <a:p>
            <a:r>
              <a:rPr lang="en-US" dirty="0">
                <a:latin typeface="Courier" pitchFamily="2" charset="0"/>
              </a:rPr>
              <a:t>  branch(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 program2</a:t>
            </a:r>
            <a:br>
              <a:rPr lang="en-US" dirty="0">
                <a:highlight>
                  <a:srgbClr val="00FFFF"/>
                </a:highlight>
                <a:latin typeface="Courier" pitchFamily="2" charset="0"/>
              </a:rPr>
            </a:b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867D15-4671-C846-A139-5B7636F03274}"/>
              </a:ext>
            </a:extLst>
          </p:cNvPr>
          <p:cNvSpPr/>
          <p:nvPr/>
        </p:nvSpPr>
        <p:spPr>
          <a:xfrm>
            <a:off x="339633" y="1859339"/>
            <a:ext cx="73969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eat(“IF”);</a:t>
            </a:r>
          </a:p>
          <a:p>
            <a:r>
              <a:rPr lang="en-US" dirty="0">
                <a:latin typeface="Courier" pitchFamily="2" charset="0"/>
              </a:rPr>
              <a:t>   eat(“LPAR”);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...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program0 = </a:t>
            </a:r>
            <a:r>
              <a:rPr lang="en-US" dirty="0">
                <a:latin typeface="Courier" pitchFamily="2" charset="0"/>
              </a:rPr>
              <a:t># type safe and linearized </a:t>
            </a:r>
            <a:r>
              <a:rPr lang="en-US" dirty="0" err="1">
                <a:latin typeface="Courier" pitchFamily="2" charset="0"/>
              </a:rPr>
              <a:t>ast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eat(“RPAR”);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parse_statement</a:t>
            </a:r>
            <a:r>
              <a:rPr lang="en-US" dirty="0">
                <a:latin typeface="Courier" pitchFamily="2" charset="0"/>
              </a:rPr>
              <a:t>()</a:t>
            </a:r>
            <a:endParaRPr lang="en-US" dirty="0">
              <a:highlight>
                <a:srgbClr val="00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eat(“ELSE”)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parse_statement</a:t>
            </a:r>
            <a:r>
              <a:rPr lang="en-US" dirty="0">
                <a:latin typeface="Courier" pitchFamily="2" charset="0"/>
              </a:rPr>
              <a:t>()</a:t>
            </a:r>
            <a:endParaRPr lang="en-US" dirty="0">
              <a:highlight>
                <a:srgbClr val="00FFFF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427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580129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9E3AF0D5-9E77-F645-917F-69901671B475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3C1ED-5C30-7146-9FF3-5E432133924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bg1"/>
                </a:solidFill>
              </a:rPr>
              <a:t>Analysis</a:t>
            </a:r>
            <a:r>
              <a:rPr lang="en-US" dirty="0"/>
              <a:t>/ Optimization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C3A80-815D-EB41-AD0B-927CE022F437}"/>
              </a:ext>
            </a:extLst>
          </p:cNvPr>
          <p:cNvSpPr txBox="1"/>
          <p:nvPr/>
        </p:nvSpPr>
        <p:spPr>
          <a:xfrm>
            <a:off x="381000" y="2839808"/>
            <a:ext cx="343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IRs do we have at this point?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CBDC33-8777-6748-9EAC-9FEBA1ACBB25}"/>
              </a:ext>
            </a:extLst>
          </p:cNvPr>
          <p:cNvSpPr/>
          <p:nvPr/>
        </p:nvSpPr>
        <p:spPr>
          <a:xfrm>
            <a:off x="405782" y="4379081"/>
            <a:ext cx="28305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vr3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_new_name0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_new_name1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vr0 = int2vr(5);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_new_name0 = vr0;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vr1 = int2vr(6);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C4C79-731C-934E-93DE-C29B945F7E2D}"/>
              </a:ext>
            </a:extLst>
          </p:cNvPr>
          <p:cNvSpPr txBox="1"/>
          <p:nvPr/>
        </p:nvSpPr>
        <p:spPr>
          <a:xfrm>
            <a:off x="405782" y="3856791"/>
            <a:ext cx="15887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778A6B-2403-4845-AC35-F4943A2AE978}"/>
              </a:ext>
            </a:extLst>
          </p:cNvPr>
          <p:cNvSpPr txBox="1"/>
          <p:nvPr/>
        </p:nvSpPr>
        <p:spPr>
          <a:xfrm>
            <a:off x="2365786" y="6179190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2CBFE7-E6C6-8046-BDA2-77E72C8C01E1}"/>
              </a:ext>
            </a:extLst>
          </p:cNvPr>
          <p:cNvSpPr txBox="1"/>
          <p:nvPr/>
        </p:nvSpPr>
        <p:spPr>
          <a:xfrm>
            <a:off x="3507949" y="5382007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5D004C-AFD7-D84C-A49D-9B6650E4FD45}"/>
              </a:ext>
            </a:extLst>
          </p:cNvPr>
          <p:cNvCxnSpPr>
            <a:cxnSpLocks/>
          </p:cNvCxnSpPr>
          <p:nvPr/>
        </p:nvCxnSpPr>
        <p:spPr>
          <a:xfrm flipH="1">
            <a:off x="2570091" y="574902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4B68AA9-BB56-DD4C-A6C4-46194F7368F9}"/>
              </a:ext>
            </a:extLst>
          </p:cNvPr>
          <p:cNvCxnSpPr>
            <a:cxnSpLocks/>
          </p:cNvCxnSpPr>
          <p:nvPr/>
        </p:nvCxnSpPr>
        <p:spPr>
          <a:xfrm>
            <a:off x="3794464" y="574902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25C9CDD-6EF6-154A-AE4E-4726583D78A1}"/>
              </a:ext>
            </a:extLst>
          </p:cNvPr>
          <p:cNvSpPr txBox="1"/>
          <p:nvPr/>
        </p:nvSpPr>
        <p:spPr>
          <a:xfrm>
            <a:off x="4738631" y="6179190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823854-ED99-CF4F-A4BF-2FFEFC7026FD}"/>
              </a:ext>
            </a:extLst>
          </p:cNvPr>
          <p:cNvSpPr txBox="1"/>
          <p:nvPr/>
        </p:nvSpPr>
        <p:spPr>
          <a:xfrm>
            <a:off x="5349112" y="4487887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6D781BB-6753-9449-BA5E-18D7B69B6449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3875088" y="4857219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E835BE3-2FB3-1A49-8AD0-73854AEF78D1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6033499" y="4857219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B37277F-1D71-E946-AE6A-66F426D35B6C}"/>
              </a:ext>
            </a:extLst>
          </p:cNvPr>
          <p:cNvSpPr txBox="1"/>
          <p:nvPr/>
        </p:nvSpPr>
        <p:spPr>
          <a:xfrm>
            <a:off x="6669081" y="5393863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557B78-DF69-7640-A602-1143EBF7FE28}"/>
              </a:ext>
            </a:extLst>
          </p:cNvPr>
          <p:cNvSpPr txBox="1"/>
          <p:nvPr/>
        </p:nvSpPr>
        <p:spPr>
          <a:xfrm>
            <a:off x="5684403" y="3856791"/>
            <a:ext cx="5341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</p:spTree>
    <p:extLst>
      <p:ext uri="{BB962C8B-B14F-4D97-AF65-F5344CB8AC3E}">
        <p14:creationId xmlns:p14="http://schemas.microsoft.com/office/powerpoint/2010/main" val="29598963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9236066" y="329362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3C1ED-5C30-7146-9FF3-5E432133924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bg1"/>
                </a:solidFill>
              </a:rPr>
              <a:t>Analysis</a:t>
            </a:r>
            <a:r>
              <a:rPr lang="en-US" dirty="0"/>
              <a:t>/ Optimization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C3A80-815D-EB41-AD0B-927CE022F437}"/>
              </a:ext>
            </a:extLst>
          </p:cNvPr>
          <p:cNvSpPr txBox="1"/>
          <p:nvPr/>
        </p:nvSpPr>
        <p:spPr>
          <a:xfrm>
            <a:off x="154796" y="3031356"/>
            <a:ext cx="343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IRs do we have at this point?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CBDC33-8777-6748-9EAC-9FEBA1ACBB25}"/>
              </a:ext>
            </a:extLst>
          </p:cNvPr>
          <p:cNvSpPr/>
          <p:nvPr/>
        </p:nvSpPr>
        <p:spPr>
          <a:xfrm>
            <a:off x="405782" y="4379081"/>
            <a:ext cx="28305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vr3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_new_name0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_new_name1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vr0 = int2vr(5);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_new_name0 = vr0;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vr1 = int2vr(6);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C4C79-731C-934E-93DE-C29B945F7E2D}"/>
              </a:ext>
            </a:extLst>
          </p:cNvPr>
          <p:cNvSpPr txBox="1"/>
          <p:nvPr/>
        </p:nvSpPr>
        <p:spPr>
          <a:xfrm>
            <a:off x="405782" y="3856791"/>
            <a:ext cx="15887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520084-2B80-5445-8AA7-2B3E3944A5D4}"/>
              </a:ext>
            </a:extLst>
          </p:cNvPr>
          <p:cNvSpPr txBox="1"/>
          <p:nvPr/>
        </p:nvSpPr>
        <p:spPr>
          <a:xfrm>
            <a:off x="2365786" y="6179190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51D0CB-75F4-6B48-8FDF-F01B746A00A3}"/>
              </a:ext>
            </a:extLst>
          </p:cNvPr>
          <p:cNvSpPr txBox="1"/>
          <p:nvPr/>
        </p:nvSpPr>
        <p:spPr>
          <a:xfrm>
            <a:off x="3507949" y="5382007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F47E171-637F-5A42-BB01-1FDCFC644AF4}"/>
              </a:ext>
            </a:extLst>
          </p:cNvPr>
          <p:cNvCxnSpPr>
            <a:cxnSpLocks/>
          </p:cNvCxnSpPr>
          <p:nvPr/>
        </p:nvCxnSpPr>
        <p:spPr>
          <a:xfrm flipH="1">
            <a:off x="2570091" y="574902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4224F8D-365A-B445-BB0C-2EEBE62B1D6E}"/>
              </a:ext>
            </a:extLst>
          </p:cNvPr>
          <p:cNvCxnSpPr>
            <a:cxnSpLocks/>
          </p:cNvCxnSpPr>
          <p:nvPr/>
        </p:nvCxnSpPr>
        <p:spPr>
          <a:xfrm>
            <a:off x="3794464" y="574902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AD89B4E-50C3-1845-8BB7-DB2BE9201D8C}"/>
              </a:ext>
            </a:extLst>
          </p:cNvPr>
          <p:cNvSpPr txBox="1"/>
          <p:nvPr/>
        </p:nvSpPr>
        <p:spPr>
          <a:xfrm>
            <a:off x="4738631" y="6179190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27F7746-BADE-6645-9289-9361BEAF83A6}"/>
              </a:ext>
            </a:extLst>
          </p:cNvPr>
          <p:cNvSpPr txBox="1"/>
          <p:nvPr/>
        </p:nvSpPr>
        <p:spPr>
          <a:xfrm>
            <a:off x="5349112" y="4487887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CECE81B-4549-474F-909F-B4BD531DF5FF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3875088" y="4857219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59AC7-86EC-414D-80CB-A20F3E9FD543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6033499" y="4857219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EEF687C-EFE0-2846-B3F4-68AEEC4E9A96}"/>
              </a:ext>
            </a:extLst>
          </p:cNvPr>
          <p:cNvSpPr txBox="1"/>
          <p:nvPr/>
        </p:nvSpPr>
        <p:spPr>
          <a:xfrm>
            <a:off x="6669081" y="5393863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70ADB63-E7B8-E748-A71E-C2143AB5DF2D}"/>
              </a:ext>
            </a:extLst>
          </p:cNvPr>
          <p:cNvSpPr txBox="1"/>
          <p:nvPr/>
        </p:nvSpPr>
        <p:spPr>
          <a:xfrm>
            <a:off x="5684403" y="3856791"/>
            <a:ext cx="5341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B4036A1-C22B-C449-A652-BF722E816A0C}"/>
              </a:ext>
            </a:extLst>
          </p:cNvPr>
          <p:cNvSpPr/>
          <p:nvPr/>
        </p:nvSpPr>
        <p:spPr>
          <a:xfrm>
            <a:off x="493440" y="561203"/>
            <a:ext cx="72166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sz="1400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sz="1400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sz="1400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4A656D-035C-8E4B-86A3-CBFBEF5620EC}"/>
              </a:ext>
            </a:extLst>
          </p:cNvPr>
          <p:cNvSpPr txBox="1"/>
          <p:nvPr/>
        </p:nvSpPr>
        <p:spPr>
          <a:xfrm>
            <a:off x="543064" y="977890"/>
            <a:ext cx="17956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if (</a:t>
            </a:r>
            <a:r>
              <a:rPr lang="en-US" sz="1400" dirty="0">
                <a:highlight>
                  <a:srgbClr val="FFFF00"/>
                </a:highlight>
                <a:latin typeface="Courier" pitchFamily="2" charset="0"/>
              </a:rPr>
              <a:t>program0</a:t>
            </a:r>
            <a:r>
              <a:rPr lang="en-US" sz="1400" dirty="0">
                <a:latin typeface="Courier" pitchFamily="2" charset="0"/>
              </a:rPr>
              <a:t>) {</a:t>
            </a:r>
          </a:p>
          <a:p>
            <a:r>
              <a:rPr lang="en-US" sz="1400" dirty="0">
                <a:latin typeface="Courier" pitchFamily="2" charset="0"/>
              </a:rPr>
              <a:t>  </a:t>
            </a:r>
            <a:r>
              <a:rPr lang="en-US" sz="1400" dirty="0">
                <a:highlight>
                  <a:srgbClr val="00FF00"/>
                </a:highlight>
                <a:latin typeface="Courier" pitchFamily="2" charset="0"/>
              </a:rPr>
              <a:t>program1</a:t>
            </a:r>
          </a:p>
          <a:p>
            <a:r>
              <a:rPr lang="en-US" sz="1400" dirty="0">
                <a:latin typeface="Courier" pitchFamily="2" charset="0"/>
              </a:rPr>
              <a:t>}</a:t>
            </a:r>
          </a:p>
          <a:p>
            <a:r>
              <a:rPr lang="en-US" sz="1400" dirty="0">
                <a:latin typeface="Courier" pitchFamily="2" charset="0"/>
              </a:rPr>
              <a:t>else {</a:t>
            </a:r>
          </a:p>
          <a:p>
            <a:r>
              <a:rPr lang="en-US" sz="1400" dirty="0">
                <a:latin typeface="Courier" pitchFamily="2" charset="0"/>
              </a:rPr>
              <a:t>  </a:t>
            </a:r>
            <a:r>
              <a:rPr lang="en-US" sz="1400" dirty="0">
                <a:highlight>
                  <a:srgbClr val="00FFFF"/>
                </a:highlight>
                <a:latin typeface="Courier" pitchFamily="2" charset="0"/>
              </a:rPr>
              <a:t>program2</a:t>
            </a:r>
          </a:p>
          <a:p>
            <a:r>
              <a:rPr lang="en-US" sz="1400" dirty="0">
                <a:latin typeface="Courier" pitchFamily="2" charset="0"/>
              </a:rPr>
              <a:t>}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C8A9B33-194F-4A4B-8548-705706AC113A}"/>
              </a:ext>
            </a:extLst>
          </p:cNvPr>
          <p:cNvSpPr txBox="1"/>
          <p:nvPr/>
        </p:nvSpPr>
        <p:spPr>
          <a:xfrm>
            <a:off x="543064" y="106889"/>
            <a:ext cx="18864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Implicit parse tree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DC11EB-D790-2B4A-A049-7DC0441792BB}"/>
              </a:ext>
            </a:extLst>
          </p:cNvPr>
          <p:cNvSpPr txBox="1"/>
          <p:nvPr/>
        </p:nvSpPr>
        <p:spPr>
          <a:xfrm>
            <a:off x="4434446" y="1732057"/>
            <a:ext cx="3644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We have several structures to utilize</a:t>
            </a:r>
          </a:p>
          <a:p>
            <a:r>
              <a:rPr lang="en-US" b="1" i="1" dirty="0"/>
              <a:t>to analyze and optimize programs!</a:t>
            </a:r>
          </a:p>
        </p:txBody>
      </p:sp>
    </p:spTree>
    <p:extLst>
      <p:ext uri="{BB962C8B-B14F-4D97-AF65-F5344CB8AC3E}">
        <p14:creationId xmlns:p14="http://schemas.microsoft.com/office/powerpoint/2010/main" val="28534698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Machine-independent - these optimizations should work well across many different systems</a:t>
            </a:r>
          </a:p>
          <a:p>
            <a:pPr lvl="1"/>
            <a:r>
              <a:rPr lang="en-US" dirty="0"/>
              <a:t>Examples?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Machine dependent - these optimizations start to optimize the code for a given system</a:t>
            </a:r>
          </a:p>
          <a:p>
            <a:pPr lvl="1"/>
            <a:r>
              <a:rPr lang="en-US" dirty="0"/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6965600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Machine-independent - these optimizations should work well across many different systems</a:t>
            </a:r>
          </a:p>
          <a:p>
            <a:pPr lvl="1"/>
            <a:r>
              <a:rPr lang="en-US" dirty="0"/>
              <a:t>Examples?</a:t>
            </a:r>
          </a:p>
          <a:p>
            <a:pPr lvl="1"/>
            <a:r>
              <a:rPr lang="en-US" dirty="0"/>
              <a:t>All the examples we looked at before seem like they will help across many systems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Machine dependent - these optimizations start to optimize the code for a given system</a:t>
            </a:r>
          </a:p>
          <a:p>
            <a:pPr lvl="1"/>
            <a:r>
              <a:rPr lang="en-US" dirty="0"/>
              <a:t>Examples?</a:t>
            </a:r>
          </a:p>
          <a:p>
            <a:pPr lvl="1"/>
            <a:r>
              <a:rPr lang="en-US" dirty="0"/>
              <a:t>loop chunking for cache line size and vectorization.</a:t>
            </a:r>
          </a:p>
          <a:p>
            <a:pPr lvl="1"/>
            <a:r>
              <a:rPr lang="en-US" dirty="0"/>
              <a:t>instruction re-orderings to take advantage of processor pipelines.</a:t>
            </a:r>
          </a:p>
          <a:p>
            <a:pPr lvl="1"/>
            <a:r>
              <a:rPr lang="en-US" dirty="0"/>
              <a:t>fused multiply-and-add instructions</a:t>
            </a:r>
          </a:p>
        </p:txBody>
      </p:sp>
    </p:spTree>
    <p:extLst>
      <p:ext uri="{BB962C8B-B14F-4D97-AF65-F5344CB8AC3E}">
        <p14:creationId xmlns:p14="http://schemas.microsoft.com/office/powerpoint/2010/main" val="37379233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r>
              <a:rPr lang="en-US" b="1" dirty="0"/>
              <a:t>Machine-independent</a:t>
            </a:r>
            <a:r>
              <a:rPr lang="en-US" dirty="0"/>
              <a:t> - these optimizations should work well across many different systems</a:t>
            </a:r>
          </a:p>
          <a:p>
            <a:pPr lvl="1"/>
            <a:r>
              <a:rPr lang="en-US" dirty="0"/>
              <a:t>Examples?</a:t>
            </a:r>
          </a:p>
          <a:p>
            <a:pPr lvl="1"/>
            <a:r>
              <a:rPr lang="en-US" dirty="0"/>
              <a:t>All the examples we looked at before seem like they will help across many systems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 this module we will be looking at machine-independent optimizations. Module 5 might start to look at others</a:t>
            </a:r>
          </a:p>
          <a:p>
            <a:endParaRPr lang="en-US" dirty="0"/>
          </a:p>
          <a:p>
            <a:r>
              <a:rPr lang="en-US" dirty="0"/>
              <a:t>What are the pros of machine-independent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28626334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Next category level is how much code we need to reason about for the optimization.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b="1" dirty="0"/>
              <a:t>local optimizations</a:t>
            </a:r>
            <a:r>
              <a:rPr lang="en-US" dirty="0"/>
              <a:t>: examine a ”basic block”, i.e. a small region of code with no control flow.</a:t>
            </a:r>
          </a:p>
          <a:p>
            <a:pPr lvl="1"/>
            <a:r>
              <a:rPr lang="en-US" dirty="0"/>
              <a:t>Examples?</a:t>
            </a:r>
          </a:p>
          <a:p>
            <a:r>
              <a:rPr lang="en-US" b="1" dirty="0"/>
              <a:t>Regional optimizations</a:t>
            </a:r>
            <a:r>
              <a:rPr lang="en-US" dirty="0"/>
              <a:t>: several basic blocks with simple control flow.</a:t>
            </a:r>
          </a:p>
          <a:p>
            <a:pPr lvl="1"/>
            <a:r>
              <a:rPr lang="en-US" dirty="0"/>
              <a:t>Examples?</a:t>
            </a:r>
          </a:p>
          <a:p>
            <a:r>
              <a:rPr lang="en-US" b="1" dirty="0"/>
              <a:t>Global optimization: </a:t>
            </a:r>
            <a:r>
              <a:rPr lang="en-US" dirty="0"/>
              <a:t>optimizes across an entire function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29451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052109"/>
          </a:xfrm>
        </p:spPr>
        <p:txBody>
          <a:bodyPr>
            <a:normAutofit/>
          </a:bodyPr>
          <a:lstStyle/>
          <a:p>
            <a:r>
              <a:rPr lang="en-US" b="1" dirty="0"/>
              <a:t>local optimizations</a:t>
            </a:r>
            <a:r>
              <a:rPr lang="en-US" dirty="0"/>
              <a:t>: examine a ”basic block”, i.e. a small region of code with no control flow.</a:t>
            </a:r>
          </a:p>
          <a:p>
            <a:r>
              <a:rPr lang="en-US" b="1" dirty="0"/>
              <a:t>Regional optimizations</a:t>
            </a:r>
            <a:r>
              <a:rPr lang="en-US" dirty="0"/>
              <a:t>: several basic blocks with simple control flow</a:t>
            </a:r>
          </a:p>
          <a:p>
            <a:r>
              <a:rPr lang="en-US" b="1" dirty="0"/>
              <a:t>Global optimization: </a:t>
            </a:r>
            <a:r>
              <a:rPr lang="en-US" dirty="0"/>
              <a:t>optimizes across an entire function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11C284-1D9E-C142-B4EB-85B5441B854F}"/>
              </a:ext>
            </a:extLst>
          </p:cNvPr>
          <p:cNvSpPr txBox="1"/>
          <p:nvPr/>
        </p:nvSpPr>
        <p:spPr>
          <a:xfrm>
            <a:off x="1329267" y="4504267"/>
            <a:ext cx="43060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Discussion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the pros and cons of each?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Why don’t we go further than functions?</a:t>
            </a:r>
          </a:p>
        </p:txBody>
      </p:sp>
    </p:spTree>
    <p:extLst>
      <p:ext uri="{BB962C8B-B14F-4D97-AF65-F5344CB8AC3E}">
        <p14:creationId xmlns:p14="http://schemas.microsoft.com/office/powerpoint/2010/main" val="14519638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052109"/>
          </a:xfrm>
        </p:spPr>
        <p:txBody>
          <a:bodyPr>
            <a:normAutofit/>
          </a:bodyPr>
          <a:lstStyle/>
          <a:p>
            <a:r>
              <a:rPr lang="en-US" b="1" dirty="0"/>
              <a:t>local optimizations</a:t>
            </a:r>
            <a:r>
              <a:rPr lang="en-US" dirty="0"/>
              <a:t>: examine a ”basic block”, i.e. a small region of code with no control flow.</a:t>
            </a:r>
          </a:p>
          <a:p>
            <a:r>
              <a:rPr lang="en-US" b="1" dirty="0"/>
              <a:t>Regional optimizations</a:t>
            </a:r>
            <a:r>
              <a:rPr lang="en-US" dirty="0"/>
              <a:t>: several basic blocks with simple control flow</a:t>
            </a:r>
          </a:p>
          <a:p>
            <a:r>
              <a:rPr lang="en-US" b="1" dirty="0"/>
              <a:t>Global optimization: </a:t>
            </a:r>
            <a:r>
              <a:rPr lang="en-US" dirty="0"/>
              <a:t>optimizes across an entire function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11C284-1D9E-C142-B4EB-85B5441B854F}"/>
              </a:ext>
            </a:extLst>
          </p:cNvPr>
          <p:cNvSpPr txBox="1"/>
          <p:nvPr/>
        </p:nvSpPr>
        <p:spPr>
          <a:xfrm>
            <a:off x="1329267" y="4504267"/>
            <a:ext cx="567328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this module: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will look at two optimizations in detail: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local optimization: Local value numbering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regional optimization: Loop unrolling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will implement both as homework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will discuss several other optimizations and analysis</a:t>
            </a:r>
          </a:p>
        </p:txBody>
      </p:sp>
    </p:spTree>
    <p:extLst>
      <p:ext uri="{BB962C8B-B14F-4D97-AF65-F5344CB8AC3E}">
        <p14:creationId xmlns:p14="http://schemas.microsoft.com/office/powerpoint/2010/main" val="16444528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D080-E9A9-8A4C-A750-D16FD5D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Friday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12C4-13A4-7F4D-8F47-CAF6D3A0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about optimizations!</a:t>
            </a:r>
          </a:p>
        </p:txBody>
      </p:sp>
    </p:spTree>
    <p:extLst>
      <p:ext uri="{BB962C8B-B14F-4D97-AF65-F5344CB8AC3E}">
        <p14:creationId xmlns:p14="http://schemas.microsoft.com/office/powerpoint/2010/main" val="165376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199002" y="1743149"/>
            <a:ext cx="69929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   # get resources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 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       = </a:t>
            </a:r>
            <a:r>
              <a:rPr lang="en-US" dirty="0" err="1">
                <a:latin typeface="Courier" pitchFamily="2" charset="0"/>
              </a:rPr>
              <a:t>mk_new_vr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make instructions</a:t>
            </a:r>
          </a:p>
          <a:p>
            <a:r>
              <a:rPr lang="en-US" dirty="0">
                <a:latin typeface="Courier" pitchFamily="2" charset="0"/>
              </a:rPr>
              <a:t>   ins0 = “%s = int2vr(0)” % </a:t>
            </a:r>
            <a:r>
              <a:rPr lang="en-US" dirty="0" err="1">
                <a:latin typeface="Courier" pitchFamily="2" charset="0"/>
              </a:rPr>
              <a:t>vrX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ins1 = “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(%s, %s, %s);” % </a:t>
            </a:r>
          </a:p>
          <a:p>
            <a:r>
              <a:rPr lang="en-US" dirty="0">
                <a:latin typeface="Courier" pitchFamily="2" charset="0"/>
              </a:rPr>
              <a:t>          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ins2 = “branch(%s)” % </a:t>
            </a:r>
            <a:r>
              <a:rPr lang="en-US" dirty="0" err="1">
                <a:latin typeface="Courier" pitchFamily="2" charset="0"/>
              </a:rPr>
              <a:t>end_label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concatenate all programs</a:t>
            </a:r>
          </a:p>
          <a:p>
            <a:r>
              <a:rPr lang="en-US" dirty="0">
                <a:latin typeface="Courier" pitchFamily="2" charset="0"/>
              </a:rPr>
              <a:t>   return program0 + [ins0, ins1] + program1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[ins2, 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)]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program2 + [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)]  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7CD11-C9E7-A84C-841E-B6F212D50409}"/>
              </a:ext>
            </a:extLst>
          </p:cNvPr>
          <p:cNvSpPr txBox="1"/>
          <p:nvPr/>
        </p:nvSpPr>
        <p:spPr>
          <a:xfrm>
            <a:off x="9562011" y="1254036"/>
            <a:ext cx="2252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if (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program0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else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12360-0EFC-604A-960F-9F645DCB8740}"/>
              </a:ext>
            </a:extLst>
          </p:cNvPr>
          <p:cNvSpPr txBox="1"/>
          <p:nvPr/>
        </p:nvSpPr>
        <p:spPr>
          <a:xfrm>
            <a:off x="9562011" y="3108679"/>
            <a:ext cx="2430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convert this</a:t>
            </a:r>
            <a:br>
              <a:rPr lang="en-US" i="1" dirty="0"/>
            </a:br>
            <a:r>
              <a:rPr lang="en-US" i="1" dirty="0"/>
              <a:t>to 3 address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E8AA79-486E-3B45-96F4-BC323830C51C}"/>
              </a:ext>
            </a:extLst>
          </p:cNvPr>
          <p:cNvSpPr txBox="1"/>
          <p:nvPr/>
        </p:nvSpPr>
        <p:spPr>
          <a:xfrm>
            <a:off x="6988229" y="4236139"/>
            <a:ext cx="51475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program0;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= int2vr(0)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 program1</a:t>
            </a:r>
          </a:p>
          <a:p>
            <a:r>
              <a:rPr lang="en-US" dirty="0">
                <a:latin typeface="Courier" pitchFamily="2" charset="0"/>
              </a:rPr>
              <a:t>  branch(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 program2</a:t>
            </a:r>
            <a:br>
              <a:rPr lang="en-US" dirty="0">
                <a:highlight>
                  <a:srgbClr val="00FFFF"/>
                </a:highlight>
                <a:latin typeface="Courier" pitchFamily="2" charset="0"/>
              </a:rPr>
            </a:b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78613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199002" y="1743149"/>
            <a:ext cx="69929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   # get resources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 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       = 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mk_new_vr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make instructions</a:t>
            </a:r>
          </a:p>
          <a:p>
            <a:r>
              <a:rPr lang="en-US" dirty="0">
                <a:latin typeface="Courier" pitchFamily="2" charset="0"/>
              </a:rPr>
              <a:t>   ins0 = “%s = int2vr(0)” % </a:t>
            </a:r>
            <a:r>
              <a:rPr lang="en-US" dirty="0" err="1">
                <a:latin typeface="Courier" pitchFamily="2" charset="0"/>
              </a:rPr>
              <a:t>vrX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ins1 = “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(%s, %s, %s);” % </a:t>
            </a:r>
          </a:p>
          <a:p>
            <a:r>
              <a:rPr lang="en-US" dirty="0">
                <a:latin typeface="Courier" pitchFamily="2" charset="0"/>
              </a:rPr>
              <a:t>          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ins2 = “branch(%s)” % </a:t>
            </a:r>
            <a:r>
              <a:rPr lang="en-US" dirty="0" err="1">
                <a:latin typeface="Courier" pitchFamily="2" charset="0"/>
              </a:rPr>
              <a:t>end_label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concatenate all programs</a:t>
            </a:r>
          </a:p>
          <a:p>
            <a:r>
              <a:rPr lang="en-US" dirty="0">
                <a:latin typeface="Courier" pitchFamily="2" charset="0"/>
              </a:rPr>
              <a:t>   return program0 + [ins0, ins1] + program1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[ins2, 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)]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program2 + [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)]  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EF6C79-BAD0-ED4A-B303-C52E2AB144B0}"/>
              </a:ext>
            </a:extLst>
          </p:cNvPr>
          <p:cNvSpPr/>
          <p:nvPr/>
        </p:nvSpPr>
        <p:spPr>
          <a:xfrm>
            <a:off x="6377360" y="2073445"/>
            <a:ext cx="5358765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VRAllocator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get_new_register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vr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vr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2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199002" y="1743149"/>
            <a:ext cx="69929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   # get resources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  = 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mk_new_label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mk_new_label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       = </a:t>
            </a:r>
            <a:r>
              <a:rPr lang="en-US" dirty="0" err="1">
                <a:latin typeface="Courier" pitchFamily="2" charset="0"/>
              </a:rPr>
              <a:t>mk_new_vr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make instructions</a:t>
            </a:r>
          </a:p>
          <a:p>
            <a:r>
              <a:rPr lang="en-US" dirty="0">
                <a:latin typeface="Courier" pitchFamily="2" charset="0"/>
              </a:rPr>
              <a:t>   ins0 = “%s = int2vr(0)” % </a:t>
            </a:r>
            <a:r>
              <a:rPr lang="en-US" dirty="0" err="1">
                <a:latin typeface="Courier" pitchFamily="2" charset="0"/>
              </a:rPr>
              <a:t>vrX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ins1 = “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(%s, %s, %s);” % </a:t>
            </a:r>
          </a:p>
          <a:p>
            <a:r>
              <a:rPr lang="en-US" dirty="0">
                <a:latin typeface="Courier" pitchFamily="2" charset="0"/>
              </a:rPr>
              <a:t>          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ins2 = “branch(%s)” % </a:t>
            </a:r>
            <a:r>
              <a:rPr lang="en-US" dirty="0" err="1">
                <a:latin typeface="Courier" pitchFamily="2" charset="0"/>
              </a:rPr>
              <a:t>end_label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concatenate all programs</a:t>
            </a:r>
          </a:p>
          <a:p>
            <a:r>
              <a:rPr lang="en-US" dirty="0">
                <a:latin typeface="Courier" pitchFamily="2" charset="0"/>
              </a:rPr>
              <a:t>   return program0 + [ins0, ins1] + program1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[ins2, 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)]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program2 + [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)]  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EF6C79-BAD0-ED4A-B303-C52E2AB144B0}"/>
              </a:ext>
            </a:extLst>
          </p:cNvPr>
          <p:cNvSpPr/>
          <p:nvPr/>
        </p:nvSpPr>
        <p:spPr>
          <a:xfrm>
            <a:off x="6377360" y="2073445"/>
            <a:ext cx="5517791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LabelAllocator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get_new_register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lb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”label"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lb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1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64146</TotalTime>
  <Words>5267</Words>
  <Application>Microsoft Macintosh PowerPoint</Application>
  <PresentationFormat>Widescreen</PresentationFormat>
  <Paragraphs>961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5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CSE110A: Compilers May 11, 2022</vt:lpstr>
      <vt:lpstr>Announcements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Compiling 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How do you implement this?</vt:lpstr>
      <vt:lpstr>Class-IR</vt:lpstr>
      <vt:lpstr>Scopes</vt:lpstr>
      <vt:lpstr>Scopes</vt:lpstr>
      <vt:lpstr>PowerPoint Presentation</vt:lpstr>
      <vt:lpstr>Homework review</vt:lpstr>
      <vt:lpstr>End of Module 3</vt:lpstr>
      <vt:lpstr>Start of module 4: optimizations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 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Moving on</vt:lpstr>
      <vt:lpstr>Zooming out again: Compiler Architecture</vt:lpstr>
      <vt:lpstr>PowerPoint Presentation</vt:lpstr>
      <vt:lpstr>PowerPoint Presentation</vt:lpstr>
      <vt:lpstr>PowerPoint Presentation</vt:lpstr>
      <vt:lpstr>PowerPoint Presentation</vt:lpstr>
      <vt:lpstr>Optimization categories</vt:lpstr>
      <vt:lpstr>Optimization categories</vt:lpstr>
      <vt:lpstr>Optimization categories</vt:lpstr>
      <vt:lpstr>Optimization categories</vt:lpstr>
      <vt:lpstr>Optimization categories</vt:lpstr>
      <vt:lpstr>Optimization categories</vt:lpstr>
      <vt:lpstr>See everyone on 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1090</cp:revision>
  <dcterms:created xsi:type="dcterms:W3CDTF">2021-03-23T23:59:42Z</dcterms:created>
  <dcterms:modified xsi:type="dcterms:W3CDTF">2022-05-11T22:15:33Z</dcterms:modified>
</cp:coreProperties>
</file>