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1"/>
  </p:notesMasterIdLst>
  <p:sldIdLst>
    <p:sldId id="257" r:id="rId2"/>
    <p:sldId id="651" r:id="rId3"/>
    <p:sldId id="652" r:id="rId4"/>
    <p:sldId id="653" r:id="rId5"/>
    <p:sldId id="656" r:id="rId6"/>
    <p:sldId id="657" r:id="rId7"/>
    <p:sldId id="658" r:id="rId8"/>
    <p:sldId id="659" r:id="rId9"/>
    <p:sldId id="661" r:id="rId10"/>
    <p:sldId id="662" r:id="rId11"/>
    <p:sldId id="660" r:id="rId12"/>
    <p:sldId id="663" r:id="rId13"/>
    <p:sldId id="300" r:id="rId14"/>
    <p:sldId id="664" r:id="rId15"/>
    <p:sldId id="308" r:id="rId16"/>
    <p:sldId id="311" r:id="rId17"/>
    <p:sldId id="337" r:id="rId18"/>
    <p:sldId id="301" r:id="rId19"/>
    <p:sldId id="665" r:id="rId20"/>
    <p:sldId id="302" r:id="rId21"/>
    <p:sldId id="666" r:id="rId22"/>
    <p:sldId id="338" r:id="rId23"/>
    <p:sldId id="304" r:id="rId24"/>
    <p:sldId id="669" r:id="rId25"/>
    <p:sldId id="668" r:id="rId26"/>
    <p:sldId id="670" r:id="rId27"/>
    <p:sldId id="671" r:id="rId28"/>
    <p:sldId id="672" r:id="rId29"/>
    <p:sldId id="339" r:id="rId30"/>
    <p:sldId id="306" r:id="rId31"/>
    <p:sldId id="667" r:id="rId32"/>
    <p:sldId id="673" r:id="rId33"/>
    <p:sldId id="674" r:id="rId34"/>
    <p:sldId id="314" r:id="rId35"/>
    <p:sldId id="676" r:id="rId36"/>
    <p:sldId id="678" r:id="rId37"/>
    <p:sldId id="677" r:id="rId38"/>
    <p:sldId id="675" r:id="rId39"/>
    <p:sldId id="679" r:id="rId40"/>
    <p:sldId id="341" r:id="rId41"/>
    <p:sldId id="680" r:id="rId42"/>
    <p:sldId id="681" r:id="rId43"/>
    <p:sldId id="342" r:id="rId44"/>
    <p:sldId id="682" r:id="rId45"/>
    <p:sldId id="687" r:id="rId46"/>
    <p:sldId id="683" r:id="rId47"/>
    <p:sldId id="684" r:id="rId48"/>
    <p:sldId id="685" r:id="rId49"/>
    <p:sldId id="686" r:id="rId50"/>
    <p:sldId id="688" r:id="rId51"/>
    <p:sldId id="689" r:id="rId52"/>
    <p:sldId id="690" r:id="rId53"/>
    <p:sldId id="691" r:id="rId54"/>
    <p:sldId id="692" r:id="rId55"/>
    <p:sldId id="693" r:id="rId56"/>
    <p:sldId id="694" r:id="rId57"/>
    <p:sldId id="695" r:id="rId58"/>
    <p:sldId id="696" r:id="rId59"/>
    <p:sldId id="697" r:id="rId60"/>
    <p:sldId id="698" r:id="rId61"/>
    <p:sldId id="699" r:id="rId62"/>
    <p:sldId id="700" r:id="rId63"/>
    <p:sldId id="701" r:id="rId64"/>
    <p:sldId id="702" r:id="rId65"/>
    <p:sldId id="703" r:id="rId66"/>
    <p:sldId id="704" r:id="rId67"/>
    <p:sldId id="705" r:id="rId68"/>
    <p:sldId id="706" r:id="rId69"/>
    <p:sldId id="330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38"/>
    <p:restoredTop sz="96405"/>
  </p:normalViewPr>
  <p:slideViewPr>
    <p:cSldViewPr snapToGrid="0" snapToObjects="1">
      <p:cViewPr varScale="1">
        <p:scale>
          <a:sx n="132" d="100"/>
          <a:sy n="132" d="100"/>
        </p:scale>
        <p:origin x="168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FC6EF-CF7D-2C40-97BC-82988B66A1E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63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6FC6EF-CF7D-2C40-97BC-82988B66A1E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0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3/29/22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15548023/clang-optimization-levels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15548023/clang-optimization-levels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iobe.com/tiobe-index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March 30,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839" y="2055223"/>
            <a:ext cx="6901683" cy="4658844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pPr lvl="1"/>
            <a:r>
              <a:rPr lang="en-US" i="1" dirty="0"/>
              <a:t>Logistics</a:t>
            </a:r>
          </a:p>
          <a:p>
            <a:pPr lvl="2"/>
            <a:r>
              <a:rPr lang="en-US" dirty="0"/>
              <a:t>Location</a:t>
            </a:r>
          </a:p>
          <a:p>
            <a:pPr lvl="2"/>
            <a:r>
              <a:rPr lang="en-US" dirty="0"/>
              <a:t>Office hours</a:t>
            </a:r>
          </a:p>
          <a:p>
            <a:pPr lvl="2"/>
            <a:r>
              <a:rPr lang="en-US" dirty="0"/>
              <a:t>Piazza</a:t>
            </a:r>
          </a:p>
          <a:p>
            <a:pPr lvl="2"/>
            <a:r>
              <a:rPr lang="en-US" dirty="0"/>
              <a:t>Quiz</a:t>
            </a:r>
          </a:p>
          <a:p>
            <a:endParaRPr lang="en-US" dirty="0"/>
          </a:p>
          <a:p>
            <a:pPr lvl="1"/>
            <a:r>
              <a:rPr lang="en-US" i="1" dirty="0"/>
              <a:t>Compiler Overview</a:t>
            </a:r>
          </a:p>
          <a:p>
            <a:pPr lvl="2"/>
            <a:r>
              <a:rPr lang="en-US" dirty="0"/>
              <a:t>What is a compiler</a:t>
            </a:r>
          </a:p>
          <a:p>
            <a:pPr lvl="2"/>
            <a:r>
              <a:rPr lang="en-US" dirty="0"/>
              <a:t>What are the different stages of a compiler</a:t>
            </a:r>
          </a:p>
          <a:p>
            <a:pPr lvl="3"/>
            <a:r>
              <a:rPr lang="en-US" dirty="0"/>
              <a:t>Frontend</a:t>
            </a:r>
          </a:p>
          <a:p>
            <a:pPr lvl="3"/>
            <a:r>
              <a:rPr lang="en-US" dirty="0"/>
              <a:t>Intermediate</a:t>
            </a:r>
          </a:p>
          <a:p>
            <a:pPr lvl="3"/>
            <a:r>
              <a:rPr lang="en-US" dirty="0"/>
              <a:t>Backend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AB4FE-37F3-6942-9AAA-2BC602BCE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55F1D-B116-8043-8E7B-212F43DE3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 we would do a review here, but nothing too much to review</a:t>
            </a:r>
          </a:p>
        </p:txBody>
      </p:sp>
    </p:spTree>
    <p:extLst>
      <p:ext uri="{BB962C8B-B14F-4D97-AF65-F5344CB8AC3E}">
        <p14:creationId xmlns:p14="http://schemas.microsoft.com/office/powerpoint/2010/main" val="3170661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52FC-DA49-0F46-A5AF-E4A352BB5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9ECCE-A446-E442-B3CB-D15017A85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compilers</a:t>
            </a:r>
          </a:p>
          <a:p>
            <a:endParaRPr lang="en-US" dirty="0"/>
          </a:p>
          <a:p>
            <a:r>
              <a:rPr lang="en-US" dirty="0"/>
              <a:t>Compiler architecture</a:t>
            </a:r>
          </a:p>
        </p:txBody>
      </p:sp>
    </p:spTree>
    <p:extLst>
      <p:ext uri="{BB962C8B-B14F-4D97-AF65-F5344CB8AC3E}">
        <p14:creationId xmlns:p14="http://schemas.microsoft.com/office/powerpoint/2010/main" val="363543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52FC-DA49-0F46-A5AF-E4A352BB5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9ECCE-A446-E442-B3CB-D15017A85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Introduction to compilers</a:t>
            </a:r>
          </a:p>
          <a:p>
            <a:endParaRPr lang="en-US" dirty="0"/>
          </a:p>
          <a:p>
            <a:r>
              <a:rPr lang="en-US" dirty="0"/>
              <a:t>Compiler architecture</a:t>
            </a:r>
          </a:p>
        </p:txBody>
      </p:sp>
    </p:spTree>
    <p:extLst>
      <p:ext uri="{BB962C8B-B14F-4D97-AF65-F5344CB8AC3E}">
        <p14:creationId xmlns:p14="http://schemas.microsoft.com/office/powerpoint/2010/main" val="745979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0CBDBE-8F5D-F949-A1A4-D1A079C0EDE0}"/>
              </a:ext>
            </a:extLst>
          </p:cNvPr>
          <p:cNvSpPr txBox="1"/>
          <p:nvPr/>
        </p:nvSpPr>
        <p:spPr>
          <a:xfrm>
            <a:off x="4580708" y="3059668"/>
            <a:ext cx="28573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Let’s discuss</a:t>
            </a:r>
          </a:p>
        </p:txBody>
      </p:sp>
    </p:spTree>
    <p:extLst>
      <p:ext uri="{BB962C8B-B14F-4D97-AF65-F5344CB8AC3E}">
        <p14:creationId xmlns:p14="http://schemas.microsoft.com/office/powerpoint/2010/main" val="2031006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0CBDBE-8F5D-F949-A1A4-D1A079C0EDE0}"/>
              </a:ext>
            </a:extLst>
          </p:cNvPr>
          <p:cNvSpPr txBox="1"/>
          <p:nvPr/>
        </p:nvSpPr>
        <p:spPr>
          <a:xfrm>
            <a:off x="4580708" y="3059668"/>
            <a:ext cx="28573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Let’s discuss</a:t>
            </a:r>
          </a:p>
        </p:txBody>
      </p:sp>
    </p:spTree>
    <p:extLst>
      <p:ext uri="{BB962C8B-B14F-4D97-AF65-F5344CB8AC3E}">
        <p14:creationId xmlns:p14="http://schemas.microsoft.com/office/powerpoint/2010/main" val="2757250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are some of your favorite compilers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5B38E2-FC29-1642-9878-D4A051BC60A1}"/>
              </a:ext>
            </a:extLst>
          </p:cNvPr>
          <p:cNvSpPr txBox="1"/>
          <p:nvPr/>
        </p:nvSpPr>
        <p:spPr>
          <a:xfrm>
            <a:off x="4580708" y="3059668"/>
            <a:ext cx="28573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dirty="0"/>
              <a:t>Let’s discuss</a:t>
            </a:r>
          </a:p>
        </p:txBody>
      </p:sp>
    </p:spTree>
    <p:extLst>
      <p:ext uri="{BB962C8B-B14F-4D97-AF65-F5344CB8AC3E}">
        <p14:creationId xmlns:p14="http://schemas.microsoft.com/office/powerpoint/2010/main" val="14170844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0ACB5D-1152-C14A-8A63-B80B340AEC5A}"/>
              </a:ext>
            </a:extLst>
          </p:cNvPr>
          <p:cNvSpPr txBox="1"/>
          <p:nvPr/>
        </p:nvSpPr>
        <p:spPr>
          <a:xfrm>
            <a:off x="5659551" y="4068182"/>
            <a:ext cx="55075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Building this website started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Markdown to describe the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compiled with Jekyll to a static webpage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static webpage is in HTML and </a:t>
            </a:r>
            <a:r>
              <a:rPr lang="en-US" sz="2400" dirty="0" err="1"/>
              <a:t>javascript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B6D24-922C-974A-86AD-16DF6F8B5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95" y="3435780"/>
            <a:ext cx="3766260" cy="3112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ABB419-805E-394E-A23B-50EF420A1A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6551" y="242315"/>
            <a:ext cx="8331756" cy="27843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6673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Microsoft Word 2019 for Mac - license - 1 Mac - D48-01272 - Business  Software - CDWG.com">
            <a:extLst>
              <a:ext uri="{FF2B5EF4-FFF2-40B4-BE49-F238E27FC236}">
                <a16:creationId xmlns:a16="http://schemas.microsoft.com/office/drawing/2014/main" id="{1262B113-FEA1-9E4E-A6C6-0AD0E8A8A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467961"/>
            <a:ext cx="3301362" cy="236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Amazon.com: Canon PIXMA TR4520 Wireless All in One Photo Printer with  Mobile Printing, Black, Amazon Dash Replenishment Ready: Electronics">
            <a:extLst>
              <a:ext uri="{FF2B5EF4-FFF2-40B4-BE49-F238E27FC236}">
                <a16:creationId xmlns:a16="http://schemas.microsoft.com/office/drawing/2014/main" id="{1E4FFE95-9D96-6645-945F-DC2B430A6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007" y="2467961"/>
            <a:ext cx="3174351" cy="236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9D8667B-7FDD-4743-80B3-41805034B72C}"/>
              </a:ext>
            </a:extLst>
          </p:cNvPr>
          <p:cNvCxnSpPr/>
          <p:nvPr/>
        </p:nvCxnSpPr>
        <p:spPr>
          <a:xfrm>
            <a:off x="4402183" y="3553097"/>
            <a:ext cx="19202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34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23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554001-3ADF-E74E-BAF7-E0F7E04399DF}"/>
              </a:ext>
            </a:extLst>
          </p:cNvPr>
          <p:cNvSpPr txBox="1"/>
          <p:nvPr/>
        </p:nvSpPr>
        <p:spPr>
          <a:xfrm>
            <a:off x="2852091" y="4718268"/>
            <a:ext cx="60159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This is way too general to be useful</a:t>
            </a:r>
            <a:br>
              <a:rPr lang="en-US" sz="3200" dirty="0"/>
            </a:br>
            <a:r>
              <a:rPr lang="en-US" sz="3200" dirty="0"/>
              <a:t>Any program fits this description.</a:t>
            </a:r>
          </a:p>
        </p:txBody>
      </p:sp>
    </p:spTree>
    <p:extLst>
      <p:ext uri="{BB962C8B-B14F-4D97-AF65-F5344CB8AC3E}">
        <p14:creationId xmlns:p14="http://schemas.microsoft.com/office/powerpoint/2010/main" val="145215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room!</a:t>
            </a:r>
          </a:p>
          <a:p>
            <a:pPr lvl="1"/>
            <a:r>
              <a:rPr lang="en-US" dirty="0"/>
              <a:t>Previous room only sat 64 students</a:t>
            </a:r>
          </a:p>
          <a:p>
            <a:pPr lvl="1"/>
            <a:r>
              <a:rPr lang="en-US" dirty="0"/>
              <a:t>Moving to Soc Sci 2 - 71 (Bigger room)</a:t>
            </a:r>
          </a:p>
          <a:p>
            <a:pPr lvl="2"/>
            <a:r>
              <a:rPr lang="en-US" dirty="0"/>
              <a:t>should help with social distancing as well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We let everyone on the wait list in (68 students)</a:t>
            </a:r>
          </a:p>
          <a:p>
            <a:pPr lvl="2"/>
            <a:r>
              <a:rPr lang="en-US" dirty="0"/>
              <a:t>Class is slightly more impacted</a:t>
            </a:r>
          </a:p>
          <a:p>
            <a:pPr lvl="2"/>
            <a:r>
              <a:rPr lang="en-US" dirty="0"/>
              <a:t>might effect grading time, office hours, etc. but we will do our best</a:t>
            </a:r>
          </a:p>
        </p:txBody>
      </p:sp>
    </p:spTree>
    <p:extLst>
      <p:ext uri="{BB962C8B-B14F-4D97-AF65-F5344CB8AC3E}">
        <p14:creationId xmlns:p14="http://schemas.microsoft.com/office/powerpoint/2010/main" val="28305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765476-EE71-734D-B5D6-5085E1E18D2A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843073" y="4448431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68FDB1-8AAB-0F48-BA7A-EBFBC7DA4CC7}"/>
              </a:ext>
            </a:extLst>
          </p:cNvPr>
          <p:cNvSpPr txBox="1"/>
          <p:nvPr/>
        </p:nvSpPr>
        <p:spPr>
          <a:xfrm>
            <a:off x="3877957" y="5671934"/>
            <a:ext cx="36225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 theoretical answer</a:t>
            </a:r>
          </a:p>
        </p:txBody>
      </p:sp>
    </p:spTree>
    <p:extLst>
      <p:ext uri="{BB962C8B-B14F-4D97-AF65-F5344CB8AC3E}">
        <p14:creationId xmlns:p14="http://schemas.microsoft.com/office/powerpoint/2010/main" val="1962215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20ACB5D-1152-C14A-8A63-B80B340AEC5A}"/>
              </a:ext>
            </a:extLst>
          </p:cNvPr>
          <p:cNvSpPr txBox="1"/>
          <p:nvPr/>
        </p:nvSpPr>
        <p:spPr>
          <a:xfrm>
            <a:off x="5659551" y="4068182"/>
            <a:ext cx="55075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Building this website started with: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Markdown to describe the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compiled with Jekyll to a static webpage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static webpage is in HTML and </a:t>
            </a:r>
            <a:r>
              <a:rPr lang="en-US" sz="2400" dirty="0" err="1"/>
              <a:t>javascript</a:t>
            </a:r>
            <a:endParaRPr lang="en-U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8B6D24-922C-974A-86AD-16DF6F8B5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95" y="3435780"/>
            <a:ext cx="3766260" cy="3112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9ABB419-805E-394E-A23B-50EF420A1A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6551" y="242315"/>
            <a:ext cx="8331756" cy="27843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D66A37B-E4F6-0241-9D6B-84E00954F0E7}"/>
              </a:ext>
            </a:extLst>
          </p:cNvPr>
          <p:cNvSpPr txBox="1"/>
          <p:nvPr/>
        </p:nvSpPr>
        <p:spPr>
          <a:xfrm>
            <a:off x="5288840" y="5809991"/>
            <a:ext cx="57640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200" b="1" dirty="0"/>
              <a:t>This would be a compiler</a:t>
            </a:r>
          </a:p>
        </p:txBody>
      </p:sp>
    </p:spTree>
    <p:extLst>
      <p:ext uri="{BB962C8B-B14F-4D97-AF65-F5344CB8AC3E}">
        <p14:creationId xmlns:p14="http://schemas.microsoft.com/office/powerpoint/2010/main" val="1487042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CCC0E0-CE27-1D47-BFB3-372F8F786AEB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6C44A9-3FFA-5E4B-9D1D-9498E69B7E73}"/>
              </a:ext>
            </a:extLst>
          </p:cNvPr>
          <p:cNvSpPr txBox="1"/>
          <p:nvPr/>
        </p:nvSpPr>
        <p:spPr>
          <a:xfrm>
            <a:off x="3194676" y="1631488"/>
            <a:ext cx="54367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 more traditional description</a:t>
            </a:r>
            <a:br>
              <a:rPr lang="en-US" sz="3200" dirty="0"/>
            </a:br>
            <a:r>
              <a:rPr lang="en-US" sz="3200" dirty="0"/>
              <a:t>What are some examples here?</a:t>
            </a:r>
          </a:p>
        </p:txBody>
      </p:sp>
    </p:spTree>
    <p:extLst>
      <p:ext uri="{BB962C8B-B14F-4D97-AF65-F5344CB8AC3E}">
        <p14:creationId xmlns:p14="http://schemas.microsoft.com/office/powerpoint/2010/main" val="34657811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9C8F04-AEB3-0C4A-8E93-C6B882B0BF06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643FAB-4205-C149-BB4B-EA46872D4EC6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57F6B7-6883-BF45-A309-45DBF6BB8B30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497252-655B-224D-A2DB-E61FFE88B1DF}"/>
              </a:ext>
            </a:extLst>
          </p:cNvPr>
          <p:cNvSpPr txBox="1"/>
          <p:nvPr/>
        </p:nvSpPr>
        <p:spPr>
          <a:xfrm>
            <a:off x="4312508" y="1975068"/>
            <a:ext cx="3069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 classic example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A67B51-75AD-774F-AA70-CC230C2CDC35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</p:spTree>
    <p:extLst>
      <p:ext uri="{BB962C8B-B14F-4D97-AF65-F5344CB8AC3E}">
        <p14:creationId xmlns:p14="http://schemas.microsoft.com/office/powerpoint/2010/main" val="2917498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8A2B03-8ED2-3D43-80B4-7DFE054E8F45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E522BE-389D-EE44-BC6C-1C4ADF70B3AC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42C7BE-5837-1445-BBCB-8AC1B26A6A89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161C14-395C-DD43-806F-EFDDEEB13518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258AD5-0925-3A45-97FE-F16E714F2320}"/>
              </a:ext>
            </a:extLst>
          </p:cNvPr>
          <p:cNvSpPr/>
          <p:nvPr/>
        </p:nvSpPr>
        <p:spPr>
          <a:xfrm>
            <a:off x="1215080" y="1711854"/>
            <a:ext cx="3874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"hello world\n"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A2F6C1-2DCD-DA4F-A370-459D9100B3E6}"/>
              </a:ext>
            </a:extLst>
          </p:cNvPr>
          <p:cNvSpPr txBox="1"/>
          <p:nvPr/>
        </p:nvSpPr>
        <p:spPr>
          <a:xfrm>
            <a:off x="4796484" y="2515561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gcc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main.c</a:t>
            </a:r>
            <a:r>
              <a:rPr lang="en-US" dirty="0">
                <a:latin typeface="Courier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5667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8A2B03-8ED2-3D43-80B4-7DFE054E8F45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E522BE-389D-EE44-BC6C-1C4ADF70B3AC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42C7BE-5837-1445-BBCB-8AC1B26A6A89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161C14-395C-DD43-806F-EFDDEEB13518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258AD5-0925-3A45-97FE-F16E714F2320}"/>
              </a:ext>
            </a:extLst>
          </p:cNvPr>
          <p:cNvSpPr/>
          <p:nvPr/>
        </p:nvSpPr>
        <p:spPr>
          <a:xfrm>
            <a:off x="1215080" y="1711854"/>
            <a:ext cx="3874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"hello world\n"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DF76FD-5CD2-1A48-B33E-D58767E25549}"/>
              </a:ext>
            </a:extLst>
          </p:cNvPr>
          <p:cNvSpPr/>
          <p:nvPr/>
        </p:nvSpPr>
        <p:spPr>
          <a:xfrm>
            <a:off x="7486591" y="1760362"/>
            <a:ext cx="2592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$ ./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a.out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hello CSE 110A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FC51D-BFFC-5D42-9C59-02C9404DB219}"/>
              </a:ext>
            </a:extLst>
          </p:cNvPr>
          <p:cNvSpPr txBox="1"/>
          <p:nvPr/>
        </p:nvSpPr>
        <p:spPr>
          <a:xfrm>
            <a:off x="4796484" y="2515561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gcc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main.c</a:t>
            </a:r>
            <a:r>
              <a:rPr lang="en-US" dirty="0">
                <a:latin typeface="Courier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1A50AC-6D19-6D48-98FD-B6AEB226E88B}"/>
              </a:ext>
            </a:extLst>
          </p:cNvPr>
          <p:cNvSpPr txBox="1"/>
          <p:nvPr/>
        </p:nvSpPr>
        <p:spPr>
          <a:xfrm>
            <a:off x="8125865" y="1147273"/>
            <a:ext cx="3227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is wrong with this picture?</a:t>
            </a:r>
          </a:p>
        </p:txBody>
      </p:sp>
    </p:spTree>
    <p:extLst>
      <p:ext uri="{BB962C8B-B14F-4D97-AF65-F5344CB8AC3E}">
        <p14:creationId xmlns:p14="http://schemas.microsoft.com/office/powerpoint/2010/main" val="37893664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89F43B-FE67-C542-B9BD-7BF4FAA29910}"/>
              </a:ext>
            </a:extLst>
          </p:cNvPr>
          <p:cNvSpPr txBox="1"/>
          <p:nvPr/>
        </p:nvSpPr>
        <p:spPr>
          <a:xfrm>
            <a:off x="3207034" y="1992964"/>
            <a:ext cx="48800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A valid input must have a equivalent valid output. </a:t>
            </a:r>
            <a:br>
              <a:rPr lang="en-US" sz="1700" b="1" dirty="0"/>
            </a:br>
            <a:r>
              <a:rPr lang="en-US" sz="1700" b="1" i="1" dirty="0"/>
              <a:t>Semantic equivalence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8A2B03-8ED2-3D43-80B4-7DFE054E8F45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E522BE-389D-EE44-BC6C-1C4ADF70B3AC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42C7BE-5837-1445-BBCB-8AC1B26A6A89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161C14-395C-DD43-806F-EFDDEEB13518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</p:spTree>
    <p:extLst>
      <p:ext uri="{BB962C8B-B14F-4D97-AF65-F5344CB8AC3E}">
        <p14:creationId xmlns:p14="http://schemas.microsoft.com/office/powerpoint/2010/main" val="3049929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8A2B03-8ED2-3D43-80B4-7DFE054E8F45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E522BE-389D-EE44-BC6C-1C4ADF70B3AC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42C7BE-5837-1445-BBCB-8AC1B26A6A89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161C14-395C-DD43-806F-EFDDEEB13518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258AD5-0925-3A45-97FE-F16E714F2320}"/>
              </a:ext>
            </a:extLst>
          </p:cNvPr>
          <p:cNvSpPr/>
          <p:nvPr/>
        </p:nvSpPr>
        <p:spPr>
          <a:xfrm>
            <a:off x="1215080" y="1711854"/>
            <a:ext cx="3874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"hello world\n"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DF76FD-5CD2-1A48-B33E-D58767E25549}"/>
              </a:ext>
            </a:extLst>
          </p:cNvPr>
          <p:cNvSpPr/>
          <p:nvPr/>
        </p:nvSpPr>
        <p:spPr>
          <a:xfrm>
            <a:off x="7486591" y="1760362"/>
            <a:ext cx="2592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$ ./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a.out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hello CSE 110A</a:t>
            </a:r>
            <a:endParaRPr lang="en-US" dirty="0">
              <a:solidFill>
                <a:srgbClr val="000000"/>
              </a:solidFill>
              <a:effectLst/>
              <a:highlight>
                <a:srgbClr val="FFFF00"/>
              </a:highlight>
              <a:latin typeface="Menlo" panose="020B0609030804020204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FC51D-BFFC-5D42-9C59-02C9404DB219}"/>
              </a:ext>
            </a:extLst>
          </p:cNvPr>
          <p:cNvSpPr txBox="1"/>
          <p:nvPr/>
        </p:nvSpPr>
        <p:spPr>
          <a:xfrm>
            <a:off x="4796484" y="2515561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gcc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main.c</a:t>
            </a:r>
            <a:r>
              <a:rPr lang="en-US" dirty="0">
                <a:latin typeface="Courier" pitchFamily="2" charset="0"/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91A50AC-6D19-6D48-98FD-B6AEB226E88B}"/>
              </a:ext>
            </a:extLst>
          </p:cNvPr>
          <p:cNvSpPr txBox="1"/>
          <p:nvPr/>
        </p:nvSpPr>
        <p:spPr>
          <a:xfrm>
            <a:off x="8125865" y="1147273"/>
            <a:ext cx="3227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is wrong with this picture?</a:t>
            </a:r>
          </a:p>
        </p:txBody>
      </p:sp>
    </p:spTree>
    <p:extLst>
      <p:ext uri="{BB962C8B-B14F-4D97-AF65-F5344CB8AC3E}">
        <p14:creationId xmlns:p14="http://schemas.microsoft.com/office/powerpoint/2010/main" val="1299805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8A2B03-8ED2-3D43-80B4-7DFE054E8F45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E522BE-389D-EE44-BC6C-1C4ADF70B3AC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42C7BE-5837-1445-BBCB-8AC1B26A6A89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161C14-395C-DD43-806F-EFDDEEB13518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258AD5-0925-3A45-97FE-F16E714F2320}"/>
              </a:ext>
            </a:extLst>
          </p:cNvPr>
          <p:cNvSpPr/>
          <p:nvPr/>
        </p:nvSpPr>
        <p:spPr>
          <a:xfrm>
            <a:off x="1215080" y="1711854"/>
            <a:ext cx="3874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main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"hello world\n"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);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DF76FD-5CD2-1A48-B33E-D58767E25549}"/>
              </a:ext>
            </a:extLst>
          </p:cNvPr>
          <p:cNvSpPr/>
          <p:nvPr/>
        </p:nvSpPr>
        <p:spPr>
          <a:xfrm>
            <a:off x="7486591" y="1760362"/>
            <a:ext cx="2592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$ ./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a.out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hello world</a:t>
            </a:r>
            <a:endParaRPr lang="en-US" dirty="0">
              <a:solidFill>
                <a:srgbClr val="000000"/>
              </a:solidFill>
              <a:effectLst/>
              <a:highlight>
                <a:srgbClr val="FFFF00"/>
              </a:highlight>
              <a:latin typeface="Menlo" panose="020B0609030804020204" pitchFamily="49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1FC51D-BFFC-5D42-9C59-02C9404DB219}"/>
              </a:ext>
            </a:extLst>
          </p:cNvPr>
          <p:cNvSpPr txBox="1"/>
          <p:nvPr/>
        </p:nvSpPr>
        <p:spPr>
          <a:xfrm>
            <a:off x="4796484" y="2515561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gcc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main.c</a:t>
            </a:r>
            <a:r>
              <a:rPr lang="en-US" dirty="0">
                <a:latin typeface="Courier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85415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D9C2986F-1304-CA48-9EB6-1C9223512A1D}"/>
              </a:ext>
            </a:extLst>
          </p:cNvPr>
          <p:cNvSpPr/>
          <p:nvPr/>
        </p:nvSpPr>
        <p:spPr>
          <a:xfrm rot="19656292">
            <a:off x="6981568" y="2603091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C6CA17-50A6-844B-AC73-42B15E8BA381}"/>
              </a:ext>
            </a:extLst>
          </p:cNvPr>
          <p:cNvSpPr/>
          <p:nvPr/>
        </p:nvSpPr>
        <p:spPr>
          <a:xfrm>
            <a:off x="7657073" y="1437403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756FD66-23A1-9D4E-8BB8-D210F8B5A33F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4E893B-651B-F046-88D1-F7516D01FDBA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324509-B496-0144-AFE2-1125F1B51AF7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0F9975-2346-CC49-AC0F-1212811790C0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A2E8C9-01FD-234C-9F69-3C697E4766D5}"/>
              </a:ext>
            </a:extLst>
          </p:cNvPr>
          <p:cNvSpPr txBox="1"/>
          <p:nvPr/>
        </p:nvSpPr>
        <p:spPr>
          <a:xfrm>
            <a:off x="7241060" y="772195"/>
            <a:ext cx="3604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else does a compiler give you?</a:t>
            </a:r>
          </a:p>
        </p:txBody>
      </p:sp>
    </p:spTree>
    <p:extLst>
      <p:ext uri="{BB962C8B-B14F-4D97-AF65-F5344CB8AC3E}">
        <p14:creationId xmlns:p14="http://schemas.microsoft.com/office/powerpoint/2010/main" val="213473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Piazza is up and going!</a:t>
            </a:r>
          </a:p>
          <a:p>
            <a:endParaRPr lang="en-US" dirty="0"/>
          </a:p>
          <a:p>
            <a:r>
              <a:rPr lang="en-US" dirty="0"/>
              <a:t>Private questions for homework help (especially if you are going to share code, or ask for clarification on a grade)</a:t>
            </a:r>
          </a:p>
          <a:p>
            <a:endParaRPr lang="en-US" dirty="0"/>
          </a:p>
          <a:p>
            <a:r>
              <a:rPr lang="en-US" dirty="0"/>
              <a:t>Public questions for framework, programming languages, content, etc.</a:t>
            </a:r>
          </a:p>
          <a:p>
            <a:endParaRPr lang="en-US" dirty="0"/>
          </a:p>
          <a:p>
            <a:r>
              <a:rPr lang="en-US" dirty="0"/>
              <a:t>Did anyone set up a discord?</a:t>
            </a:r>
          </a:p>
        </p:txBody>
      </p:sp>
    </p:spTree>
    <p:extLst>
      <p:ext uri="{BB962C8B-B14F-4D97-AF65-F5344CB8AC3E}">
        <p14:creationId xmlns:p14="http://schemas.microsoft.com/office/powerpoint/2010/main" val="4620568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D9C2986F-1304-CA48-9EB6-1C9223512A1D}"/>
              </a:ext>
            </a:extLst>
          </p:cNvPr>
          <p:cNvSpPr/>
          <p:nvPr/>
        </p:nvSpPr>
        <p:spPr>
          <a:xfrm rot="19656292">
            <a:off x="6981568" y="2603091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C6CA17-50A6-844B-AC73-42B15E8BA381}"/>
              </a:ext>
            </a:extLst>
          </p:cNvPr>
          <p:cNvSpPr/>
          <p:nvPr/>
        </p:nvSpPr>
        <p:spPr>
          <a:xfrm>
            <a:off x="7657073" y="1437403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Analysis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500293-AF01-004D-9941-BC4B006DEC1C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5994C2-E1E7-104B-9C97-61BE701EEA40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ADA873-3483-B546-ACAA-20D52DDAD306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C785F2-ABA2-6544-974B-94CB6B4F5FD3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53D7D9-6649-5846-87E4-F5FB125A52FB}"/>
              </a:ext>
            </a:extLst>
          </p:cNvPr>
          <p:cNvSpPr txBox="1"/>
          <p:nvPr/>
        </p:nvSpPr>
        <p:spPr>
          <a:xfrm>
            <a:off x="7392202" y="941574"/>
            <a:ext cx="314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some examples here?</a:t>
            </a:r>
          </a:p>
        </p:txBody>
      </p:sp>
    </p:spTree>
    <p:extLst>
      <p:ext uri="{BB962C8B-B14F-4D97-AF65-F5344CB8AC3E}">
        <p14:creationId xmlns:p14="http://schemas.microsoft.com/office/powerpoint/2010/main" val="1041494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D9C2986F-1304-CA48-9EB6-1C9223512A1D}"/>
              </a:ext>
            </a:extLst>
          </p:cNvPr>
          <p:cNvSpPr/>
          <p:nvPr/>
        </p:nvSpPr>
        <p:spPr>
          <a:xfrm rot="19656292">
            <a:off x="6981568" y="2603091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C6CA17-50A6-844B-AC73-42B15E8BA381}"/>
              </a:ext>
            </a:extLst>
          </p:cNvPr>
          <p:cNvSpPr/>
          <p:nvPr/>
        </p:nvSpPr>
        <p:spPr>
          <a:xfrm>
            <a:off x="7657073" y="1437403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Analysis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500293-AF01-004D-9941-BC4B006DEC1C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5994C2-E1E7-104B-9C97-61BE701EEA40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ADA873-3483-B546-ACAA-20D52DDAD306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C785F2-ABA2-6544-974B-94CB6B4F5FD3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53D7D9-6649-5846-87E4-F5FB125A52FB}"/>
              </a:ext>
            </a:extLst>
          </p:cNvPr>
          <p:cNvSpPr txBox="1"/>
          <p:nvPr/>
        </p:nvSpPr>
        <p:spPr>
          <a:xfrm>
            <a:off x="7392202" y="941574"/>
            <a:ext cx="314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some examples here?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7F2105-F600-E945-8898-101B11FD6DDC}"/>
              </a:ext>
            </a:extLst>
          </p:cNvPr>
          <p:cNvSpPr txBox="1"/>
          <p:nvPr/>
        </p:nvSpPr>
        <p:spPr>
          <a:xfrm>
            <a:off x="10194804" y="1437403"/>
            <a:ext cx="18182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Warnings</a:t>
            </a:r>
          </a:p>
          <a:p>
            <a:r>
              <a:rPr lang="en-US" dirty="0"/>
              <a:t>Errors</a:t>
            </a:r>
            <a:br>
              <a:rPr lang="en-US" dirty="0"/>
            </a:br>
            <a:r>
              <a:rPr lang="en-US" dirty="0"/>
              <a:t>Performance logs</a:t>
            </a:r>
          </a:p>
        </p:txBody>
      </p:sp>
    </p:spTree>
    <p:extLst>
      <p:ext uri="{BB962C8B-B14F-4D97-AF65-F5344CB8AC3E}">
        <p14:creationId xmlns:p14="http://schemas.microsoft.com/office/powerpoint/2010/main" val="24604882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D9C2986F-1304-CA48-9EB6-1C9223512A1D}"/>
              </a:ext>
            </a:extLst>
          </p:cNvPr>
          <p:cNvSpPr/>
          <p:nvPr/>
        </p:nvSpPr>
        <p:spPr>
          <a:xfrm rot="19656292">
            <a:off x="6981568" y="2603091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C6CA17-50A6-844B-AC73-42B15E8BA381}"/>
              </a:ext>
            </a:extLst>
          </p:cNvPr>
          <p:cNvSpPr/>
          <p:nvPr/>
        </p:nvSpPr>
        <p:spPr>
          <a:xfrm>
            <a:off x="7657073" y="1437403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Analysis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500293-AF01-004D-9941-BC4B006DEC1C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5994C2-E1E7-104B-9C97-61BE701EEA40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ADA873-3483-B546-ACAA-20D52DDAD306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C785F2-ABA2-6544-974B-94CB6B4F5FD3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53D7D9-6649-5846-87E4-F5FB125A52FB}"/>
              </a:ext>
            </a:extLst>
          </p:cNvPr>
          <p:cNvSpPr txBox="1"/>
          <p:nvPr/>
        </p:nvSpPr>
        <p:spPr>
          <a:xfrm>
            <a:off x="7392202" y="941574"/>
            <a:ext cx="314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some examples here?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7F2105-F600-E945-8898-101B11FD6DDC}"/>
              </a:ext>
            </a:extLst>
          </p:cNvPr>
          <p:cNvSpPr txBox="1"/>
          <p:nvPr/>
        </p:nvSpPr>
        <p:spPr>
          <a:xfrm>
            <a:off x="10194804" y="1437403"/>
            <a:ext cx="18182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Warnings</a:t>
            </a:r>
          </a:p>
          <a:p>
            <a:r>
              <a:rPr lang="en-US" dirty="0"/>
              <a:t>Errors</a:t>
            </a:r>
            <a:br>
              <a:rPr lang="en-US" dirty="0"/>
            </a:br>
            <a:r>
              <a:rPr lang="en-US" dirty="0"/>
              <a:t>Performance logs</a:t>
            </a:r>
          </a:p>
        </p:txBody>
      </p:sp>
    </p:spTree>
    <p:extLst>
      <p:ext uri="{BB962C8B-B14F-4D97-AF65-F5344CB8AC3E}">
        <p14:creationId xmlns:p14="http://schemas.microsoft.com/office/powerpoint/2010/main" val="7432585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98C1C-8611-EC49-91B4-EBA87B14B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19808-83A4-9B40-A729-AD1A9010F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some examples of code that might give a warning?</a:t>
            </a:r>
          </a:p>
        </p:txBody>
      </p:sp>
    </p:spTree>
    <p:extLst>
      <p:ext uri="{BB962C8B-B14F-4D97-AF65-F5344CB8AC3E}">
        <p14:creationId xmlns:p14="http://schemas.microsoft.com/office/powerpoint/2010/main" val="38751712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727-873B-784A-A3C0-300D355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can happen when the Input isn’t valid?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91A9B2-DA3A-A645-A2C0-D56E0084C8D2}"/>
              </a:ext>
            </a:extLst>
          </p:cNvPr>
          <p:cNvSpPr txBox="1"/>
          <p:nvPr/>
        </p:nvSpPr>
        <p:spPr>
          <a:xfrm>
            <a:off x="838200" y="3825522"/>
            <a:ext cx="3692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Try running this through the 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988E56-92F4-CD4A-950E-B588A4A335A3}"/>
              </a:ext>
            </a:extLst>
          </p:cNvPr>
          <p:cNvSpPr/>
          <p:nvPr/>
        </p:nvSpPr>
        <p:spPr>
          <a:xfrm>
            <a:off x="838200" y="195167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 = x;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95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727-873B-784A-A3C0-300D355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can happen when the Input isn’t valid?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91A9B2-DA3A-A645-A2C0-D56E0084C8D2}"/>
              </a:ext>
            </a:extLst>
          </p:cNvPr>
          <p:cNvSpPr txBox="1"/>
          <p:nvPr/>
        </p:nvSpPr>
        <p:spPr>
          <a:xfrm>
            <a:off x="838200" y="4932427"/>
            <a:ext cx="5631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Try running this through the 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988E56-92F4-CD4A-950E-B588A4A335A3}"/>
              </a:ext>
            </a:extLst>
          </p:cNvPr>
          <p:cNvSpPr/>
          <p:nvPr/>
        </p:nvSpPr>
        <p:spPr>
          <a:xfrm>
            <a:off x="838200" y="1690688"/>
            <a:ext cx="322366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x;</a:t>
            </a:r>
          </a:p>
          <a:p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y = x;</a:t>
            </a:r>
          </a:p>
          <a:p>
            <a:r>
              <a:rPr lang="en-US" sz="28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y;</a:t>
            </a:r>
          </a:p>
          <a:p>
            <a:r>
              <a:rPr 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8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C1ADD4-D66F-3549-A160-23B095EA1410}"/>
              </a:ext>
            </a:extLst>
          </p:cNvPr>
          <p:cNvSpPr/>
          <p:nvPr/>
        </p:nvSpPr>
        <p:spPr>
          <a:xfrm>
            <a:off x="7167613" y="1629133"/>
            <a:ext cx="35260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condition)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if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(condition)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x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 = x;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0C2818-5C9D-7849-BC6A-221FA560847B}"/>
              </a:ext>
            </a:extLst>
          </p:cNvPr>
          <p:cNvSpPr txBox="1"/>
          <p:nvPr/>
        </p:nvSpPr>
        <p:spPr>
          <a:xfrm>
            <a:off x="7700211" y="4167739"/>
            <a:ext cx="221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this one?</a:t>
            </a:r>
          </a:p>
        </p:txBody>
      </p:sp>
    </p:spTree>
    <p:extLst>
      <p:ext uri="{BB962C8B-B14F-4D97-AF65-F5344CB8AC3E}">
        <p14:creationId xmlns:p14="http://schemas.microsoft.com/office/powerpoint/2010/main" val="116136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89F43B-FE67-C542-B9BD-7BF4FAA29910}"/>
              </a:ext>
            </a:extLst>
          </p:cNvPr>
          <p:cNvSpPr txBox="1"/>
          <p:nvPr/>
        </p:nvSpPr>
        <p:spPr>
          <a:xfrm>
            <a:off x="3207034" y="1992964"/>
            <a:ext cx="48800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A </a:t>
            </a:r>
            <a:r>
              <a:rPr lang="en-US" sz="1700" b="1" dirty="0">
                <a:highlight>
                  <a:srgbClr val="FFFF00"/>
                </a:highlight>
              </a:rPr>
              <a:t>valid</a:t>
            </a:r>
            <a:r>
              <a:rPr lang="en-US" sz="1700" b="1" dirty="0"/>
              <a:t> input must have a equivalent </a:t>
            </a:r>
            <a:r>
              <a:rPr lang="en-US" sz="1700" b="1" dirty="0">
                <a:highlight>
                  <a:srgbClr val="FFFF00"/>
                </a:highlight>
              </a:rPr>
              <a:t>valid</a:t>
            </a:r>
            <a:r>
              <a:rPr lang="en-US" sz="1700" b="1" dirty="0"/>
              <a:t> output. </a:t>
            </a:r>
            <a:br>
              <a:rPr lang="en-US" sz="1700" b="1" dirty="0"/>
            </a:br>
            <a:r>
              <a:rPr lang="en-US" sz="1700" b="1" i="1" dirty="0"/>
              <a:t>Semantic equivalence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8A2B03-8ED2-3D43-80B4-7DFE054E8F45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E522BE-389D-EE44-BC6C-1C4ADF70B3AC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42C7BE-5837-1445-BBCB-8AC1B26A6A89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161C14-395C-DD43-806F-EFDDEEB13518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</p:spTree>
    <p:extLst>
      <p:ext uri="{BB962C8B-B14F-4D97-AF65-F5344CB8AC3E}">
        <p14:creationId xmlns:p14="http://schemas.microsoft.com/office/powerpoint/2010/main" val="942946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D9C2986F-1304-CA48-9EB6-1C9223512A1D}"/>
              </a:ext>
            </a:extLst>
          </p:cNvPr>
          <p:cNvSpPr/>
          <p:nvPr/>
        </p:nvSpPr>
        <p:spPr>
          <a:xfrm rot="19656292">
            <a:off x="6981568" y="2603091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C6CA17-50A6-844B-AC73-42B15E8BA381}"/>
              </a:ext>
            </a:extLst>
          </p:cNvPr>
          <p:cNvSpPr/>
          <p:nvPr/>
        </p:nvSpPr>
        <p:spPr>
          <a:xfrm>
            <a:off x="7657073" y="1437403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Analysis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500293-AF01-004D-9941-BC4B006DEC1C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5994C2-E1E7-104B-9C97-61BE701EEA40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ADA873-3483-B546-ACAA-20D52DDAD306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C785F2-ABA2-6544-974B-94CB6B4F5FD3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53D7D9-6649-5846-87E4-F5FB125A52FB}"/>
              </a:ext>
            </a:extLst>
          </p:cNvPr>
          <p:cNvSpPr txBox="1"/>
          <p:nvPr/>
        </p:nvSpPr>
        <p:spPr>
          <a:xfrm>
            <a:off x="7392202" y="941574"/>
            <a:ext cx="314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some examples here?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7F2105-F600-E945-8898-101B11FD6DDC}"/>
              </a:ext>
            </a:extLst>
          </p:cNvPr>
          <p:cNvSpPr txBox="1"/>
          <p:nvPr/>
        </p:nvSpPr>
        <p:spPr>
          <a:xfrm>
            <a:off x="10194804" y="1437403"/>
            <a:ext cx="18182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Warnings</a:t>
            </a:r>
          </a:p>
          <a:p>
            <a:r>
              <a:rPr lang="en-US" dirty="0">
                <a:highlight>
                  <a:srgbClr val="FFFF00"/>
                </a:highlight>
              </a:rPr>
              <a:t>Errors</a:t>
            </a:r>
            <a:br>
              <a:rPr lang="en-US" dirty="0"/>
            </a:br>
            <a:r>
              <a:rPr lang="en-US" dirty="0"/>
              <a:t>Performance logs</a:t>
            </a:r>
          </a:p>
        </p:txBody>
      </p:sp>
    </p:spTree>
    <p:extLst>
      <p:ext uri="{BB962C8B-B14F-4D97-AF65-F5344CB8AC3E}">
        <p14:creationId xmlns:p14="http://schemas.microsoft.com/office/powerpoint/2010/main" val="37510511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727-873B-784A-A3C0-300D355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can happen when the Input isn’t valid?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91A9B2-DA3A-A645-A2C0-D56E0084C8D2}"/>
              </a:ext>
            </a:extLst>
          </p:cNvPr>
          <p:cNvSpPr txBox="1"/>
          <p:nvPr/>
        </p:nvSpPr>
        <p:spPr>
          <a:xfrm>
            <a:off x="838200" y="4297159"/>
            <a:ext cx="4577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Try running this through a compiler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CC2220-A052-8640-BD03-1117EDD55AFA}"/>
              </a:ext>
            </a:extLst>
          </p:cNvPr>
          <p:cNvSpPr/>
          <p:nvPr/>
        </p:nvSpPr>
        <p:spPr>
          <a:xfrm>
            <a:off x="838200" y="181443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my_car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0775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727-873B-784A-A3C0-300D355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can happen when the Input isn’t valid?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91A9B2-DA3A-A645-A2C0-D56E0084C8D2}"/>
              </a:ext>
            </a:extLst>
          </p:cNvPr>
          <p:cNvSpPr txBox="1"/>
          <p:nvPr/>
        </p:nvSpPr>
        <p:spPr>
          <a:xfrm>
            <a:off x="838200" y="4297159"/>
            <a:ext cx="4577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Try running this through a compiler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CC2220-A052-8640-BD03-1117EDD55AFA}"/>
              </a:ext>
            </a:extLst>
          </p:cNvPr>
          <p:cNvSpPr/>
          <p:nvPr/>
        </p:nvSpPr>
        <p:spPr>
          <a:xfrm>
            <a:off x="838200" y="181443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my_car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endParaRPr lang="en-US" sz="2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B211B7-4F9D-B442-846F-C0D13961CC69}"/>
              </a:ext>
            </a:extLst>
          </p:cNvPr>
          <p:cNvSpPr txBox="1"/>
          <p:nvPr/>
        </p:nvSpPr>
        <p:spPr>
          <a:xfrm>
            <a:off x="838200" y="5302554"/>
            <a:ext cx="5736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You get an error and a suggestion these days</a:t>
            </a:r>
          </a:p>
        </p:txBody>
      </p:sp>
    </p:spTree>
    <p:extLst>
      <p:ext uri="{BB962C8B-B14F-4D97-AF65-F5344CB8AC3E}">
        <p14:creationId xmlns:p14="http://schemas.microsoft.com/office/powerpoint/2010/main" val="2101402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Office hours:</a:t>
            </a:r>
          </a:p>
          <a:p>
            <a:r>
              <a:rPr lang="en-US" dirty="0" err="1"/>
              <a:t>Yanwen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??</a:t>
            </a:r>
          </a:p>
          <a:p>
            <a:pPr lvl="1"/>
            <a:endParaRPr lang="en-US" dirty="0"/>
          </a:p>
          <a:p>
            <a:r>
              <a:rPr lang="en-US" dirty="0"/>
              <a:t>Arrian:</a:t>
            </a:r>
          </a:p>
          <a:p>
            <a:pPr lvl="1"/>
            <a:r>
              <a:rPr lang="en-US" dirty="0"/>
              <a:t>??</a:t>
            </a:r>
          </a:p>
          <a:p>
            <a:pPr lvl="1"/>
            <a:endParaRPr lang="en-US" dirty="0"/>
          </a:p>
          <a:p>
            <a:r>
              <a:rPr lang="en-US" dirty="0"/>
              <a:t>Neal:</a:t>
            </a:r>
          </a:p>
          <a:p>
            <a:pPr lvl="1"/>
            <a:r>
              <a:rPr lang="en-US" dirty="0"/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24227690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727-873B-784A-A3C0-300D355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can happen when the Input isn’t valid?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C6C71E-6B75-B540-B79E-CC9DCFC3B838}"/>
              </a:ext>
            </a:extLst>
          </p:cNvPr>
          <p:cNvSpPr txBox="1"/>
          <p:nvPr/>
        </p:nvSpPr>
        <p:spPr>
          <a:xfrm>
            <a:off x="838200" y="4105397"/>
            <a:ext cx="4217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about this one? No error...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15C9C2-F558-6F4F-B1A1-CCFA0D5D8B1D}"/>
              </a:ext>
            </a:extLst>
          </p:cNvPr>
          <p:cNvSpPr/>
          <p:nvPr/>
        </p:nvSpPr>
        <p:spPr>
          <a:xfrm>
            <a:off x="838200" y="202031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*x = malloc(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2400" dirty="0" err="1">
                <a:solidFill>
                  <a:srgbClr val="0000FF"/>
                </a:solidFill>
                <a:latin typeface="Consolas" panose="020B0609020204030204" pitchFamily="49" charset="0"/>
              </a:rPr>
              <a:t>sizeof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x[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100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20B828-7FFA-0845-B69D-626F8F8F9B81}"/>
              </a:ext>
            </a:extLst>
          </p:cNvPr>
          <p:cNvSpPr txBox="1"/>
          <p:nvPr/>
        </p:nvSpPr>
        <p:spPr>
          <a:xfrm>
            <a:off x="838200" y="4941190"/>
            <a:ext cx="66600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sort of errors are compilers good at catching? </a:t>
            </a:r>
            <a:br>
              <a:rPr lang="en-US" sz="2400" dirty="0"/>
            </a:br>
            <a:r>
              <a:rPr lang="en-US" sz="2400" dirty="0"/>
              <a:t>What ones are they not?</a:t>
            </a:r>
          </a:p>
        </p:txBody>
      </p:sp>
    </p:spTree>
    <p:extLst>
      <p:ext uri="{BB962C8B-B14F-4D97-AF65-F5344CB8AC3E}">
        <p14:creationId xmlns:p14="http://schemas.microsoft.com/office/powerpoint/2010/main" val="22251905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D9C2986F-1304-CA48-9EB6-1C9223512A1D}"/>
              </a:ext>
            </a:extLst>
          </p:cNvPr>
          <p:cNvSpPr/>
          <p:nvPr/>
        </p:nvSpPr>
        <p:spPr>
          <a:xfrm rot="19656292">
            <a:off x="6981568" y="2603091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1C6CA17-50A6-844B-AC73-42B15E8BA381}"/>
              </a:ext>
            </a:extLst>
          </p:cNvPr>
          <p:cNvSpPr/>
          <p:nvPr/>
        </p:nvSpPr>
        <p:spPr>
          <a:xfrm>
            <a:off x="7657073" y="1437403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Analysis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1500293-AF01-004D-9941-BC4B006DEC1C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5994C2-E1E7-104B-9C97-61BE701EEA40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ADA873-3483-B546-ACAA-20D52DDAD306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C785F2-ABA2-6544-974B-94CB6B4F5FD3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53D7D9-6649-5846-87E4-F5FB125A52FB}"/>
              </a:ext>
            </a:extLst>
          </p:cNvPr>
          <p:cNvSpPr txBox="1"/>
          <p:nvPr/>
        </p:nvSpPr>
        <p:spPr>
          <a:xfrm>
            <a:off x="7392202" y="941574"/>
            <a:ext cx="3142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some examples here?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57F2105-F600-E945-8898-101B11FD6DDC}"/>
              </a:ext>
            </a:extLst>
          </p:cNvPr>
          <p:cNvSpPr txBox="1"/>
          <p:nvPr/>
        </p:nvSpPr>
        <p:spPr>
          <a:xfrm>
            <a:off x="10194804" y="1437403"/>
            <a:ext cx="18182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Warnings</a:t>
            </a:r>
          </a:p>
          <a:p>
            <a:r>
              <a:rPr lang="en-US" dirty="0"/>
              <a:t>Errors</a:t>
            </a:r>
            <a:br>
              <a:rPr lang="en-US" dirty="0"/>
            </a:br>
            <a:r>
              <a:rPr lang="en-US" dirty="0">
                <a:highlight>
                  <a:srgbClr val="FFFF00"/>
                </a:highlight>
              </a:rPr>
              <a:t>Performance logs</a:t>
            </a:r>
          </a:p>
        </p:txBody>
      </p:sp>
    </p:spTree>
    <p:extLst>
      <p:ext uri="{BB962C8B-B14F-4D97-AF65-F5344CB8AC3E}">
        <p14:creationId xmlns:p14="http://schemas.microsoft.com/office/powerpoint/2010/main" val="17389227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727-873B-784A-A3C0-300D355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we know what the compiler is doing?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5E2E42-5F5E-6444-865B-9356041DD263}"/>
              </a:ext>
            </a:extLst>
          </p:cNvPr>
          <p:cNvSpPr/>
          <p:nvPr/>
        </p:nvSpPr>
        <p:spPr>
          <a:xfrm>
            <a:off x="937366" y="2491349"/>
            <a:ext cx="90632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#define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SIZE (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1024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1024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add(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a,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b, 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* c) {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&lt; SIZE;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a[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] = b[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] + c[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sz="2400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sz="2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E6CAA5-9771-8341-9B73-72789EB16A4C}"/>
              </a:ext>
            </a:extLst>
          </p:cNvPr>
          <p:cNvSpPr txBox="1"/>
          <p:nvPr/>
        </p:nvSpPr>
        <p:spPr>
          <a:xfrm>
            <a:off x="5091764" y="4938614"/>
            <a:ext cx="734367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Use the compiler flags </a:t>
            </a:r>
            <a:br>
              <a:rPr lang="en-US" sz="3200" dirty="0"/>
            </a:br>
            <a:r>
              <a:rPr lang="en-US" sz="3200" dirty="0">
                <a:latin typeface="Courier" pitchFamily="2" charset="0"/>
              </a:rPr>
              <a:t>-</a:t>
            </a:r>
            <a:r>
              <a:rPr lang="en-US" sz="3200" dirty="0" err="1">
                <a:latin typeface="Courier" pitchFamily="2" charset="0"/>
              </a:rPr>
              <a:t>Rpass</a:t>
            </a:r>
            <a:r>
              <a:rPr lang="en-US" sz="3200" dirty="0">
                <a:latin typeface="Courier" pitchFamily="2" charset="0"/>
              </a:rPr>
              <a:t>-missed=loop-vectorize </a:t>
            </a:r>
            <a:br>
              <a:rPr lang="en-US" sz="3200" dirty="0">
                <a:latin typeface="Courier" pitchFamily="2" charset="0"/>
              </a:rPr>
            </a:br>
            <a:r>
              <a:rPr lang="en-US" sz="3200" dirty="0">
                <a:latin typeface="Courier" pitchFamily="2" charset="0"/>
              </a:rPr>
              <a:t>-</a:t>
            </a:r>
            <a:r>
              <a:rPr lang="en-US" sz="3200" dirty="0" err="1">
                <a:latin typeface="Courier" pitchFamily="2" charset="0"/>
              </a:rPr>
              <a:t>Rpass</a:t>
            </a:r>
            <a:r>
              <a:rPr lang="en-US" sz="3200" dirty="0">
                <a:latin typeface="Courier" pitchFamily="2" charset="0"/>
              </a:rPr>
              <a:t>=loop-vectorize</a:t>
            </a:r>
          </a:p>
          <a:p>
            <a:endParaRPr lang="en-US" sz="32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3812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727-873B-784A-A3C0-300D355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compiler need to perform every step?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FDC7B6-E276-3B40-AE81-B69D44F5B512}"/>
              </a:ext>
            </a:extLst>
          </p:cNvPr>
          <p:cNvSpPr/>
          <p:nvPr/>
        </p:nvSpPr>
        <p:spPr>
          <a:xfrm>
            <a:off x="1536833" y="224008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128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5982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727-873B-784A-A3C0-300D355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compiler need to perform every step?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FDC7B6-E276-3B40-AE81-B69D44F5B512}"/>
              </a:ext>
            </a:extLst>
          </p:cNvPr>
          <p:cNvSpPr/>
          <p:nvPr/>
        </p:nvSpPr>
        <p:spPr>
          <a:xfrm>
            <a:off x="1536833" y="224008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128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A32FC8-4C9A-F64A-BAA9-EFB1C9A31AF3}"/>
              </a:ext>
            </a:extLst>
          </p:cNvPr>
          <p:cNvSpPr txBox="1"/>
          <p:nvPr/>
        </p:nvSpPr>
        <p:spPr>
          <a:xfrm>
            <a:off x="1828800" y="5159141"/>
            <a:ext cx="6190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Mentally we probably step through the for loop:</a:t>
            </a:r>
          </a:p>
        </p:txBody>
      </p:sp>
    </p:spTree>
    <p:extLst>
      <p:ext uri="{BB962C8B-B14F-4D97-AF65-F5344CB8AC3E}">
        <p14:creationId xmlns:p14="http://schemas.microsoft.com/office/powerpoint/2010/main" val="326415829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727-873B-784A-A3C0-300D355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compiler need to perform every step?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FDC7B6-E276-3B40-AE81-B69D44F5B512}"/>
              </a:ext>
            </a:extLst>
          </p:cNvPr>
          <p:cNvSpPr/>
          <p:nvPr/>
        </p:nvSpPr>
        <p:spPr>
          <a:xfrm>
            <a:off x="1536833" y="2240083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128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A32FC8-4C9A-F64A-BAA9-EFB1C9A31AF3}"/>
              </a:ext>
            </a:extLst>
          </p:cNvPr>
          <p:cNvSpPr txBox="1"/>
          <p:nvPr/>
        </p:nvSpPr>
        <p:spPr>
          <a:xfrm>
            <a:off x="1828800" y="5159141"/>
            <a:ext cx="6190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Mentally we probably step through the for loop: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F158FD-EAC2-094B-B2A7-AEAFF4213C1F}"/>
              </a:ext>
            </a:extLst>
          </p:cNvPr>
          <p:cNvSpPr txBox="1"/>
          <p:nvPr/>
        </p:nvSpPr>
        <p:spPr>
          <a:xfrm>
            <a:off x="1828800" y="5807929"/>
            <a:ext cx="37250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does the compiler do?</a:t>
            </a:r>
          </a:p>
        </p:txBody>
      </p:sp>
    </p:spTree>
    <p:extLst>
      <p:ext uri="{BB962C8B-B14F-4D97-AF65-F5344CB8AC3E}">
        <p14:creationId xmlns:p14="http://schemas.microsoft.com/office/powerpoint/2010/main" val="269640178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is a compiler?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Output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370089-A155-D542-A54E-DE09672AEFBE}"/>
              </a:ext>
            </a:extLst>
          </p:cNvPr>
          <p:cNvSpPr txBox="1"/>
          <p:nvPr/>
        </p:nvSpPr>
        <p:spPr>
          <a:xfrm>
            <a:off x="7657071" y="4448431"/>
            <a:ext cx="242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L’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2273-260E-E244-992D-4A0F505D72BB}"/>
              </a:ext>
            </a:extLst>
          </p:cNvPr>
          <p:cNvSpPr txBox="1"/>
          <p:nvPr/>
        </p:nvSpPr>
        <p:spPr>
          <a:xfrm>
            <a:off x="1215080" y="5317184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series of statements in</a:t>
            </a:r>
          </a:p>
          <a:p>
            <a:pPr algn="ctr"/>
            <a:r>
              <a:rPr lang="en-US" sz="1700" dirty="0"/>
              <a:t>programming language 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2260ED-35A6-C944-A0EC-0CBEDF8391E5}"/>
              </a:ext>
            </a:extLst>
          </p:cNvPr>
          <p:cNvSpPr txBox="1"/>
          <p:nvPr/>
        </p:nvSpPr>
        <p:spPr>
          <a:xfrm>
            <a:off x="7657072" y="5317182"/>
            <a:ext cx="242192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executable binary file</a:t>
            </a:r>
            <a:br>
              <a:rPr lang="en-US" sz="1700" dirty="0"/>
            </a:br>
            <a:r>
              <a:rPr lang="en-US" sz="1700" dirty="0"/>
              <a:t>in an ISA language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89F43B-FE67-C542-B9BD-7BF4FAA29910}"/>
              </a:ext>
            </a:extLst>
          </p:cNvPr>
          <p:cNvSpPr txBox="1"/>
          <p:nvPr/>
        </p:nvSpPr>
        <p:spPr>
          <a:xfrm>
            <a:off x="3207034" y="1992964"/>
            <a:ext cx="488000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dirty="0"/>
              <a:t>A valid input must have a </a:t>
            </a:r>
            <a:r>
              <a:rPr lang="en-US" sz="1700" b="1" dirty="0">
                <a:highlight>
                  <a:srgbClr val="FFFF00"/>
                </a:highlight>
              </a:rPr>
              <a:t>equivalent</a:t>
            </a:r>
            <a:r>
              <a:rPr lang="en-US" sz="1700" b="1" dirty="0"/>
              <a:t> valid output. </a:t>
            </a:r>
            <a:br>
              <a:rPr lang="en-US" sz="1700" b="1" dirty="0"/>
            </a:br>
            <a:r>
              <a:rPr lang="en-US" sz="1700" b="1" i="1" dirty="0"/>
              <a:t>Semantic equivalence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08A2B03-8ED2-3D43-80B4-7DFE054E8F45}"/>
              </a:ext>
            </a:extLst>
          </p:cNvPr>
          <p:cNvSpPr txBox="1"/>
          <p:nvPr/>
        </p:nvSpPr>
        <p:spPr>
          <a:xfrm>
            <a:off x="1346886" y="4448432"/>
            <a:ext cx="2049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Strings belonging to</a:t>
            </a:r>
            <a:br>
              <a:rPr lang="en-US" dirty="0"/>
            </a:br>
            <a:r>
              <a:rPr lang="en-US" dirty="0"/>
              <a:t>language 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E522BE-389D-EE44-BC6C-1C4ADF70B3AC}"/>
              </a:ext>
            </a:extLst>
          </p:cNvPr>
          <p:cNvSpPr txBox="1"/>
          <p:nvPr/>
        </p:nvSpPr>
        <p:spPr>
          <a:xfrm>
            <a:off x="5314320" y="6243898"/>
            <a:ext cx="1065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gcc</a:t>
            </a:r>
            <a:r>
              <a:rPr lang="en-US" dirty="0"/>
              <a:t>/clang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42C7BE-5837-1445-BBCB-8AC1B26A6A89}"/>
              </a:ext>
            </a:extLst>
          </p:cNvPr>
          <p:cNvSpPr txBox="1"/>
          <p:nvPr/>
        </p:nvSpPr>
        <p:spPr>
          <a:xfrm>
            <a:off x="1215080" y="6243899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 program written in 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161C14-395C-DD43-806F-EFDDEEB13518}"/>
              </a:ext>
            </a:extLst>
          </p:cNvPr>
          <p:cNvSpPr txBox="1"/>
          <p:nvPr/>
        </p:nvSpPr>
        <p:spPr>
          <a:xfrm>
            <a:off x="7657071" y="6243898"/>
            <a:ext cx="24219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/>
              <a:t>An x86 Binary executable</a:t>
            </a:r>
          </a:p>
        </p:txBody>
      </p:sp>
    </p:spTree>
    <p:extLst>
      <p:ext uri="{BB962C8B-B14F-4D97-AF65-F5344CB8AC3E}">
        <p14:creationId xmlns:p14="http://schemas.microsoft.com/office/powerpoint/2010/main" val="27319558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727-873B-784A-A3C0-300D355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compiler need to perform every step?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FDC7B6-E276-3B40-AE81-B69D44F5B512}"/>
              </a:ext>
            </a:extLst>
          </p:cNvPr>
          <p:cNvSpPr/>
          <p:nvPr/>
        </p:nvSpPr>
        <p:spPr>
          <a:xfrm>
            <a:off x="838200" y="219654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128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B11B0C-05E6-DD44-A748-188E045D6D67}"/>
              </a:ext>
            </a:extLst>
          </p:cNvPr>
          <p:cNvSpPr/>
          <p:nvPr/>
        </p:nvSpPr>
        <p:spPr>
          <a:xfrm>
            <a:off x="7661366" y="2505670"/>
            <a:ext cx="31285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128;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8079AF-0CF2-6147-8B83-F42C6D50583B}"/>
              </a:ext>
            </a:extLst>
          </p:cNvPr>
          <p:cNvSpPr txBox="1"/>
          <p:nvPr/>
        </p:nvSpPr>
        <p:spPr>
          <a:xfrm>
            <a:off x="5355771" y="4109405"/>
            <a:ext cx="208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are these the same?</a:t>
            </a:r>
          </a:p>
        </p:txBody>
      </p:sp>
    </p:spTree>
    <p:extLst>
      <p:ext uri="{BB962C8B-B14F-4D97-AF65-F5344CB8AC3E}">
        <p14:creationId xmlns:p14="http://schemas.microsoft.com/office/powerpoint/2010/main" val="1358618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BE727-873B-784A-A3C0-300D355D0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compiler need to perform every step?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FDC7B6-E276-3B40-AE81-B69D44F5B512}"/>
              </a:ext>
            </a:extLst>
          </p:cNvPr>
          <p:cNvSpPr/>
          <p:nvPr/>
        </p:nvSpPr>
        <p:spPr>
          <a:xfrm>
            <a:off x="838200" y="219654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128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my_var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A32FC8-4C9A-F64A-BAA9-EFB1C9A31AF3}"/>
              </a:ext>
            </a:extLst>
          </p:cNvPr>
          <p:cNvSpPr txBox="1"/>
          <p:nvPr/>
        </p:nvSpPr>
        <p:spPr>
          <a:xfrm>
            <a:off x="1828800" y="5159141"/>
            <a:ext cx="42310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Functionally</a:t>
            </a:r>
            <a:r>
              <a:rPr lang="en-US" sz="2400" dirty="0"/>
              <a:t> - they are the same</a:t>
            </a:r>
            <a:br>
              <a:rPr lang="en-US" sz="2400" dirty="0"/>
            </a:br>
            <a:r>
              <a:rPr lang="en-US" sz="2400" b="1" dirty="0"/>
              <a:t>Non-functionally</a:t>
            </a:r>
            <a:r>
              <a:rPr lang="en-US" sz="2400" dirty="0"/>
              <a:t> - they are not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B11B0C-05E6-DD44-A748-188E045D6D67}"/>
              </a:ext>
            </a:extLst>
          </p:cNvPr>
          <p:cNvSpPr/>
          <p:nvPr/>
        </p:nvSpPr>
        <p:spPr>
          <a:xfrm>
            <a:off x="7661366" y="2505670"/>
            <a:ext cx="31285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128;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8079AF-0CF2-6147-8B83-F42C6D50583B}"/>
              </a:ext>
            </a:extLst>
          </p:cNvPr>
          <p:cNvSpPr txBox="1"/>
          <p:nvPr/>
        </p:nvSpPr>
        <p:spPr>
          <a:xfrm>
            <a:off x="5355771" y="4109405"/>
            <a:ext cx="208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are these the same?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4E780A-EA2D-AA48-B0B5-DF56A0CE80FB}"/>
              </a:ext>
            </a:extLst>
          </p:cNvPr>
          <p:cNvSpPr txBox="1"/>
          <p:nvPr/>
        </p:nvSpPr>
        <p:spPr>
          <a:xfrm>
            <a:off x="4831987" y="6206936"/>
            <a:ext cx="6063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Most compilers are concerned only with functional equivalence</a:t>
            </a:r>
          </a:p>
        </p:txBody>
      </p:sp>
    </p:spTree>
    <p:extLst>
      <p:ext uri="{BB962C8B-B14F-4D97-AF65-F5344CB8AC3E}">
        <p14:creationId xmlns:p14="http://schemas.microsoft.com/office/powerpoint/2010/main" val="2263857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52FC-DA49-0F46-A5AF-E4A352BB5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9ECCE-A446-E442-B3CB-D15017A85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compilers</a:t>
            </a:r>
          </a:p>
          <a:p>
            <a:endParaRPr lang="en-US" dirty="0"/>
          </a:p>
          <a:p>
            <a:r>
              <a:rPr lang="en-US" b="1" dirty="0"/>
              <a:t>Compiler architecture</a:t>
            </a:r>
          </a:p>
        </p:txBody>
      </p:sp>
    </p:spTree>
    <p:extLst>
      <p:ext uri="{BB962C8B-B14F-4D97-AF65-F5344CB8AC3E}">
        <p14:creationId xmlns:p14="http://schemas.microsoft.com/office/powerpoint/2010/main" val="292005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034881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52FC-DA49-0F46-A5AF-E4A352BB5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Architecture</a:t>
            </a:r>
          </a:p>
        </p:txBody>
      </p:sp>
    </p:spTree>
    <p:extLst>
      <p:ext uri="{BB962C8B-B14F-4D97-AF65-F5344CB8AC3E}">
        <p14:creationId xmlns:p14="http://schemas.microsoft.com/office/powerpoint/2010/main" val="38671333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Architecture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789613-6A59-1E42-A7A0-FE88862E8127}"/>
              </a:ext>
            </a:extLst>
          </p:cNvPr>
          <p:cNvSpPr txBox="1"/>
          <p:nvPr/>
        </p:nvSpPr>
        <p:spPr>
          <a:xfrm>
            <a:off x="2094110" y="5733489"/>
            <a:ext cx="7105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Compilers are complicated and this image is too simple </a:t>
            </a:r>
          </a:p>
        </p:txBody>
      </p:sp>
    </p:spTree>
    <p:extLst>
      <p:ext uri="{BB962C8B-B14F-4D97-AF65-F5344CB8AC3E}">
        <p14:creationId xmlns:p14="http://schemas.microsoft.com/office/powerpoint/2010/main" val="3680894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Architecture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2369085" y="3008584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 end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231012" y="3015049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10556083" y="2974888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743009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9930007" y="3435472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789613-6A59-1E42-A7A0-FE88862E8127}"/>
              </a:ext>
            </a:extLst>
          </p:cNvPr>
          <p:cNvSpPr txBox="1"/>
          <p:nvPr/>
        </p:nvSpPr>
        <p:spPr>
          <a:xfrm>
            <a:off x="4393546" y="5823973"/>
            <a:ext cx="29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Medium detailed 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8452022" y="3015049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  <a:br>
              <a:rPr lang="en-US" dirty="0"/>
            </a:br>
            <a:r>
              <a:rPr lang="en-US" dirty="0"/>
              <a:t>end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057D7B-6672-DC42-993E-959C20A7F0F1}"/>
              </a:ext>
            </a:extLst>
          </p:cNvPr>
          <p:cNvSpPr/>
          <p:nvPr/>
        </p:nvSpPr>
        <p:spPr>
          <a:xfrm>
            <a:off x="4894218" y="3015049"/>
            <a:ext cx="1976846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691963" y="3435471"/>
            <a:ext cx="1019373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691B1CE3-AAAB-2F4A-93E1-46E70C081969}"/>
              </a:ext>
            </a:extLst>
          </p:cNvPr>
          <p:cNvSpPr/>
          <p:nvPr/>
        </p:nvSpPr>
        <p:spPr>
          <a:xfrm>
            <a:off x="7096549" y="3462694"/>
            <a:ext cx="1019373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CA1853F-08A3-B94A-A039-400C7E67917F}"/>
              </a:ext>
            </a:extLst>
          </p:cNvPr>
          <p:cNvSpPr/>
          <p:nvPr/>
        </p:nvSpPr>
        <p:spPr>
          <a:xfrm>
            <a:off x="1959429" y="1837509"/>
            <a:ext cx="8107679" cy="291195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345F39-87B8-4048-B8D4-A577F1CD9348}"/>
              </a:ext>
            </a:extLst>
          </p:cNvPr>
          <p:cNvSpPr txBox="1"/>
          <p:nvPr/>
        </p:nvSpPr>
        <p:spPr>
          <a:xfrm>
            <a:off x="5240958" y="1871122"/>
            <a:ext cx="1283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compiler</a:t>
            </a:r>
          </a:p>
        </p:txBody>
      </p:sp>
    </p:spTree>
    <p:extLst>
      <p:ext uri="{BB962C8B-B14F-4D97-AF65-F5344CB8AC3E}">
        <p14:creationId xmlns:p14="http://schemas.microsoft.com/office/powerpoint/2010/main" val="31191599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71DE59F-C753-BF43-8241-72F9E8A22B16}"/>
              </a:ext>
            </a:extLst>
          </p:cNvPr>
          <p:cNvSpPr/>
          <p:nvPr/>
        </p:nvSpPr>
        <p:spPr>
          <a:xfrm>
            <a:off x="4494004" y="2470198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891F54-A6FD-BC4A-9CFD-9BB478DB73C1}"/>
              </a:ext>
            </a:extLst>
          </p:cNvPr>
          <p:cNvSpPr/>
          <p:nvPr/>
        </p:nvSpPr>
        <p:spPr>
          <a:xfrm>
            <a:off x="4618016" y="263288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64A3AC4-D615-E74D-A086-484ABE441DB2}"/>
              </a:ext>
            </a:extLst>
          </p:cNvPr>
          <p:cNvSpPr/>
          <p:nvPr/>
        </p:nvSpPr>
        <p:spPr>
          <a:xfrm>
            <a:off x="4771189" y="2840074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Architecture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2369085" y="3008584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 end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231012" y="3015049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10556083" y="2974888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743009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9930007" y="3435472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789613-6A59-1E42-A7A0-FE88862E8127}"/>
              </a:ext>
            </a:extLst>
          </p:cNvPr>
          <p:cNvSpPr txBox="1"/>
          <p:nvPr/>
        </p:nvSpPr>
        <p:spPr>
          <a:xfrm>
            <a:off x="4393546" y="5823973"/>
            <a:ext cx="29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Medium detailed 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8452022" y="3015049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  <a:br>
              <a:rPr lang="en-US" dirty="0"/>
            </a:br>
            <a:r>
              <a:rPr lang="en-US" dirty="0"/>
              <a:t>end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057D7B-6672-DC42-993E-959C20A7F0F1}"/>
              </a:ext>
            </a:extLst>
          </p:cNvPr>
          <p:cNvSpPr/>
          <p:nvPr/>
        </p:nvSpPr>
        <p:spPr>
          <a:xfrm>
            <a:off x="4894218" y="301504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691963" y="3435471"/>
            <a:ext cx="76817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691B1CE3-AAAB-2F4A-93E1-46E70C081969}"/>
              </a:ext>
            </a:extLst>
          </p:cNvPr>
          <p:cNvSpPr/>
          <p:nvPr/>
        </p:nvSpPr>
        <p:spPr>
          <a:xfrm>
            <a:off x="7096549" y="3462694"/>
            <a:ext cx="1019373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CA1853F-08A3-B94A-A039-400C7E67917F}"/>
              </a:ext>
            </a:extLst>
          </p:cNvPr>
          <p:cNvSpPr/>
          <p:nvPr/>
        </p:nvSpPr>
        <p:spPr>
          <a:xfrm>
            <a:off x="1959429" y="1837509"/>
            <a:ext cx="8107679" cy="37011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345F39-87B8-4048-B8D4-A577F1CD9348}"/>
              </a:ext>
            </a:extLst>
          </p:cNvPr>
          <p:cNvSpPr txBox="1"/>
          <p:nvPr/>
        </p:nvSpPr>
        <p:spPr>
          <a:xfrm>
            <a:off x="5240958" y="1871122"/>
            <a:ext cx="1283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compiler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ACCDB7-7FA2-5942-B45D-FD4218C019BE}"/>
              </a:ext>
            </a:extLst>
          </p:cNvPr>
          <p:cNvSpPr txBox="1"/>
          <p:nvPr/>
        </p:nvSpPr>
        <p:spPr>
          <a:xfrm>
            <a:off x="2447109" y="4299838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0E094A-0FE9-2043-9F37-0659F8A260E8}"/>
              </a:ext>
            </a:extLst>
          </p:cNvPr>
          <p:cNvSpPr txBox="1"/>
          <p:nvPr/>
        </p:nvSpPr>
        <p:spPr>
          <a:xfrm>
            <a:off x="8541504" y="4226011"/>
            <a:ext cx="103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gen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153302D6-7755-6D4B-84A2-19AB17545C5A}"/>
              </a:ext>
            </a:extLst>
          </p:cNvPr>
          <p:cNvSpPr/>
          <p:nvPr/>
        </p:nvSpPr>
        <p:spPr>
          <a:xfrm rot="8848743">
            <a:off x="5884098" y="4443973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26B06C5-8D02-2E43-9B16-CA8BF2231F67}"/>
              </a:ext>
            </a:extLst>
          </p:cNvPr>
          <p:cNvSpPr/>
          <p:nvPr/>
        </p:nvSpPr>
        <p:spPr>
          <a:xfrm rot="12718130">
            <a:off x="5026115" y="4517799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C540AF-F8AB-1043-BE5B-D1675E9B18A6}"/>
              </a:ext>
            </a:extLst>
          </p:cNvPr>
          <p:cNvSpPr txBox="1"/>
          <p:nvPr/>
        </p:nvSpPr>
        <p:spPr>
          <a:xfrm>
            <a:off x="6465912" y="4775901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optimizations</a:t>
            </a:r>
          </a:p>
          <a:p>
            <a:r>
              <a:rPr lang="en-US" dirty="0"/>
              <a:t>build on each other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6398A2-91EC-2348-81D4-76CA5F782755}"/>
              </a:ext>
            </a:extLst>
          </p:cNvPr>
          <p:cNvSpPr txBox="1"/>
          <p:nvPr/>
        </p:nvSpPr>
        <p:spPr>
          <a:xfrm>
            <a:off x="38645" y="6364451"/>
            <a:ext cx="9581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about optimizations: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stackoverflow.com</a:t>
            </a:r>
            <a:r>
              <a:rPr lang="en-US" dirty="0">
                <a:hlinkClick r:id="rId2"/>
              </a:rPr>
              <a:t>/questions/15548023/clang-optimization-levels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CFEF8E-36DF-FB47-99C4-01EC345A7D76}"/>
              </a:ext>
            </a:extLst>
          </p:cNvPr>
          <p:cNvSpPr txBox="1"/>
          <p:nvPr/>
        </p:nvSpPr>
        <p:spPr>
          <a:xfrm>
            <a:off x="3454104" y="2296268"/>
            <a:ext cx="103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creates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03DCD5-0038-B646-93C6-C85CBE640171}"/>
              </a:ext>
            </a:extLst>
          </p:cNvPr>
          <p:cNvSpPr txBox="1"/>
          <p:nvPr/>
        </p:nvSpPr>
        <p:spPr>
          <a:xfrm>
            <a:off x="287383" y="4336869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942029-AE5D-884E-8594-EAD473DCF4E3}"/>
              </a:ext>
            </a:extLst>
          </p:cNvPr>
          <p:cNvSpPr txBox="1"/>
          <p:nvPr/>
        </p:nvSpPr>
        <p:spPr>
          <a:xfrm>
            <a:off x="8115922" y="2252299"/>
            <a:ext cx="1707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produces</a:t>
            </a:r>
            <a:br>
              <a:rPr lang="en-US" dirty="0"/>
            </a:br>
            <a:r>
              <a:rPr lang="en-US" dirty="0"/>
              <a:t>executable code</a:t>
            </a:r>
          </a:p>
        </p:txBody>
      </p:sp>
    </p:spTree>
    <p:extLst>
      <p:ext uri="{BB962C8B-B14F-4D97-AF65-F5344CB8AC3E}">
        <p14:creationId xmlns:p14="http://schemas.microsoft.com/office/powerpoint/2010/main" val="4633211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71DE59F-C753-BF43-8241-72F9E8A22B16}"/>
              </a:ext>
            </a:extLst>
          </p:cNvPr>
          <p:cNvSpPr/>
          <p:nvPr/>
        </p:nvSpPr>
        <p:spPr>
          <a:xfrm>
            <a:off x="4494004" y="2470198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891F54-A6FD-BC4A-9CFD-9BB478DB73C1}"/>
              </a:ext>
            </a:extLst>
          </p:cNvPr>
          <p:cNvSpPr/>
          <p:nvPr/>
        </p:nvSpPr>
        <p:spPr>
          <a:xfrm>
            <a:off x="4618016" y="263288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64A3AC4-D615-E74D-A086-484ABE441DB2}"/>
              </a:ext>
            </a:extLst>
          </p:cNvPr>
          <p:cNvSpPr/>
          <p:nvPr/>
        </p:nvSpPr>
        <p:spPr>
          <a:xfrm>
            <a:off x="4771189" y="2840074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Architecture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2369085" y="3008584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 end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231012" y="3015049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10556083" y="2974888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743009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9930007" y="3435472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789613-6A59-1E42-A7A0-FE88862E8127}"/>
              </a:ext>
            </a:extLst>
          </p:cNvPr>
          <p:cNvSpPr txBox="1"/>
          <p:nvPr/>
        </p:nvSpPr>
        <p:spPr>
          <a:xfrm>
            <a:off x="4393546" y="5823973"/>
            <a:ext cx="29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Medium detailed view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8452022" y="3015049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  <a:br>
              <a:rPr lang="en-US" dirty="0"/>
            </a:br>
            <a:r>
              <a:rPr lang="en-US" dirty="0"/>
              <a:t>end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057D7B-6672-DC42-993E-959C20A7F0F1}"/>
              </a:ext>
            </a:extLst>
          </p:cNvPr>
          <p:cNvSpPr/>
          <p:nvPr/>
        </p:nvSpPr>
        <p:spPr>
          <a:xfrm>
            <a:off x="4894218" y="301504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691963" y="3435471"/>
            <a:ext cx="76817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691B1CE3-AAAB-2F4A-93E1-46E70C081969}"/>
              </a:ext>
            </a:extLst>
          </p:cNvPr>
          <p:cNvSpPr/>
          <p:nvPr/>
        </p:nvSpPr>
        <p:spPr>
          <a:xfrm>
            <a:off x="7096549" y="3462694"/>
            <a:ext cx="1019373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CA1853F-08A3-B94A-A039-400C7E67917F}"/>
              </a:ext>
            </a:extLst>
          </p:cNvPr>
          <p:cNvSpPr/>
          <p:nvPr/>
        </p:nvSpPr>
        <p:spPr>
          <a:xfrm>
            <a:off x="1959429" y="1837509"/>
            <a:ext cx="8107679" cy="37011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345F39-87B8-4048-B8D4-A577F1CD9348}"/>
              </a:ext>
            </a:extLst>
          </p:cNvPr>
          <p:cNvSpPr txBox="1"/>
          <p:nvPr/>
        </p:nvSpPr>
        <p:spPr>
          <a:xfrm>
            <a:off x="5240958" y="1871122"/>
            <a:ext cx="1283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compiler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ACCDB7-7FA2-5942-B45D-FD4218C019BE}"/>
              </a:ext>
            </a:extLst>
          </p:cNvPr>
          <p:cNvSpPr txBox="1"/>
          <p:nvPr/>
        </p:nvSpPr>
        <p:spPr>
          <a:xfrm>
            <a:off x="2447109" y="4299838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0E094A-0FE9-2043-9F37-0659F8A260E8}"/>
              </a:ext>
            </a:extLst>
          </p:cNvPr>
          <p:cNvSpPr txBox="1"/>
          <p:nvPr/>
        </p:nvSpPr>
        <p:spPr>
          <a:xfrm>
            <a:off x="8541504" y="4226011"/>
            <a:ext cx="103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gen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153302D6-7755-6D4B-84A2-19AB17545C5A}"/>
              </a:ext>
            </a:extLst>
          </p:cNvPr>
          <p:cNvSpPr/>
          <p:nvPr/>
        </p:nvSpPr>
        <p:spPr>
          <a:xfrm rot="8848743">
            <a:off x="5884098" y="4443973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26B06C5-8D02-2E43-9B16-CA8BF2231F67}"/>
              </a:ext>
            </a:extLst>
          </p:cNvPr>
          <p:cNvSpPr/>
          <p:nvPr/>
        </p:nvSpPr>
        <p:spPr>
          <a:xfrm rot="12718130">
            <a:off x="5026115" y="4517799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C540AF-F8AB-1043-BE5B-D1675E9B18A6}"/>
              </a:ext>
            </a:extLst>
          </p:cNvPr>
          <p:cNvSpPr txBox="1"/>
          <p:nvPr/>
        </p:nvSpPr>
        <p:spPr>
          <a:xfrm>
            <a:off x="6465912" y="4775901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optimizations</a:t>
            </a:r>
          </a:p>
          <a:p>
            <a:r>
              <a:rPr lang="en-US" dirty="0"/>
              <a:t>build on each other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6398A2-91EC-2348-81D4-76CA5F782755}"/>
              </a:ext>
            </a:extLst>
          </p:cNvPr>
          <p:cNvSpPr txBox="1"/>
          <p:nvPr/>
        </p:nvSpPr>
        <p:spPr>
          <a:xfrm>
            <a:off x="38645" y="6364451"/>
            <a:ext cx="9581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more about optimizations: </a:t>
            </a: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stackoverflow.com</a:t>
            </a:r>
            <a:r>
              <a:rPr lang="en-US" dirty="0">
                <a:hlinkClick r:id="rId2"/>
              </a:rPr>
              <a:t>/questions/15548023/clang-optimization-levels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CFEF8E-36DF-FB47-99C4-01EC345A7D76}"/>
              </a:ext>
            </a:extLst>
          </p:cNvPr>
          <p:cNvSpPr txBox="1"/>
          <p:nvPr/>
        </p:nvSpPr>
        <p:spPr>
          <a:xfrm>
            <a:off x="3454104" y="2296268"/>
            <a:ext cx="103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creates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03DCD5-0038-B646-93C6-C85CBE640171}"/>
              </a:ext>
            </a:extLst>
          </p:cNvPr>
          <p:cNvSpPr txBox="1"/>
          <p:nvPr/>
        </p:nvSpPr>
        <p:spPr>
          <a:xfrm>
            <a:off x="287383" y="4336869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942029-AE5D-884E-8594-EAD473DCF4E3}"/>
              </a:ext>
            </a:extLst>
          </p:cNvPr>
          <p:cNvSpPr txBox="1"/>
          <p:nvPr/>
        </p:nvSpPr>
        <p:spPr>
          <a:xfrm>
            <a:off x="8115922" y="2252299"/>
            <a:ext cx="1707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produces</a:t>
            </a:r>
            <a:br>
              <a:rPr lang="en-US" dirty="0"/>
            </a:br>
            <a:r>
              <a:rPr lang="en-US" dirty="0"/>
              <a:t>executable code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527617-830F-DE4F-A7EE-F408CDD323CF}"/>
              </a:ext>
            </a:extLst>
          </p:cNvPr>
          <p:cNvSpPr txBox="1"/>
          <p:nvPr/>
        </p:nvSpPr>
        <p:spPr>
          <a:xfrm>
            <a:off x="8291962" y="243762"/>
            <a:ext cx="32760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are some of the</a:t>
            </a:r>
            <a:br>
              <a:rPr lang="en-US" i="1" dirty="0"/>
            </a:br>
            <a:r>
              <a:rPr lang="en-US" i="1" dirty="0"/>
              <a:t>benefits of this design?</a:t>
            </a:r>
            <a:br>
              <a:rPr lang="en-US" i="1" dirty="0"/>
            </a:br>
            <a:br>
              <a:rPr lang="en-US" i="1" dirty="0"/>
            </a:br>
            <a:r>
              <a:rPr lang="en-US" i="1" dirty="0"/>
              <a:t>What are some of the drawbacks</a:t>
            </a:r>
            <a:br>
              <a:rPr lang="en-US" i="1" dirty="0"/>
            </a:br>
            <a:r>
              <a:rPr lang="en-US" i="1" dirty="0"/>
              <a:t>of this design?</a:t>
            </a:r>
          </a:p>
        </p:txBody>
      </p:sp>
    </p:spTree>
    <p:extLst>
      <p:ext uri="{BB962C8B-B14F-4D97-AF65-F5344CB8AC3E}">
        <p14:creationId xmlns:p14="http://schemas.microsoft.com/office/powerpoint/2010/main" val="77843162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</p:spTree>
    <p:extLst>
      <p:ext uri="{BB962C8B-B14F-4D97-AF65-F5344CB8AC3E}">
        <p14:creationId xmlns:p14="http://schemas.microsoft.com/office/powerpoint/2010/main" val="8179314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D866B4-F713-2142-838D-8740AA78E81C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</p:spTree>
    <p:extLst>
      <p:ext uri="{BB962C8B-B14F-4D97-AF65-F5344CB8AC3E}">
        <p14:creationId xmlns:p14="http://schemas.microsoft.com/office/powerpoint/2010/main" val="22400397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76A2755-A0B7-D948-9779-9A1B3546B6B2}"/>
              </a:ext>
            </a:extLst>
          </p:cNvPr>
          <p:cNvSpPr txBox="1"/>
          <p:nvPr/>
        </p:nvSpPr>
        <p:spPr>
          <a:xfrm>
            <a:off x="4000931" y="6165543"/>
            <a:ext cx="2603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More detailed view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D866B4-F713-2142-838D-8740AA78E81C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EB4C4B-3719-574B-9A98-070FBBC9C369}"/>
              </a:ext>
            </a:extLst>
          </p:cNvPr>
          <p:cNvSpPr txBox="1"/>
          <p:nvPr/>
        </p:nvSpPr>
        <p:spPr>
          <a:xfrm>
            <a:off x="301294" y="2889479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</p:spTree>
    <p:extLst>
      <p:ext uri="{BB962C8B-B14F-4D97-AF65-F5344CB8AC3E}">
        <p14:creationId xmlns:p14="http://schemas.microsoft.com/office/powerpoint/2010/main" val="101188679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EB4C4B-3719-574B-9A98-070FBBC9C369}"/>
              </a:ext>
            </a:extLst>
          </p:cNvPr>
          <p:cNvSpPr txBox="1"/>
          <p:nvPr/>
        </p:nvSpPr>
        <p:spPr>
          <a:xfrm>
            <a:off x="301294" y="2889479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916986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&lt;id,1&gt; &lt;assign,=&gt; &lt;id,2&gt;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&lt;id,3&gt;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02CFA646-39C3-324A-9717-543AC228E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412441"/>
              </p:ext>
            </p:extLst>
          </p:nvPr>
        </p:nvGraphicFramePr>
        <p:xfrm>
          <a:off x="301294" y="4587229"/>
          <a:ext cx="4802973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00991">
                  <a:extLst>
                    <a:ext uri="{9D8B030D-6E8A-4147-A177-3AD203B41FA5}">
                      <a16:colId xmlns:a16="http://schemas.microsoft.com/office/drawing/2014/main" val="602620954"/>
                    </a:ext>
                  </a:extLst>
                </a:gridCol>
                <a:gridCol w="1600991">
                  <a:extLst>
                    <a:ext uri="{9D8B030D-6E8A-4147-A177-3AD203B41FA5}">
                      <a16:colId xmlns:a16="http://schemas.microsoft.com/office/drawing/2014/main" val="1377145810"/>
                    </a:ext>
                  </a:extLst>
                </a:gridCol>
                <a:gridCol w="1600991">
                  <a:extLst>
                    <a:ext uri="{9D8B030D-6E8A-4147-A177-3AD203B41FA5}">
                      <a16:colId xmlns:a16="http://schemas.microsoft.com/office/drawing/2014/main" val="2942315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06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21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55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1392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A326B48-610E-184B-A0CD-30C0BF6B0AE7}"/>
              </a:ext>
            </a:extLst>
          </p:cNvPr>
          <p:cNvSpPr txBox="1"/>
          <p:nvPr/>
        </p:nvSpPr>
        <p:spPr>
          <a:xfrm>
            <a:off x="249977" y="6248389"/>
            <a:ext cx="140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3494960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</p:spTree>
    <p:extLst>
      <p:ext uri="{BB962C8B-B14F-4D97-AF65-F5344CB8AC3E}">
        <p14:creationId xmlns:p14="http://schemas.microsoft.com/office/powerpoint/2010/main" val="40591177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118091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&lt;id,1&gt; &lt;assign,=&gt; &lt;id,2&gt;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&lt;id,3&gt;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2696065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156059" y="40811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4736356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515749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570674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494611" y="570227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46082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51574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4450444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4433874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4921022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4921022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5342160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250165" y="5430020"/>
            <a:ext cx="474637" cy="27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3765296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</p:spTree>
    <p:extLst>
      <p:ext uri="{BB962C8B-B14F-4D97-AF65-F5344CB8AC3E}">
        <p14:creationId xmlns:p14="http://schemas.microsoft.com/office/powerpoint/2010/main" val="390870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F7C3-CD84-D543-825C-2F9FB8A4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2BA5CC-5D58-564F-817A-373FA7611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3927" y="2275296"/>
            <a:ext cx="9131300" cy="19939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699C21-EE81-964C-9E31-958C3B0BADFA}"/>
              </a:ext>
            </a:extLst>
          </p:cNvPr>
          <p:cNvSpPr txBox="1"/>
          <p:nvPr/>
        </p:nvSpPr>
        <p:spPr>
          <a:xfrm>
            <a:off x="1175657" y="1798326"/>
            <a:ext cx="2927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classes have you taken:</a:t>
            </a:r>
          </a:p>
        </p:txBody>
      </p:sp>
    </p:spTree>
    <p:extLst>
      <p:ext uri="{BB962C8B-B14F-4D97-AF65-F5344CB8AC3E}">
        <p14:creationId xmlns:p14="http://schemas.microsoft.com/office/powerpoint/2010/main" val="41836350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118091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&lt;id,1&gt; &lt;assign,=&gt; &lt;id,2&gt;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&lt;id,3&gt;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2696065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156059" y="40811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4736356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515749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570674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&lt;id,3&gt;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494611" y="570227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60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46082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51574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4450444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4433874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4921022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4921022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5342160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250165" y="5430020"/>
            <a:ext cx="474637" cy="2722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3765296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90E894-4E94-B94D-AA56-B7EBCDD032CA}"/>
              </a:ext>
            </a:extLst>
          </p:cNvPr>
          <p:cNvSpPr txBox="1"/>
          <p:nvPr/>
        </p:nvSpPr>
        <p:spPr>
          <a:xfrm>
            <a:off x="5717406" y="4870383"/>
            <a:ext cx="2003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Can we multiply a </a:t>
            </a:r>
            <a:br>
              <a:rPr lang="en-US" i="1" dirty="0"/>
            </a:br>
            <a:r>
              <a:rPr lang="en-US" i="1" dirty="0"/>
              <a:t>float by an integer?</a:t>
            </a:r>
          </a:p>
        </p:txBody>
      </p:sp>
    </p:spTree>
    <p:extLst>
      <p:ext uri="{BB962C8B-B14F-4D97-AF65-F5344CB8AC3E}">
        <p14:creationId xmlns:p14="http://schemas.microsoft.com/office/powerpoint/2010/main" val="32540080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118091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&lt;id,1&gt; &lt;assign,=&gt; &lt;id,2&gt;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&lt;id,3&gt;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2696065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156059" y="408111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4736356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5157494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5706749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&lt;id,3&gt;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565491" y="623072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60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460823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51574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4450444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4433874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4921022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4921022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5342160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795682" y="5842535"/>
            <a:ext cx="0" cy="388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3765296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06099F-17CB-9141-BDCE-B78D069528A5}"/>
              </a:ext>
            </a:extLst>
          </p:cNvPr>
          <p:cNvSpPr txBox="1"/>
          <p:nvPr/>
        </p:nvSpPr>
        <p:spPr>
          <a:xfrm>
            <a:off x="5328952" y="5536825"/>
            <a:ext cx="1292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int_to_float</a:t>
            </a:r>
            <a:endParaRPr lang="en-US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E40D7B8-AB44-A048-8143-BF4B6B735845}"/>
              </a:ext>
            </a:extLst>
          </p:cNvPr>
          <p:cNvCxnSpPr>
            <a:cxnSpLocks/>
          </p:cNvCxnSpPr>
          <p:nvPr/>
        </p:nvCxnSpPr>
        <p:spPr>
          <a:xfrm>
            <a:off x="5328952" y="5342160"/>
            <a:ext cx="552601" cy="25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45067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CE3572-A9F2-CD40-BCBC-0F1BF82C20CE}"/>
              </a:ext>
            </a:extLst>
          </p:cNvPr>
          <p:cNvSpPr txBox="1"/>
          <p:nvPr/>
        </p:nvSpPr>
        <p:spPr>
          <a:xfrm>
            <a:off x="2156059" y="270470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937EFA-A985-5E4B-BF51-CA9839010ACF}"/>
              </a:ext>
            </a:extLst>
          </p:cNvPr>
          <p:cNvSpPr/>
          <p:nvPr/>
        </p:nvSpPr>
        <p:spPr>
          <a:xfrm>
            <a:off x="1006385" y="3359947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&lt;id,1&gt;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6346EB-B364-CC44-9F04-B53558C39F1F}"/>
              </a:ext>
            </a:extLst>
          </p:cNvPr>
          <p:cNvSpPr/>
          <p:nvPr/>
        </p:nvSpPr>
        <p:spPr>
          <a:xfrm>
            <a:off x="2563487" y="3781085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&lt;id,2&gt; </a:t>
            </a:r>
            <a:endParaRPr lang="en-US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2907E75-D619-A24B-A223-B942CB7E7650}"/>
              </a:ext>
            </a:extLst>
          </p:cNvPr>
          <p:cNvSpPr/>
          <p:nvPr/>
        </p:nvSpPr>
        <p:spPr>
          <a:xfrm>
            <a:off x="3712972" y="43303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&lt;id,3&gt; </a:t>
            </a:r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C899534-4AF5-E34A-AEFC-802204FE58C4}"/>
              </a:ext>
            </a:extLst>
          </p:cNvPr>
          <p:cNvSpPr/>
          <p:nvPr/>
        </p:nvSpPr>
        <p:spPr>
          <a:xfrm>
            <a:off x="5565491" y="4854317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urier" pitchFamily="2" charset="0"/>
              </a:rPr>
              <a:t>60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CB1A16F-C656-A54A-9D55-A5EBDD45F89E}"/>
              </a:ext>
            </a:extLst>
          </p:cNvPr>
          <p:cNvSpPr txBox="1"/>
          <p:nvPr/>
        </p:nvSpPr>
        <p:spPr>
          <a:xfrm>
            <a:off x="3731893" y="32318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D9A874-8086-DD47-BBCA-857779565924}"/>
              </a:ext>
            </a:extLst>
          </p:cNvPr>
          <p:cNvSpPr txBox="1"/>
          <p:nvPr/>
        </p:nvSpPr>
        <p:spPr>
          <a:xfrm>
            <a:off x="4993159" y="378108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6BA2BA9-81B8-2A4D-8A97-083FA2498A20}"/>
              </a:ext>
            </a:extLst>
          </p:cNvPr>
          <p:cNvCxnSpPr>
            <a:endCxn id="15" idx="0"/>
          </p:cNvCxnSpPr>
          <p:nvPr/>
        </p:nvCxnSpPr>
        <p:spPr>
          <a:xfrm flipH="1">
            <a:off x="1581222" y="3074035"/>
            <a:ext cx="543031" cy="2859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CCF0163-62D9-FB4A-ADC9-36B945C1033C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2530430" y="3057465"/>
            <a:ext cx="1201463" cy="3590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16A2702-1B0D-754D-8F23-CB70C1E84C9A}"/>
              </a:ext>
            </a:extLst>
          </p:cNvPr>
          <p:cNvCxnSpPr>
            <a:cxnSpLocks/>
          </p:cNvCxnSpPr>
          <p:nvPr/>
        </p:nvCxnSpPr>
        <p:spPr>
          <a:xfrm flipH="1">
            <a:off x="3359276" y="3544613"/>
            <a:ext cx="372617" cy="236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F4637A72-913A-BC49-B96B-D5577AFD921A}"/>
              </a:ext>
            </a:extLst>
          </p:cNvPr>
          <p:cNvCxnSpPr>
            <a:cxnSpLocks/>
          </p:cNvCxnSpPr>
          <p:nvPr/>
        </p:nvCxnSpPr>
        <p:spPr>
          <a:xfrm>
            <a:off x="4031975" y="3544613"/>
            <a:ext cx="901381" cy="238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C1B724E-D7BE-0C48-AEA0-C86B2121BC76}"/>
              </a:ext>
            </a:extLst>
          </p:cNvPr>
          <p:cNvCxnSpPr>
            <a:cxnSpLocks/>
            <a:stCxn id="49" idx="1"/>
          </p:cNvCxnSpPr>
          <p:nvPr/>
        </p:nvCxnSpPr>
        <p:spPr>
          <a:xfrm flipH="1">
            <a:off x="4439353" y="3965751"/>
            <a:ext cx="553806" cy="3645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1C5FA56-1BD7-6146-8DE1-60E574099ED7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5795682" y="4466126"/>
            <a:ext cx="0" cy="388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ACC61950-E22F-3B41-A672-E9BA7A152E4C}"/>
              </a:ext>
            </a:extLst>
          </p:cNvPr>
          <p:cNvSpPr txBox="1"/>
          <p:nvPr/>
        </p:nvSpPr>
        <p:spPr>
          <a:xfrm>
            <a:off x="253830" y="2388887"/>
            <a:ext cx="1231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06099F-17CB-9141-BDCE-B78D069528A5}"/>
              </a:ext>
            </a:extLst>
          </p:cNvPr>
          <p:cNvSpPr txBox="1"/>
          <p:nvPr/>
        </p:nvSpPr>
        <p:spPr>
          <a:xfrm>
            <a:off x="5328952" y="4160416"/>
            <a:ext cx="1292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int_to_float</a:t>
            </a:r>
            <a:endParaRPr lang="en-US" dirty="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9E40D7B8-AB44-A048-8143-BF4B6B735845}"/>
              </a:ext>
            </a:extLst>
          </p:cNvPr>
          <p:cNvCxnSpPr>
            <a:cxnSpLocks/>
          </p:cNvCxnSpPr>
          <p:nvPr/>
        </p:nvCxnSpPr>
        <p:spPr>
          <a:xfrm>
            <a:off x="5328952" y="3965751"/>
            <a:ext cx="552601" cy="251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6003409-A4AB-764C-9CDA-FBDC98CE0855}"/>
              </a:ext>
            </a:extLst>
          </p:cNvPr>
          <p:cNvSpPr txBox="1"/>
          <p:nvPr/>
        </p:nvSpPr>
        <p:spPr>
          <a:xfrm>
            <a:off x="376487" y="5487649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%r0 = </a:t>
            </a:r>
            <a:r>
              <a:rPr lang="en-US" dirty="0" err="1">
                <a:latin typeface="Courier" pitchFamily="2" charset="0"/>
              </a:rPr>
              <a:t>int_to_float</a:t>
            </a:r>
            <a:r>
              <a:rPr lang="en-US" dirty="0">
                <a:latin typeface="Courier" pitchFamily="2" charset="0"/>
              </a:rPr>
              <a:t>(60);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%r1 = %r0 * id3;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%r2 = %r1 + id2;</a:t>
            </a:r>
          </a:p>
          <a:p>
            <a:r>
              <a:rPr lang="en-US" dirty="0">
                <a:latin typeface="Courier" pitchFamily="2" charset="0"/>
              </a:rPr>
              <a:t>%id1 = %r2;</a:t>
            </a:r>
            <a:br>
              <a:rPr lang="en-US" dirty="0"/>
            </a:b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D84BD3-44AF-514F-9253-57495816FC37}"/>
              </a:ext>
            </a:extLst>
          </p:cNvPr>
          <p:cNvSpPr txBox="1"/>
          <p:nvPr/>
        </p:nvSpPr>
        <p:spPr>
          <a:xfrm>
            <a:off x="396506" y="4999850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</p:spTree>
    <p:extLst>
      <p:ext uri="{BB962C8B-B14F-4D97-AF65-F5344CB8AC3E}">
        <p14:creationId xmlns:p14="http://schemas.microsoft.com/office/powerpoint/2010/main" val="37173930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optimized IR </a:t>
            </a:r>
            <a:br>
              <a:rPr lang="en-US" dirty="0">
                <a:highlight>
                  <a:srgbClr val="FFFF00"/>
                </a:highlight>
              </a:rPr>
            </a:br>
            <a:r>
              <a:rPr lang="en-US" dirty="0">
                <a:highlight>
                  <a:srgbClr val="FFFF00"/>
                </a:highlight>
              </a:rPr>
              <a:t>program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003409-A4AB-764C-9CDA-FBDC98CE0855}"/>
              </a:ext>
            </a:extLst>
          </p:cNvPr>
          <p:cNvSpPr txBox="1"/>
          <p:nvPr/>
        </p:nvSpPr>
        <p:spPr>
          <a:xfrm>
            <a:off x="145781" y="2888146"/>
            <a:ext cx="33554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%r0 = </a:t>
            </a:r>
            <a:r>
              <a:rPr lang="en-US" dirty="0" err="1">
                <a:latin typeface="Courier" pitchFamily="2" charset="0"/>
              </a:rPr>
              <a:t>int_to_float</a:t>
            </a:r>
            <a:r>
              <a:rPr lang="en-US" dirty="0">
                <a:latin typeface="Courier" pitchFamily="2" charset="0"/>
              </a:rPr>
              <a:t>(60);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%r1 = %r0 * id3;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%r2 = %r1 + id2;</a:t>
            </a:r>
          </a:p>
          <a:p>
            <a:r>
              <a:rPr lang="en-US" dirty="0">
                <a:latin typeface="Courier" pitchFamily="2" charset="0"/>
              </a:rPr>
              <a:t>%id1 = %r2;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E3F701-3989-F946-96FB-076418FC6084}"/>
              </a:ext>
            </a:extLst>
          </p:cNvPr>
          <p:cNvSpPr txBox="1"/>
          <p:nvPr/>
        </p:nvSpPr>
        <p:spPr>
          <a:xfrm>
            <a:off x="182983" y="2518814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0391A3B-CF63-CB4C-976B-4F36D24C48F1}"/>
              </a:ext>
            </a:extLst>
          </p:cNvPr>
          <p:cNvSpPr txBox="1"/>
          <p:nvPr/>
        </p:nvSpPr>
        <p:spPr>
          <a:xfrm>
            <a:off x="145781" y="4524252"/>
            <a:ext cx="2236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program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5D9528-AF47-6641-AE35-43942C89CB4D}"/>
              </a:ext>
            </a:extLst>
          </p:cNvPr>
          <p:cNvSpPr/>
          <p:nvPr/>
        </p:nvSpPr>
        <p:spPr>
          <a:xfrm>
            <a:off x="188343" y="5066894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%r1 = 60.0 * id3;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id1 = %r1 + id2;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3314AAF-483F-B747-B07B-A0E43136F4C8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</p:spTree>
    <p:extLst>
      <p:ext uri="{BB962C8B-B14F-4D97-AF65-F5344CB8AC3E}">
        <p14:creationId xmlns:p14="http://schemas.microsoft.com/office/powerpoint/2010/main" val="112121165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0391A3B-CF63-CB4C-976B-4F36D24C48F1}"/>
              </a:ext>
            </a:extLst>
          </p:cNvPr>
          <p:cNvSpPr txBox="1"/>
          <p:nvPr/>
        </p:nvSpPr>
        <p:spPr>
          <a:xfrm>
            <a:off x="145781" y="2583772"/>
            <a:ext cx="2236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program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5D9528-AF47-6641-AE35-43942C89CB4D}"/>
              </a:ext>
            </a:extLst>
          </p:cNvPr>
          <p:cNvSpPr/>
          <p:nvPr/>
        </p:nvSpPr>
        <p:spPr>
          <a:xfrm>
            <a:off x="188343" y="3126414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%r1 = 60.0 * id3;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id1 = %r1 + id2;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3314AAF-483F-B747-B07B-A0E43136F4C8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ISA 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D4B5FF-7FAE-AC42-A849-C81C84A41803}"/>
              </a:ext>
            </a:extLst>
          </p:cNvPr>
          <p:cNvSpPr txBox="1"/>
          <p:nvPr/>
        </p:nvSpPr>
        <p:spPr>
          <a:xfrm>
            <a:off x="178658" y="4406632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D284F85-D278-894D-A04D-B917FFCCA74A}"/>
              </a:ext>
            </a:extLst>
          </p:cNvPr>
          <p:cNvSpPr/>
          <p:nvPr/>
        </p:nvSpPr>
        <p:spPr>
          <a:xfrm>
            <a:off x="145780" y="4923162"/>
            <a:ext cx="33000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mul.s</a:t>
            </a:r>
            <a:r>
              <a:rPr lang="en-US" dirty="0">
                <a:latin typeface="Courier" pitchFamily="2" charset="0"/>
              </a:rPr>
              <a:t> $f0, 60.0, $id3</a:t>
            </a:r>
          </a:p>
          <a:p>
            <a:r>
              <a:rPr lang="en-US" dirty="0" err="1">
                <a:latin typeface="Courier" pitchFamily="2" charset="0"/>
              </a:rPr>
              <a:t>add.s</a:t>
            </a:r>
            <a:r>
              <a:rPr lang="en-US" dirty="0">
                <a:latin typeface="Courier" pitchFamily="2" charset="0"/>
              </a:rPr>
              <a:t> $f1, $f0, $id2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257F3E7-9136-C844-AC9F-D79F24D9C432}"/>
              </a:ext>
            </a:extLst>
          </p:cNvPr>
          <p:cNvSpPr txBox="1"/>
          <p:nvPr/>
        </p:nvSpPr>
        <p:spPr>
          <a:xfrm>
            <a:off x="3359276" y="5107004"/>
            <a:ext cx="208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(some pseudo code)</a:t>
            </a:r>
          </a:p>
        </p:txBody>
      </p:sp>
    </p:spTree>
    <p:extLst>
      <p:ext uri="{BB962C8B-B14F-4D97-AF65-F5344CB8AC3E}">
        <p14:creationId xmlns:p14="http://schemas.microsoft.com/office/powerpoint/2010/main" val="384491387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3314AAF-483F-B747-B07B-A0E43136F4C8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9D4B5FF-7FAE-AC42-A849-C81C84A41803}"/>
              </a:ext>
            </a:extLst>
          </p:cNvPr>
          <p:cNvSpPr txBox="1"/>
          <p:nvPr/>
        </p:nvSpPr>
        <p:spPr>
          <a:xfrm>
            <a:off x="159670" y="261465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D284F85-D278-894D-A04D-B917FFCCA74A}"/>
              </a:ext>
            </a:extLst>
          </p:cNvPr>
          <p:cNvSpPr/>
          <p:nvPr/>
        </p:nvSpPr>
        <p:spPr>
          <a:xfrm>
            <a:off x="126792" y="3131184"/>
            <a:ext cx="33000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mul.s</a:t>
            </a:r>
            <a:r>
              <a:rPr lang="en-US" dirty="0">
                <a:latin typeface="Courier" pitchFamily="2" charset="0"/>
              </a:rPr>
              <a:t> $f0, 60.0, $id3</a:t>
            </a:r>
          </a:p>
          <a:p>
            <a:r>
              <a:rPr lang="en-US" dirty="0" err="1">
                <a:latin typeface="Courier" pitchFamily="2" charset="0"/>
              </a:rPr>
              <a:t>add.s</a:t>
            </a:r>
            <a:r>
              <a:rPr lang="en-US" dirty="0">
                <a:latin typeface="Courier" pitchFamily="2" charset="0"/>
              </a:rPr>
              <a:t> $f1, $f0, $id2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923519C-2B9E-774E-8C95-A923747AF2A5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optimized ISA program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441B726-D7A9-EB41-91EF-B5B1799ADD40}"/>
              </a:ext>
            </a:extLst>
          </p:cNvPr>
          <p:cNvSpPr txBox="1"/>
          <p:nvPr/>
        </p:nvSpPr>
        <p:spPr>
          <a:xfrm>
            <a:off x="159327" y="4428972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C051FC1-8FDC-E442-8C0E-4C1D99D0A27B}"/>
              </a:ext>
            </a:extLst>
          </p:cNvPr>
          <p:cNvSpPr/>
          <p:nvPr/>
        </p:nvSpPr>
        <p:spPr>
          <a:xfrm>
            <a:off x="126449" y="4945502"/>
            <a:ext cx="44087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madd.s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$f1, 60.0, $id3, $id2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5F9948-145A-C749-833E-BDAFCAB8517C}"/>
              </a:ext>
            </a:extLst>
          </p:cNvPr>
          <p:cNvSpPr txBox="1"/>
          <p:nvPr/>
        </p:nvSpPr>
        <p:spPr>
          <a:xfrm>
            <a:off x="3607889" y="3383719"/>
            <a:ext cx="208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(some pseudo code)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2664E7-09B4-7444-8BD8-4E2A458E5B75}"/>
              </a:ext>
            </a:extLst>
          </p:cNvPr>
          <p:cNvSpPr txBox="1"/>
          <p:nvPr/>
        </p:nvSpPr>
        <p:spPr>
          <a:xfrm>
            <a:off x="1982426" y="5373771"/>
            <a:ext cx="3048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some architectures have fused</a:t>
            </a:r>
            <a:br>
              <a:rPr lang="en-US" i="1" dirty="0"/>
            </a:br>
            <a:r>
              <a:rPr lang="en-US" i="1" dirty="0"/>
              <a:t>multiply and add instructions</a:t>
            </a:r>
          </a:p>
        </p:txBody>
      </p:sp>
    </p:spTree>
    <p:extLst>
      <p:ext uri="{BB962C8B-B14F-4D97-AF65-F5344CB8AC3E}">
        <p14:creationId xmlns:p14="http://schemas.microsoft.com/office/powerpoint/2010/main" val="348874376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4F3A5F1-ECA3-434D-ABDC-93ADF533DB18}"/>
              </a:ext>
            </a:extLst>
          </p:cNvPr>
          <p:cNvSpPr txBox="1"/>
          <p:nvPr/>
        </p:nvSpPr>
        <p:spPr>
          <a:xfrm>
            <a:off x="76964" y="218697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3314AAF-483F-B747-B07B-A0E43136F4C8}"/>
              </a:ext>
            </a:extLst>
          </p:cNvPr>
          <p:cNvSpPr txBox="1"/>
          <p:nvPr/>
        </p:nvSpPr>
        <p:spPr>
          <a:xfrm>
            <a:off x="7474179" y="3639324"/>
            <a:ext cx="133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ISA program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923519C-2B9E-774E-8C95-A923747AF2A5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optimized ISA program</a:t>
            </a:r>
          </a:p>
        </p:txBody>
      </p:sp>
    </p:spTree>
    <p:extLst>
      <p:ext uri="{BB962C8B-B14F-4D97-AF65-F5344CB8AC3E}">
        <p14:creationId xmlns:p14="http://schemas.microsoft.com/office/powerpoint/2010/main" val="325120199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Compiler Architecture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4436076" y="3015049"/>
            <a:ext cx="2421924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Compiler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121508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7657071" y="3015049"/>
            <a:ext cx="242192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3793524" y="3429000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6981568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789613-6A59-1E42-A7A0-FE88862E8127}"/>
              </a:ext>
            </a:extLst>
          </p:cNvPr>
          <p:cNvSpPr txBox="1"/>
          <p:nvPr/>
        </p:nvSpPr>
        <p:spPr>
          <a:xfrm>
            <a:off x="3041542" y="5239218"/>
            <a:ext cx="6108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Now you’ve seen a journey through a compiler!</a:t>
            </a:r>
          </a:p>
        </p:txBody>
      </p:sp>
    </p:spTree>
    <p:extLst>
      <p:ext uri="{BB962C8B-B14F-4D97-AF65-F5344CB8AC3E}">
        <p14:creationId xmlns:p14="http://schemas.microsoft.com/office/powerpoint/2010/main" val="18813729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31FE463-D808-EC4B-841B-36407BEADCAD}"/>
              </a:ext>
            </a:extLst>
          </p:cNvPr>
          <p:cNvSpPr/>
          <p:nvPr/>
        </p:nvSpPr>
        <p:spPr>
          <a:xfrm>
            <a:off x="5293241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Semantic Analyzer</a:t>
            </a:r>
          </a:p>
        </p:txBody>
      </p:sp>
      <p:sp>
        <p:nvSpPr>
          <p:cNvPr id="32" name="Right Arrow 31">
            <a:extLst>
              <a:ext uri="{FF2B5EF4-FFF2-40B4-BE49-F238E27FC236}">
                <a16:creationId xmlns:a16="http://schemas.microsoft.com/office/drawing/2014/main" id="{4880A007-364A-354C-B940-DE0450EBF6B0}"/>
              </a:ext>
            </a:extLst>
          </p:cNvPr>
          <p:cNvSpPr/>
          <p:nvPr/>
        </p:nvSpPr>
        <p:spPr>
          <a:xfrm>
            <a:off x="4881567" y="1258320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1B59943-49F7-F944-AE1A-808C426ECB74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optimizations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7" name="Right Arrow 36">
            <a:extLst>
              <a:ext uri="{FF2B5EF4-FFF2-40B4-BE49-F238E27FC236}">
                <a16:creationId xmlns:a16="http://schemas.microsoft.com/office/drawing/2014/main" id="{30270E25-7519-9849-8A8A-55EDEC13CA28}"/>
              </a:ext>
            </a:extLst>
          </p:cNvPr>
          <p:cNvSpPr/>
          <p:nvPr/>
        </p:nvSpPr>
        <p:spPr>
          <a:xfrm>
            <a:off x="6604785" y="1258319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98A2E6F-3120-F842-AA3F-EA00120F76FC}"/>
              </a:ext>
            </a:extLst>
          </p:cNvPr>
          <p:cNvSpPr txBox="1"/>
          <p:nvPr/>
        </p:nvSpPr>
        <p:spPr>
          <a:xfrm>
            <a:off x="259504" y="2099332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362415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999271-EDD5-F34B-A188-723D908AC655}"/>
              </a:ext>
            </a:extLst>
          </p:cNvPr>
          <p:cNvSpPr txBox="1"/>
          <p:nvPr/>
        </p:nvSpPr>
        <p:spPr>
          <a:xfrm>
            <a:off x="6025873" y="2169361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219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IR program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30751F0-E19A-D84D-9951-45201A881424}"/>
              </a:ext>
            </a:extLst>
          </p:cNvPr>
          <p:cNvSpPr txBox="1"/>
          <p:nvPr/>
        </p:nvSpPr>
        <p:spPr>
          <a:xfrm>
            <a:off x="6738970" y="5643770"/>
            <a:ext cx="2317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ISA program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EB4C4B-3719-574B-9A98-070FBBC9C369}"/>
              </a:ext>
            </a:extLst>
          </p:cNvPr>
          <p:cNvSpPr txBox="1"/>
          <p:nvPr/>
        </p:nvSpPr>
        <p:spPr>
          <a:xfrm>
            <a:off x="301294" y="2889479"/>
            <a:ext cx="445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position = initial + rate * 60;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1209C7E1-6830-D74A-882A-5334DD9C6C36}"/>
              </a:ext>
            </a:extLst>
          </p:cNvPr>
          <p:cNvSpPr txBox="1"/>
          <p:nvPr/>
        </p:nvSpPr>
        <p:spPr>
          <a:xfrm>
            <a:off x="282092" y="3916986"/>
            <a:ext cx="778742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&lt;id,1&gt; &lt;assign,=&gt; &lt;id,2&gt;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,+&gt; &lt;id,3&gt; &lt;</a:t>
            </a:r>
            <a:r>
              <a:rPr lang="en-US" sz="1400" dirty="0" err="1">
                <a:latin typeface="Courier" pitchFamily="2" charset="0"/>
              </a:rPr>
              <a:t>bin_op</a:t>
            </a:r>
            <a:r>
              <a:rPr lang="en-US" sz="1400" dirty="0">
                <a:latin typeface="Courier" pitchFamily="2" charset="0"/>
              </a:rPr>
              <a:t>,*&gt; &lt;num,60&gt; &lt;semi,;&gt;</a:t>
            </a:r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02CFA646-39C3-324A-9717-543AC228E2F0}"/>
              </a:ext>
            </a:extLst>
          </p:cNvPr>
          <p:cNvGraphicFramePr>
            <a:graphicFrameLocks noGrp="1"/>
          </p:cNvGraphicFramePr>
          <p:nvPr/>
        </p:nvGraphicFramePr>
        <p:xfrm>
          <a:off x="301294" y="4587229"/>
          <a:ext cx="4802973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00991">
                  <a:extLst>
                    <a:ext uri="{9D8B030D-6E8A-4147-A177-3AD203B41FA5}">
                      <a16:colId xmlns:a16="http://schemas.microsoft.com/office/drawing/2014/main" val="602620954"/>
                    </a:ext>
                  </a:extLst>
                </a:gridCol>
                <a:gridCol w="1600991">
                  <a:extLst>
                    <a:ext uri="{9D8B030D-6E8A-4147-A177-3AD203B41FA5}">
                      <a16:colId xmlns:a16="http://schemas.microsoft.com/office/drawing/2014/main" val="1377145810"/>
                    </a:ext>
                  </a:extLst>
                </a:gridCol>
                <a:gridCol w="1600991">
                  <a:extLst>
                    <a:ext uri="{9D8B030D-6E8A-4147-A177-3AD203B41FA5}">
                      <a16:colId xmlns:a16="http://schemas.microsoft.com/office/drawing/2014/main" val="29423153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06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214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355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113922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A326B48-610E-184B-A0CD-30C0BF6B0AE7}"/>
              </a:ext>
            </a:extLst>
          </p:cNvPr>
          <p:cNvSpPr txBox="1"/>
          <p:nvPr/>
        </p:nvSpPr>
        <p:spPr>
          <a:xfrm>
            <a:off x="249977" y="6248389"/>
            <a:ext cx="140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Symbol table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521841-79C0-8947-92EF-856CC4A5279F}"/>
              </a:ext>
            </a:extLst>
          </p:cNvPr>
          <p:cNvSpPr txBox="1"/>
          <p:nvPr/>
        </p:nvSpPr>
        <p:spPr>
          <a:xfrm>
            <a:off x="231863" y="3494960"/>
            <a:ext cx="1436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F7DE32-472F-3548-B54F-AFA842639BE9}"/>
              </a:ext>
            </a:extLst>
          </p:cNvPr>
          <p:cNvSpPr txBox="1"/>
          <p:nvPr/>
        </p:nvSpPr>
        <p:spPr>
          <a:xfrm>
            <a:off x="1425083" y="105149"/>
            <a:ext cx="2311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highlight>
                  <a:srgbClr val="FFFF00"/>
                </a:highlight>
              </a:rPr>
              <a:t>First module</a:t>
            </a:r>
          </a:p>
        </p:txBody>
      </p:sp>
    </p:spTree>
    <p:extLst>
      <p:ext uri="{BB962C8B-B14F-4D97-AF65-F5344CB8AC3E}">
        <p14:creationId xmlns:p14="http://schemas.microsoft.com/office/powerpoint/2010/main" val="119140557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25891-C224-DF46-A0CD-6B6F8EA68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4EF2F-395A-A44B-B733-ACB8DA2E3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Lexical Analysis</a:t>
            </a:r>
          </a:p>
        </p:txBody>
      </p:sp>
    </p:spTree>
    <p:extLst>
      <p:ext uri="{BB962C8B-B14F-4D97-AF65-F5344CB8AC3E}">
        <p14:creationId xmlns:p14="http://schemas.microsoft.com/office/powerpoint/2010/main" val="2417310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F7C3-CD84-D543-825C-2F9FB8A4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287B97-0583-0542-B3BF-3DDC2752B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578100"/>
            <a:ext cx="9448800" cy="1701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FD681C8-A5FD-E54D-A4E8-DB3949CF026E}"/>
              </a:ext>
            </a:extLst>
          </p:cNvPr>
          <p:cNvSpPr txBox="1"/>
          <p:nvPr/>
        </p:nvSpPr>
        <p:spPr>
          <a:xfrm>
            <a:off x="1132114" y="2208768"/>
            <a:ext cx="4048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Have you programmed in Python before?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545656-1BFE-6540-9492-10829DB1E770}"/>
              </a:ext>
            </a:extLst>
          </p:cNvPr>
          <p:cNvSpPr txBox="1"/>
          <p:nvPr/>
        </p:nvSpPr>
        <p:spPr>
          <a:xfrm>
            <a:off x="975360" y="4894217"/>
            <a:ext cx="36381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 is worthwhile to learn!</a:t>
            </a:r>
          </a:p>
          <a:p>
            <a:br>
              <a:rPr lang="en-US" dirty="0">
                <a:hlinkClick r:id="rId3"/>
              </a:rPr>
            </a:br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www.tiobe.com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tiobe</a:t>
            </a:r>
            <a:r>
              <a:rPr lang="en-US" dirty="0">
                <a:hlinkClick r:id="rId3"/>
              </a:rPr>
              <a:t>-index/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189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3F7C3-CD84-D543-825C-2F9FB8A4B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people hope to get out of this class?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EB6C93-6E04-1D4F-A7DF-421E52332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 few answers that I liked:</a:t>
            </a:r>
          </a:p>
          <a:p>
            <a:endParaRPr lang="en-US" dirty="0"/>
          </a:p>
          <a:p>
            <a:r>
              <a:rPr lang="en-US" dirty="0"/>
              <a:t>“I don’t know too much about compilers and I want to learn!”</a:t>
            </a:r>
          </a:p>
          <a:p>
            <a:endParaRPr lang="en-US" dirty="0"/>
          </a:p>
          <a:p>
            <a:r>
              <a:rPr lang="en-US" dirty="0"/>
              <a:t>”learning about compilers will make me a better programmer”</a:t>
            </a:r>
          </a:p>
          <a:p>
            <a:endParaRPr lang="en-US" dirty="0"/>
          </a:p>
          <a:p>
            <a:r>
              <a:rPr lang="en-US" dirty="0"/>
              <a:t>”Increase knowledge about computer science”</a:t>
            </a:r>
          </a:p>
          <a:p>
            <a:endParaRPr lang="en-US" dirty="0"/>
          </a:p>
          <a:p>
            <a:r>
              <a:rPr lang="en-US" dirty="0"/>
              <a:t>“Want to make my own programming language”</a:t>
            </a:r>
          </a:p>
          <a:p>
            <a:endParaRPr lang="en-US" dirty="0"/>
          </a:p>
          <a:p>
            <a:r>
              <a:rPr lang="en-US" dirty="0"/>
              <a:t>“Why programming languages are the way they are”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00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A2E54-652F-D240-AFE0-D52E11E61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Thank you for all your thoughtful answers!</a:t>
            </a:r>
          </a:p>
          <a:p>
            <a:endParaRPr lang="en-US" dirty="0"/>
          </a:p>
          <a:p>
            <a:r>
              <a:rPr lang="en-US" dirty="0"/>
              <a:t>We will decide on what to do about masks later</a:t>
            </a:r>
          </a:p>
        </p:txBody>
      </p:sp>
    </p:spTree>
    <p:extLst>
      <p:ext uri="{BB962C8B-B14F-4D97-AF65-F5344CB8AC3E}">
        <p14:creationId xmlns:p14="http://schemas.microsoft.com/office/powerpoint/2010/main" val="372754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9646</TotalTime>
  <Words>3401</Words>
  <Application>Microsoft Macintosh PowerPoint</Application>
  <PresentationFormat>Widescreen</PresentationFormat>
  <Paragraphs>834</Paragraphs>
  <Slides>69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6" baseType="lpstr">
      <vt:lpstr>Arial</vt:lpstr>
      <vt:lpstr>Calibri</vt:lpstr>
      <vt:lpstr>Calibri Light</vt:lpstr>
      <vt:lpstr>Consolas</vt:lpstr>
      <vt:lpstr>Courier</vt:lpstr>
      <vt:lpstr>Menlo</vt:lpstr>
      <vt:lpstr>Office Theme</vt:lpstr>
      <vt:lpstr>CSE110A: Compilers March 30, 2022</vt:lpstr>
      <vt:lpstr>Announcements</vt:lpstr>
      <vt:lpstr>Announcements</vt:lpstr>
      <vt:lpstr>Announcements</vt:lpstr>
      <vt:lpstr>Quiz</vt:lpstr>
      <vt:lpstr>Background</vt:lpstr>
      <vt:lpstr>Background</vt:lpstr>
      <vt:lpstr>What do people hope to get out of this class?</vt:lpstr>
      <vt:lpstr>Quiz</vt:lpstr>
      <vt:lpstr>Review</vt:lpstr>
      <vt:lpstr>Schedule</vt:lpstr>
      <vt:lpstr>Schedule</vt:lpstr>
      <vt:lpstr>What is a compiler?</vt:lpstr>
      <vt:lpstr>What is a compiler?</vt:lpstr>
      <vt:lpstr>What are some of your favorite compilers</vt:lpstr>
      <vt:lpstr>PowerPoint Presentation</vt:lpstr>
      <vt:lpstr>PowerPoint Presentation</vt:lpstr>
      <vt:lpstr>What is a compiler?</vt:lpstr>
      <vt:lpstr>What is a compiler?</vt:lpstr>
      <vt:lpstr>What is a compiler?</vt:lpstr>
      <vt:lpstr>PowerPoint Presentation</vt:lpstr>
      <vt:lpstr>What is a compiler?</vt:lpstr>
      <vt:lpstr>What is a compiler?</vt:lpstr>
      <vt:lpstr>What is a compiler?</vt:lpstr>
      <vt:lpstr>What is a compiler?</vt:lpstr>
      <vt:lpstr>What is a compiler?</vt:lpstr>
      <vt:lpstr>What is a compiler?</vt:lpstr>
      <vt:lpstr>What is a compiler?</vt:lpstr>
      <vt:lpstr>What is a compiler?</vt:lpstr>
      <vt:lpstr>What is a compiler?</vt:lpstr>
      <vt:lpstr>What is a compiler?</vt:lpstr>
      <vt:lpstr>What is a compiler?</vt:lpstr>
      <vt:lpstr>Demo</vt:lpstr>
      <vt:lpstr>What can happen when the Input isn’t valid? </vt:lpstr>
      <vt:lpstr>What can happen when the Input isn’t valid? </vt:lpstr>
      <vt:lpstr>What is a compiler?</vt:lpstr>
      <vt:lpstr>What is a compiler?</vt:lpstr>
      <vt:lpstr>What can happen when the Input isn’t valid? </vt:lpstr>
      <vt:lpstr>What can happen when the Input isn’t valid? </vt:lpstr>
      <vt:lpstr>What can happen when the Input isn’t valid? </vt:lpstr>
      <vt:lpstr>What is a compiler?</vt:lpstr>
      <vt:lpstr>How can we know what the compiler is doing?</vt:lpstr>
      <vt:lpstr>Does the compiler need to perform every step? </vt:lpstr>
      <vt:lpstr>Does the compiler need to perform every step? </vt:lpstr>
      <vt:lpstr>Does the compiler need to perform every step? </vt:lpstr>
      <vt:lpstr>What is a compiler?</vt:lpstr>
      <vt:lpstr>Does the compiler need to perform every step? </vt:lpstr>
      <vt:lpstr>Does the compiler need to perform every step? </vt:lpstr>
      <vt:lpstr>Schedule</vt:lpstr>
      <vt:lpstr>Compiler Architecture</vt:lpstr>
      <vt:lpstr>Compiler Architecture</vt:lpstr>
      <vt:lpstr>Compiler Architecture</vt:lpstr>
      <vt:lpstr>Compiler Architecture</vt:lpstr>
      <vt:lpstr>Compiler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Compiler Architecture</vt:lpstr>
      <vt:lpstr>PowerPoint Presentation</vt:lpstr>
      <vt:lpstr>Next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127</cp:revision>
  <dcterms:created xsi:type="dcterms:W3CDTF">2021-03-23T23:59:42Z</dcterms:created>
  <dcterms:modified xsi:type="dcterms:W3CDTF">2022-03-30T06:01:54Z</dcterms:modified>
</cp:coreProperties>
</file>