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8"/>
  </p:notesMasterIdLst>
  <p:sldIdLst>
    <p:sldId id="257" r:id="rId2"/>
    <p:sldId id="1492" r:id="rId3"/>
    <p:sldId id="2090" r:id="rId4"/>
    <p:sldId id="2091" r:id="rId5"/>
    <p:sldId id="2092" r:id="rId6"/>
    <p:sldId id="2093" r:id="rId7"/>
    <p:sldId id="1897" r:id="rId8"/>
    <p:sldId id="2094" r:id="rId9"/>
    <p:sldId id="2095" r:id="rId10"/>
    <p:sldId id="2068" r:id="rId11"/>
    <p:sldId id="560" r:id="rId12"/>
    <p:sldId id="563" r:id="rId13"/>
    <p:sldId id="2107" r:id="rId14"/>
    <p:sldId id="568" r:id="rId15"/>
    <p:sldId id="291" r:id="rId16"/>
    <p:sldId id="1399" r:id="rId17"/>
    <p:sldId id="2070" r:id="rId18"/>
    <p:sldId id="2076" r:id="rId19"/>
    <p:sldId id="2077" r:id="rId20"/>
    <p:sldId id="408" r:id="rId21"/>
    <p:sldId id="1425" r:id="rId22"/>
    <p:sldId id="2096" r:id="rId23"/>
    <p:sldId id="2074" r:id="rId24"/>
    <p:sldId id="414" r:id="rId25"/>
    <p:sldId id="2081" r:id="rId26"/>
    <p:sldId id="2082" r:id="rId27"/>
    <p:sldId id="2083" r:id="rId28"/>
    <p:sldId id="2084" r:id="rId29"/>
    <p:sldId id="659" r:id="rId30"/>
    <p:sldId id="660" r:id="rId31"/>
    <p:sldId id="661" r:id="rId32"/>
    <p:sldId id="687" r:id="rId33"/>
    <p:sldId id="2108" r:id="rId34"/>
    <p:sldId id="2109" r:id="rId35"/>
    <p:sldId id="2110" r:id="rId36"/>
    <p:sldId id="2111" r:id="rId37"/>
    <p:sldId id="2112" r:id="rId38"/>
    <p:sldId id="2113" r:id="rId39"/>
    <p:sldId id="750" r:id="rId40"/>
    <p:sldId id="2085" r:id="rId41"/>
    <p:sldId id="667" r:id="rId42"/>
    <p:sldId id="668" r:id="rId43"/>
    <p:sldId id="670" r:id="rId44"/>
    <p:sldId id="669" r:id="rId45"/>
    <p:sldId id="673" r:id="rId46"/>
    <p:sldId id="674" r:id="rId47"/>
    <p:sldId id="2114" r:id="rId48"/>
    <p:sldId id="2101" r:id="rId49"/>
    <p:sldId id="2102" r:id="rId50"/>
    <p:sldId id="2103" r:id="rId51"/>
    <p:sldId id="2115" r:id="rId52"/>
    <p:sldId id="677" r:id="rId53"/>
    <p:sldId id="678" r:id="rId54"/>
    <p:sldId id="683" r:id="rId55"/>
    <p:sldId id="684" r:id="rId56"/>
    <p:sldId id="701" r:id="rId57"/>
    <p:sldId id="685" r:id="rId58"/>
    <p:sldId id="705" r:id="rId59"/>
    <p:sldId id="704" r:id="rId60"/>
    <p:sldId id="706" r:id="rId61"/>
    <p:sldId id="707" r:id="rId62"/>
    <p:sldId id="708" r:id="rId63"/>
    <p:sldId id="709" r:id="rId64"/>
    <p:sldId id="799" r:id="rId65"/>
    <p:sldId id="800" r:id="rId66"/>
    <p:sldId id="2097" r:id="rId67"/>
    <p:sldId id="802" r:id="rId68"/>
    <p:sldId id="803" r:id="rId69"/>
    <p:sldId id="804" r:id="rId70"/>
    <p:sldId id="805" r:id="rId71"/>
    <p:sldId id="2098" r:id="rId72"/>
    <p:sldId id="2099" r:id="rId73"/>
    <p:sldId id="2100" r:id="rId74"/>
    <p:sldId id="728" r:id="rId75"/>
    <p:sldId id="729" r:id="rId76"/>
    <p:sldId id="730" r:id="rId77"/>
    <p:sldId id="731" r:id="rId78"/>
    <p:sldId id="816" r:id="rId79"/>
    <p:sldId id="2104" r:id="rId80"/>
    <p:sldId id="2105" r:id="rId81"/>
    <p:sldId id="2116" r:id="rId82"/>
    <p:sldId id="732" r:id="rId83"/>
    <p:sldId id="733" r:id="rId84"/>
    <p:sldId id="734" r:id="rId85"/>
    <p:sldId id="2106" r:id="rId86"/>
    <p:sldId id="1916" r:id="rId8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ED7D31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18"/>
    <p:restoredTop sz="96405"/>
  </p:normalViewPr>
  <p:slideViewPr>
    <p:cSldViewPr snapToGrid="0" snapToObjects="1">
      <p:cViewPr>
        <p:scale>
          <a:sx n="150" d="100"/>
          <a:sy n="150" d="100"/>
        </p:scale>
        <p:origin x="81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21:48:15.7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4123 3697 24575,'-4'25'0,"-19"28"0,-20 36 0,15-34 0,-4 2 0,-4 3 0,-1 0 0,-2 1 0,-2-2 0,-1 0 0,0-1 0,-1-1 0,-1-1 0,2-3 0,1-3 0,3-8 0,0-3 0,-35 24 0,3-17 0,-1-14 0,-5-11 0,-4-8 0,-5-4 0,-2-4 0,-2 1 0,-4-2 0,-4-1 0,2-1 0,1-2 0,6 0 0,3 0 0,-12 0 0,47 0 0,-1 0 0,-3 0 0,0-1 0,-2-1 0,0-2 0,4-1 0,1-2 0,0-1 0,1-1 0,-45-16 0,47 11 0,0-3 0,-5-1 0,-1-2 0,-6-5 0,-2-2 0,-7-4 0,-2-3 0,-4-4 0,0-2 0,-2-5 0,1-1 0,3-2 0,2-2 0,5-1 0,3-4 0,4-1 0,3-3 0,3-2 0,2-2 0,4-2 0,2-2 0,2 1 0,4-2 0,3-1 0,4-2 0,3-3 0,6-2 0,4-7 0,4-3 0,5-8 0,3-1 0,3-2 0,3 0 0,3 0 0,2 1 0,2 10 0,1 3 0,3 6 0,3 1 0,3 4 0,2 2 0,1 7 0,2 1 0,2 0 0,2 1 0,1 2 0,2 1 0,0 2 0,1 0 0,1 0 0,0 0 0,2-1 0,2 1 0,2 0 0,1 0 0,1 2 0,3 1 0,4-2 0,3 0 0,0 2 0,1 2 0,3 0 0,0 1 0,2-2 0,1-1 0,-2 4 0,0-1 0,-2 4 0,-1 0 0,-2 3 0,0 2 0,0 2 0,1 1 0,0 3 0,1 2 0,3-2 0,2 2 0,0 2 0,1 0 0,-4 4 0,0 1 0,-1 1 0,0 0 0,-1 1 0,0 0 0,0 1 0,0 0 0,5 0 0,1 3 0,0 1 0,2 3 0,-1 3 0,1 3 0,-1 3 0,1 1 0,-4 3 0,0 1 0,2 0 0,-2 1 0,-1 1 0,-1 0 0,0 2 0,0 1 0,-2 2 0,0 4 0,39 16 0,-9 11 0,-14 8 0,-9 5 0,-8 4 0,-6 4 0,-6 3 0,-9-3 0,-5-3 0,-5-3 0,-4 2 0,-2 4 0,-4 4 0,-4 0 0,0-1 0,-1 1 0,2 4 0,0 8 0,-1 3 0,-1 0 0,-2-8 0,-1-12 0,0-13 0,0-12 0,0-9 0,0-5 0,-2-3 0,-1 0 0,-2 1 0,-1 0 0,2-1 0,1-2 0,1 1 0,0 0 0,-1-1 0,-3 1 0,0-2 0,-1-3 0,1-4 0,-1-3 0,-4-1 0,-11-10 0,-21-15 0,-19-17 0,-19-14 0,37 26 0,-1-1 0,-37-27 0,13 9 0,20 9 0,26 20 0,11 8 0,12 12 0,0 0 0,0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21:48:16.7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0 678 24575,'39'-22'0,"28"-22"0,-20 8 0,3-5 0,5-9 0,0-2 0,-6-2 0,-4 0 0,-6 2 0,-5 2 0,19-33 0,-15 20 0,-10 21 0,-8 19 0,-7 13 0,-5 8 0,-3 2 0,-4 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21:48:49.5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3476 5681 24575,'-52'12'0,"-19"17"0,18-4 0,-4 3 0,-11 10 0,-4 2 0,-7 4 0,-2 1 0,-7 1 0,-1-1 0,0-2 0,0-3 0,5-5 0,0-2 0,6-4 0,0-2 0,5-4 0,0-3 0,3-2 0,-1-2 0,-4-1 0,1-1 0,3-1 0,-1-1 0,2 0 0,1-2 0,3 0 0,1-2 0,6-2 0,1-1 0,2-2 0,2-1 0,3-1 0,2-2 0,-3-3 0,1-3 0,-2-3 0,0-2 0,-1-4 0,1-2 0,2-3 0,1 0 0,3-1 0,2 0 0,-35-22 0,13 1 0,12 0 0,7-1 0,9 1 0,8 1 0,4-5 0,5-4 0,0-9 0,-1-7 0,0-5 0,-1-1 0,0 1 0,1 1 0,2 0 0,2-4 0,5-3 0,4 1 0,6 2 0,2 4 0,2 9 0,0 8 0,0 11 0,2 6 0,3 0 0,2-3 0,3-3 0,1-3 0,-1 2 0,-1 0 0,1 0 0,1-2 0,3-7 0,1-3 0,1-1 0,-1 2 0,-4 3 0,1-3 0,1-8 0,2-5 0,4-6 0,0-1 0,4-5 0,6-9 0,-13 40 0,1 0 0,2-2 0,1-1 0,2-3 0,-1-1 0,0 0 0,0 0 0,-1-2 0,1-1 0,0-5 0,1-1 0,4-4 0,3-2 0,-2 12 0,4-1 0,3-3-1513,13-15 0,5-4 0,6-2 1513,-11 21 0,6-4 0,1 0 0,-2 2 0,-4 5-18,4-7 0,-4 4 0,0 0 18,15-10 0,1-2 0,-24 15 0,-33 12 0,12-34 0,-4 32 0,2-2 0,1 1 0,1 1 4522,18-41-4522,-9 21 71,-7 14-71,-2 5 0,0-1 0,1-1 0,4-3 0,-1 4 0,0 5 0,0 6 0,-1 6 0,3-2 0,5 0 0,5-5 0,2-1 0,3 2 0,-1 0 0,2 1 0,4-2 0,9-6 0,10-8 0,12-5 0,-33 28 0,2 2 0,2 0 0,1 1 0,1 3 0,1 1 0,-1 3 0,1 2 0,-3 2 0,-1 1 0,42-11 0,-7 5 0,-2 7 0,-2 4 0,-6 5 0,-8 5 0,-7 4 0,-3 12 0,12 18 0,10 18 0,-32-17 0,0 4 0,4 5 0,1 2 0,-3 2 0,0-1 0,1 2 0,0-1 0,-4-2 0,0-2 0,-2-3 0,0-2 0,-1-1 0,0 0 0,33 31 0,-5 0 0,-9-2 0,-13-2 0,-9-2 0,-8-3 0,-4-1 0,0 1 0,-2-3 0,-3-6 0,-2-8 0,-5-10 0,-4-9 0,-4-6 0,-4-5 0,0-1 0,0-1 0,0 0 0,0 2 0,0 2 0,-1 0 0,-1 1 0,-1 0 0,0 1 0,2-5 0,-1 2 0,2-4 0,0 3 0,0 2 0,0 0 0,0-2 0,-1-4 0,-2-3 0,-2-3 0,-3 0 0,-9-5 0,-17-7 0,-28-8 0,-33-2 0,37 13 0,-3 2 0,-6 2 0,0 2 0,5 2 0,1 1 0,9 0 0,4 0 0,-23 0 0,30 0 0,20-2 0,14 1 0,6-1 0,9 1 0,-5 1 0,3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21:48:50.5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0 713 24575,'7'-30'0,"15"-26"0,16-30 0,-13 33 0,1-2 0,-1 0 0,-1 0 0,11-37 0,-15 22 0,-11 24 0,-5 17 0,0 9 0,5 2 0,3-1 0,4 4 0,-5 5 0,-5 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A6930-6FE4-5249-A389-5C34F8D02512}" type="datetimeFigureOut">
              <a:rPr lang="en-US" smtClean="0"/>
              <a:t>5/17/22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7B7F8-0CD4-BB49-9045-2C974462F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89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A43C2-07A5-BB44-9F43-B20E7E531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41C6CB-5CAA-DD48-BDA4-0592D5FF8B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62CB0-8583-4540-BE1C-F84CB375F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E19A-8503-7843-8A88-9F39D8324431}" type="datetimeFigureOut">
              <a:rPr lang="en-US" smtClean="0"/>
              <a:t>5/17/22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9B2658-7209-954E-8DDF-07C641D90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D4973-44DE-7342-BA01-547EED31C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BDC8-442D-FF45-BCA9-EECAFF0BA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4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7DDD4-B6A1-124E-97F1-BA8418676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FEE7DE-9595-5745-A856-48AB8F5B52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9F81CC-8DBA-1342-88D3-380AA2B30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E19A-8503-7843-8A88-9F39D8324431}" type="datetimeFigureOut">
              <a:rPr lang="en-US" smtClean="0"/>
              <a:t>5/17/22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FA341-EA27-6943-B20F-AFA538A66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3FE79-E424-E945-ADDC-83D446C52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BDC8-442D-FF45-BCA9-EECAFF0BA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36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48F054-886E-8B44-8EBE-87FBB61503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BA284C-386A-6C4E-9A40-04DA68EFB5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8CBE6-4A2A-6549-898B-B2545B837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E19A-8503-7843-8A88-9F39D8324431}" type="datetimeFigureOut">
              <a:rPr lang="en-US" smtClean="0"/>
              <a:t>5/17/22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ED32C-794E-1143-802D-3AD6C9B7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FF59B-F6CF-464E-93D4-AA7B3EE8C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BDC8-442D-FF45-BCA9-EECAFF0BA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2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78217-0850-FA42-8B72-F673F24DE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12092-A792-584F-8A1C-32C031603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86E26-FE36-7B4D-AAF5-904CF3BBD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E19A-8503-7843-8A88-9F39D8324431}" type="datetimeFigureOut">
              <a:rPr lang="en-US" smtClean="0"/>
              <a:t>5/17/22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9D109-2568-4B4F-B7F4-2C7AD017C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AD3A7-3697-7C4A-A781-66DD5DCCA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BDC8-442D-FF45-BCA9-EECAFF0BA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99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C555C-64CB-F548-ABB6-4B463934B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C269A-28B6-FB43-BB47-BA94CF332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521C4-BC30-3646-824D-F119E616E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E19A-8503-7843-8A88-9F39D8324431}" type="datetimeFigureOut">
              <a:rPr lang="en-US" smtClean="0"/>
              <a:t>5/17/22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D182C-D8EA-B948-8737-5A6BD5B4D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787B1-6592-9044-9667-44816CAAB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BDC8-442D-FF45-BCA9-EECAFF0BA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50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5A981-5F59-8940-A2F7-8CE7EAE34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DAABA-0EEF-254E-B417-1B2EB27435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196200-086D-EA44-85BA-8D8F7BA4D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8D651E-2A31-AF4F-8A27-A2301E38A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E19A-8503-7843-8A88-9F39D8324431}" type="datetimeFigureOut">
              <a:rPr lang="en-US" smtClean="0"/>
              <a:t>5/17/22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ED8DF-7DBC-294E-82B1-18236111A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DE2C9E-91E9-FD42-9F13-932CADEBD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BDC8-442D-FF45-BCA9-EECAFF0BA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5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92995-0013-6F49-9741-2EA0BF408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B6D280-4929-384B-8615-167612096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029458-FF2B-1440-8335-632CAA842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9CA800-81C1-B646-A953-E8DBE47BC9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CCEC6B-205E-0B45-A0F3-6C8FCEE9A1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71920B-F361-C64F-BB0E-35F2D2CBB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E19A-8503-7843-8A88-9F39D8324431}" type="datetimeFigureOut">
              <a:rPr lang="en-US" smtClean="0"/>
              <a:t>5/17/22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D44ECE-207A-FA4C-9475-C03DC72DF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C1820C-AD96-D443-8AA8-5641E0380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BDC8-442D-FF45-BCA9-EECAFF0BA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31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F0FFF-6ED0-6243-A2AE-B253809A0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F091E3-DFC5-0540-9C75-225956946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E19A-8503-7843-8A88-9F39D8324431}" type="datetimeFigureOut">
              <a:rPr lang="en-US" smtClean="0"/>
              <a:t>5/17/22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BC49A3-0384-754C-BED0-DC0D47B42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2BA99-1D12-C64F-996A-85628BB3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BDC8-442D-FF45-BCA9-EECAFF0BA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8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36606B-79E4-A34B-BE97-997D9D758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E19A-8503-7843-8A88-9F39D8324431}" type="datetimeFigureOut">
              <a:rPr lang="en-US" smtClean="0"/>
              <a:t>5/17/22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9557CB-8103-3B41-A940-4FD4799A3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4919D0-3FCE-CF4E-9D34-9E0CD3DF7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BDC8-442D-FF45-BCA9-EECAFF0BA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83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4B636-4EDD-7341-9B7D-17AAD47C6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F0136-D7DD-1044-B848-27E313D5A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7DAE57-151C-234A-AA03-81AA7510BB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5ED6AC-BAC0-EB4C-9277-A63F66607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E19A-8503-7843-8A88-9F39D8324431}" type="datetimeFigureOut">
              <a:rPr lang="en-US" smtClean="0"/>
              <a:t>5/17/22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D45925-827B-DA4D-8CDF-AC1503BA2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854FF9-5EE1-A94C-9742-0AC2B9C3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BDC8-442D-FF45-BCA9-EECAFF0BA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53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2B654-18D6-F84E-B59E-E18CBEE4C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6D7EFC-4004-0145-A2F9-E508D0958C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5815D9-4FFF-1643-9F8A-2708D6AAA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5662FC-F0E3-2D4D-B116-98471B67E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E19A-8503-7843-8A88-9F39D8324431}" type="datetimeFigureOut">
              <a:rPr lang="en-US" smtClean="0"/>
              <a:t>5/17/22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612221-F75B-BA43-B4BA-28655085A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C9E1C-49AC-D74C-B71C-A5DC2EB02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BDC8-442D-FF45-BCA9-EECAFF0BA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75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6F7A43-3B09-424D-B3CE-5FDEDAF2A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7A7AA5-45BE-FB42-A660-04610BF85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CA802-9596-D94B-AF54-17577EF831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CE19A-8503-7843-8A88-9F39D8324431}" type="datetimeFigureOut">
              <a:rPr lang="en-US" smtClean="0"/>
              <a:t>5/17/22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50162-12AB-E644-9FE6-953D584338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B02E1-3BE0-DA47-8CDF-D1AE848A25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0BDC8-442D-FF45-BCA9-EECAFF0BA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7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customXml" Target="../ink/ink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customXml" Target="../ink/ink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55987-81F9-C64A-BD1F-BC0CF5D7C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839" y="370459"/>
            <a:ext cx="10515600" cy="1553757"/>
          </a:xfrm>
        </p:spPr>
        <p:txBody>
          <a:bodyPr/>
          <a:lstStyle/>
          <a:p>
            <a:r>
              <a:rPr lang="en-US" sz="5000" b="1" dirty="0"/>
              <a:t>CSE110A: Compilers</a:t>
            </a:r>
            <a:br>
              <a:rPr lang="en-US" dirty="0"/>
            </a:br>
            <a:r>
              <a:rPr lang="en-US" sz="3200" dirty="0"/>
              <a:t>June 1,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56C47-D610-254E-AA36-5D7C35127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350" y="2242268"/>
            <a:ext cx="6901683" cy="42035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Topics</a:t>
            </a:r>
            <a:r>
              <a:rPr lang="en-US" dirty="0"/>
              <a:t>: </a:t>
            </a:r>
          </a:p>
          <a:p>
            <a:r>
              <a:rPr lang="en-US" i="1" dirty="0"/>
              <a:t>Control flow graphs</a:t>
            </a:r>
          </a:p>
          <a:p>
            <a:r>
              <a:rPr lang="en-US" i="1" dirty="0"/>
              <a:t>Live variable analysis</a:t>
            </a:r>
          </a:p>
        </p:txBody>
      </p:sp>
    </p:spTree>
    <p:extLst>
      <p:ext uri="{BB962C8B-B14F-4D97-AF65-F5344CB8AC3E}">
        <p14:creationId xmlns:p14="http://schemas.microsoft.com/office/powerpoint/2010/main" val="2619880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F7A0E-0213-F0EA-5D96-79145DAD8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DOALL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9ACEF-EABC-DA0D-C5FD-8B552F7D8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951442"/>
          </a:xfrm>
        </p:spPr>
        <p:txBody>
          <a:bodyPr/>
          <a:lstStyle/>
          <a:p>
            <a:r>
              <a:rPr lang="en-US" dirty="0"/>
              <a:t>requires that loop iterations are independent</a:t>
            </a:r>
          </a:p>
          <a:p>
            <a:pPr lvl="1"/>
            <a:r>
              <a:rPr lang="en-US" dirty="0"/>
              <a:t>You can do the loop iterations in any order and get the same result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A2CE76-945E-0E0E-C124-0A0CD7E24ACB}"/>
              </a:ext>
            </a:extLst>
          </p:cNvPr>
          <p:cNvSpPr/>
          <p:nvPr/>
        </p:nvSpPr>
        <p:spPr>
          <a:xfrm>
            <a:off x="1574800" y="3733800"/>
            <a:ext cx="6096000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2EAEBB"/>
                </a:solidFill>
                <a:latin typeface="Menlo" panose="020B060903080402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US" dirty="0">
                <a:solidFill>
                  <a:srgbClr val="2FB41D"/>
                </a:solidFill>
                <a:latin typeface="Menlo" panose="020B060903080402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dirty="0" err="1">
                <a:solidFill>
                  <a:srgbClr val="9FA01C"/>
                </a:solidFill>
                <a:latin typeface="Menlo" panose="020B060903080402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= 0;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&lt; 2;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++) {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    counter += 1;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  }</a:t>
            </a:r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7CD98B-0497-CB39-1763-78E959E70F54}"/>
              </a:ext>
            </a:extLst>
          </p:cNvPr>
          <p:cNvSpPr txBox="1"/>
          <p:nvPr/>
        </p:nvSpPr>
        <p:spPr>
          <a:xfrm>
            <a:off x="3259667" y="5003800"/>
            <a:ext cx="377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EDA26B-275B-84FD-2DDC-5A52AB825F6B}"/>
              </a:ext>
            </a:extLst>
          </p:cNvPr>
          <p:cNvSpPr/>
          <p:nvPr/>
        </p:nvSpPr>
        <p:spPr>
          <a:xfrm>
            <a:off x="1574800" y="5638800"/>
            <a:ext cx="6096000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2EAEBB"/>
                </a:solidFill>
                <a:latin typeface="Menlo" panose="020B060903080402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US" dirty="0">
                <a:solidFill>
                  <a:srgbClr val="2FB41D"/>
                </a:solidFill>
                <a:latin typeface="Menlo" panose="020B060903080402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dirty="0" err="1">
                <a:solidFill>
                  <a:srgbClr val="9FA01C"/>
                </a:solidFill>
                <a:latin typeface="Menlo" panose="020B060903080402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= 0;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&lt; 2;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++) {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    counter = i;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  }</a:t>
            </a:r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7D8E4B-E972-83FA-5A65-CDD84D3BA66D}"/>
              </a:ext>
            </a:extLst>
          </p:cNvPr>
          <p:cNvSpPr txBox="1"/>
          <p:nvPr/>
        </p:nvSpPr>
        <p:spPr>
          <a:xfrm>
            <a:off x="8128000" y="3244334"/>
            <a:ext cx="2425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are these independent?</a:t>
            </a:r>
          </a:p>
        </p:txBody>
      </p:sp>
    </p:spTree>
    <p:extLst>
      <p:ext uri="{BB962C8B-B14F-4D97-AF65-F5344CB8AC3E}">
        <p14:creationId xmlns:p14="http://schemas.microsoft.com/office/powerpoint/2010/main" val="47133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31A3E95-3311-594A-B76B-DF77D664ADC6}"/>
              </a:ext>
            </a:extLst>
          </p:cNvPr>
          <p:cNvSpPr txBox="1"/>
          <p:nvPr/>
        </p:nvSpPr>
        <p:spPr>
          <a:xfrm>
            <a:off x="235085" y="1493656"/>
            <a:ext cx="46474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for (int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 = 0;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 &lt; 3;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++) {</a:t>
            </a:r>
          </a:p>
          <a:p>
            <a:r>
              <a:rPr lang="en-US" sz="2000" dirty="0">
                <a:latin typeface="Courier" pitchFamily="2" charset="0"/>
              </a:rPr>
              <a:t>  a[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] = b[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] + c[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];</a:t>
            </a:r>
          </a:p>
          <a:p>
            <a:r>
              <a:rPr lang="en-US" sz="2000" dirty="0">
                <a:latin typeface="Courier" pitchFamily="2" charset="0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E5C82C-D2FF-3E40-8E50-E3D298BDE936}"/>
              </a:ext>
            </a:extLst>
          </p:cNvPr>
          <p:cNvSpPr txBox="1"/>
          <p:nvPr/>
        </p:nvSpPr>
        <p:spPr>
          <a:xfrm>
            <a:off x="235085" y="4146065"/>
            <a:ext cx="46474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for (int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 = 0;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 &lt; 2;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++) {</a:t>
            </a:r>
          </a:p>
          <a:p>
            <a:r>
              <a:rPr lang="en-US" sz="2000" dirty="0">
                <a:latin typeface="Courier" pitchFamily="2" charset="0"/>
              </a:rPr>
              <a:t>  a[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] += a[i+1]</a:t>
            </a:r>
          </a:p>
          <a:p>
            <a:r>
              <a:rPr lang="en-US" sz="2000" dirty="0">
                <a:latin typeface="Courier" pitchFamily="2" charset="0"/>
              </a:rPr>
              <a:t>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478AE9-C059-E04B-ACE0-68BCF8EF72AE}"/>
              </a:ext>
            </a:extLst>
          </p:cNvPr>
          <p:cNvSpPr txBox="1"/>
          <p:nvPr/>
        </p:nvSpPr>
        <p:spPr>
          <a:xfrm>
            <a:off x="661481" y="856034"/>
            <a:ext cx="1660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adds two arrays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8C3154-ED6A-F445-BAAF-09FBEB2B9F7B}"/>
              </a:ext>
            </a:extLst>
          </p:cNvPr>
          <p:cNvSpPr txBox="1"/>
          <p:nvPr/>
        </p:nvSpPr>
        <p:spPr>
          <a:xfrm>
            <a:off x="661481" y="3605719"/>
            <a:ext cx="300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adds elements with neighbors</a:t>
            </a:r>
          </a:p>
        </p:txBody>
      </p:sp>
    </p:spTree>
    <p:extLst>
      <p:ext uri="{BB962C8B-B14F-4D97-AF65-F5344CB8AC3E}">
        <p14:creationId xmlns:p14="http://schemas.microsoft.com/office/powerpoint/2010/main" val="127092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31A3E95-3311-594A-B76B-DF77D664ADC6}"/>
              </a:ext>
            </a:extLst>
          </p:cNvPr>
          <p:cNvSpPr txBox="1"/>
          <p:nvPr/>
        </p:nvSpPr>
        <p:spPr>
          <a:xfrm>
            <a:off x="235085" y="1493656"/>
            <a:ext cx="46474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for (int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 = 0;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 &lt; 3;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++) {</a:t>
            </a:r>
          </a:p>
          <a:p>
            <a:r>
              <a:rPr lang="en-US" sz="2000" dirty="0">
                <a:latin typeface="Courier" pitchFamily="2" charset="0"/>
              </a:rPr>
              <a:t>  a[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] = b[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] + c[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];</a:t>
            </a:r>
          </a:p>
          <a:p>
            <a:r>
              <a:rPr lang="en-US" sz="2000" dirty="0">
                <a:latin typeface="Courier" pitchFamily="2" charset="0"/>
              </a:rPr>
              <a:t>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478AE9-C059-E04B-ACE0-68BCF8EF72AE}"/>
              </a:ext>
            </a:extLst>
          </p:cNvPr>
          <p:cNvSpPr txBox="1"/>
          <p:nvPr/>
        </p:nvSpPr>
        <p:spPr>
          <a:xfrm>
            <a:off x="661481" y="856034"/>
            <a:ext cx="1660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adds two arrays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98D6AB-F585-6766-1325-4CFDECD76E9F}"/>
              </a:ext>
            </a:extLst>
          </p:cNvPr>
          <p:cNvSpPr/>
          <p:nvPr/>
        </p:nvSpPr>
        <p:spPr>
          <a:xfrm>
            <a:off x="8822267" y="948267"/>
            <a:ext cx="584200" cy="58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54FA0D-3FF2-637D-4801-64FACA12EF6D}"/>
              </a:ext>
            </a:extLst>
          </p:cNvPr>
          <p:cNvSpPr/>
          <p:nvPr/>
        </p:nvSpPr>
        <p:spPr>
          <a:xfrm>
            <a:off x="9406467" y="948267"/>
            <a:ext cx="584200" cy="58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97570C-4610-B2EE-3434-8D36E4E792B7}"/>
              </a:ext>
            </a:extLst>
          </p:cNvPr>
          <p:cNvSpPr/>
          <p:nvPr/>
        </p:nvSpPr>
        <p:spPr>
          <a:xfrm>
            <a:off x="9990667" y="948267"/>
            <a:ext cx="584200" cy="58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240FB2-7DD3-CC01-BC18-14848E7BE031}"/>
              </a:ext>
            </a:extLst>
          </p:cNvPr>
          <p:cNvSpPr/>
          <p:nvPr/>
        </p:nvSpPr>
        <p:spPr>
          <a:xfrm>
            <a:off x="8822267" y="2217219"/>
            <a:ext cx="584200" cy="584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DDCE70-184E-6508-2ED0-0A6B14A64A54}"/>
              </a:ext>
            </a:extLst>
          </p:cNvPr>
          <p:cNvSpPr/>
          <p:nvPr/>
        </p:nvSpPr>
        <p:spPr>
          <a:xfrm>
            <a:off x="9406467" y="2217219"/>
            <a:ext cx="584200" cy="584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D09D41-8976-9AE6-AFFD-DA0FE08E5B92}"/>
              </a:ext>
            </a:extLst>
          </p:cNvPr>
          <p:cNvSpPr/>
          <p:nvPr/>
        </p:nvSpPr>
        <p:spPr>
          <a:xfrm>
            <a:off x="9990667" y="2217219"/>
            <a:ext cx="584200" cy="584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9519A1-6278-2B20-DA5A-32761E4CF79E}"/>
              </a:ext>
            </a:extLst>
          </p:cNvPr>
          <p:cNvSpPr/>
          <p:nvPr/>
        </p:nvSpPr>
        <p:spPr>
          <a:xfrm>
            <a:off x="8822267" y="3390851"/>
            <a:ext cx="584200" cy="584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B974547-4880-1611-024D-E404E0377F19}"/>
              </a:ext>
            </a:extLst>
          </p:cNvPr>
          <p:cNvSpPr/>
          <p:nvPr/>
        </p:nvSpPr>
        <p:spPr>
          <a:xfrm>
            <a:off x="9406467" y="3390851"/>
            <a:ext cx="584200" cy="584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1EFFBE8-2762-1A93-FFE1-9535649D81B2}"/>
              </a:ext>
            </a:extLst>
          </p:cNvPr>
          <p:cNvSpPr/>
          <p:nvPr/>
        </p:nvSpPr>
        <p:spPr>
          <a:xfrm>
            <a:off x="9990667" y="3390851"/>
            <a:ext cx="584200" cy="584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1640DA-F1E1-23DF-BED6-A13AA04CC870}"/>
              </a:ext>
            </a:extLst>
          </p:cNvPr>
          <p:cNvSpPr txBox="1"/>
          <p:nvPr/>
        </p:nvSpPr>
        <p:spPr>
          <a:xfrm>
            <a:off x="8281395" y="112432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C33838-A400-5060-D42D-0F7CE64BB3BC}"/>
              </a:ext>
            </a:extLst>
          </p:cNvPr>
          <p:cNvSpPr txBox="1"/>
          <p:nvPr/>
        </p:nvSpPr>
        <p:spPr>
          <a:xfrm>
            <a:off x="8297333" y="242993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4493D9-ACAB-3596-8B1E-86E3A67E8817}"/>
              </a:ext>
            </a:extLst>
          </p:cNvPr>
          <p:cNvSpPr txBox="1"/>
          <p:nvPr/>
        </p:nvSpPr>
        <p:spPr>
          <a:xfrm>
            <a:off x="8329762" y="3429000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8E466F-3791-281C-8639-24214B1D765F}"/>
              </a:ext>
            </a:extLst>
          </p:cNvPr>
          <p:cNvSpPr txBox="1"/>
          <p:nvPr/>
        </p:nvSpPr>
        <p:spPr>
          <a:xfrm>
            <a:off x="7983481" y="440125"/>
            <a:ext cx="692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index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D63E8D-435E-B629-25E9-DDDB84F2525E}"/>
              </a:ext>
            </a:extLst>
          </p:cNvPr>
          <p:cNvSpPr txBox="1"/>
          <p:nvPr/>
        </p:nvSpPr>
        <p:spPr>
          <a:xfrm>
            <a:off x="8929636" y="4688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C5745F5-54E3-CCAA-E804-C1462104444A}"/>
              </a:ext>
            </a:extLst>
          </p:cNvPr>
          <p:cNvSpPr txBox="1"/>
          <p:nvPr/>
        </p:nvSpPr>
        <p:spPr>
          <a:xfrm>
            <a:off x="9493361" y="4577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556F18-51EE-FC80-7AB0-09BD31A977A4}"/>
              </a:ext>
            </a:extLst>
          </p:cNvPr>
          <p:cNvSpPr txBox="1"/>
          <p:nvPr/>
        </p:nvSpPr>
        <p:spPr>
          <a:xfrm>
            <a:off x="10131924" y="4577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E108C5F-77FB-6B2A-8807-E259F58EDCB3}"/>
              </a:ext>
            </a:extLst>
          </p:cNvPr>
          <p:cNvSpPr/>
          <p:nvPr/>
        </p:nvSpPr>
        <p:spPr>
          <a:xfrm>
            <a:off x="6811710" y="519419"/>
            <a:ext cx="588653" cy="40810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44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AE5C82C-D2FF-3E40-8E50-E3D298BDE936}"/>
              </a:ext>
            </a:extLst>
          </p:cNvPr>
          <p:cNvSpPr txBox="1"/>
          <p:nvPr/>
        </p:nvSpPr>
        <p:spPr>
          <a:xfrm>
            <a:off x="235085" y="4146065"/>
            <a:ext cx="46474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for (int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 = 0;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 &lt; 2;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++) {</a:t>
            </a:r>
          </a:p>
          <a:p>
            <a:r>
              <a:rPr lang="en-US" sz="2000" dirty="0">
                <a:latin typeface="Courier" pitchFamily="2" charset="0"/>
              </a:rPr>
              <a:t>  a[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] += a[i+1]</a:t>
            </a:r>
          </a:p>
          <a:p>
            <a:r>
              <a:rPr lang="en-US" sz="2000" dirty="0">
                <a:latin typeface="Courier" pitchFamily="2" charset="0"/>
              </a:rPr>
              <a:t>}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8C3154-ED6A-F445-BAAF-09FBEB2B9F7B}"/>
              </a:ext>
            </a:extLst>
          </p:cNvPr>
          <p:cNvSpPr txBox="1"/>
          <p:nvPr/>
        </p:nvSpPr>
        <p:spPr>
          <a:xfrm>
            <a:off x="661481" y="3605719"/>
            <a:ext cx="300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adds elements with neighbors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187F2D-2912-F539-04A8-DB6C4F334558}"/>
              </a:ext>
            </a:extLst>
          </p:cNvPr>
          <p:cNvSpPr/>
          <p:nvPr/>
        </p:nvSpPr>
        <p:spPr>
          <a:xfrm>
            <a:off x="8068734" y="3390851"/>
            <a:ext cx="584200" cy="58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A673D0-EB9B-7AD7-8E54-63A6415015CF}"/>
              </a:ext>
            </a:extLst>
          </p:cNvPr>
          <p:cNvSpPr/>
          <p:nvPr/>
        </p:nvSpPr>
        <p:spPr>
          <a:xfrm>
            <a:off x="8652934" y="3390851"/>
            <a:ext cx="584200" cy="58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2EF66E-BC03-5DB3-0819-EA0AA0C1F81C}"/>
              </a:ext>
            </a:extLst>
          </p:cNvPr>
          <p:cNvSpPr/>
          <p:nvPr/>
        </p:nvSpPr>
        <p:spPr>
          <a:xfrm>
            <a:off x="9237134" y="3390851"/>
            <a:ext cx="584200" cy="58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DF3E52-3A5C-711E-D6D9-CE24C44E471F}"/>
              </a:ext>
            </a:extLst>
          </p:cNvPr>
          <p:cNvSpPr txBox="1"/>
          <p:nvPr/>
        </p:nvSpPr>
        <p:spPr>
          <a:xfrm>
            <a:off x="7527862" y="356690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3FF4CE-AADE-DF39-8995-559ED349A135}"/>
              </a:ext>
            </a:extLst>
          </p:cNvPr>
          <p:cNvSpPr txBox="1"/>
          <p:nvPr/>
        </p:nvSpPr>
        <p:spPr>
          <a:xfrm>
            <a:off x="7229948" y="2882709"/>
            <a:ext cx="692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index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1DBC80-1B9D-065B-FE50-B2A3A2AEF1F3}"/>
              </a:ext>
            </a:extLst>
          </p:cNvPr>
          <p:cNvSpPr txBox="1"/>
          <p:nvPr/>
        </p:nvSpPr>
        <p:spPr>
          <a:xfrm>
            <a:off x="8176103" y="29114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102E3B-D63A-AB74-E15F-A5E25D185203}"/>
              </a:ext>
            </a:extLst>
          </p:cNvPr>
          <p:cNvSpPr txBox="1"/>
          <p:nvPr/>
        </p:nvSpPr>
        <p:spPr>
          <a:xfrm>
            <a:off x="8739828" y="29003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6131D2-A1DE-7187-330A-49FD285B14B7}"/>
              </a:ext>
            </a:extLst>
          </p:cNvPr>
          <p:cNvSpPr txBox="1"/>
          <p:nvPr/>
        </p:nvSpPr>
        <p:spPr>
          <a:xfrm>
            <a:off x="9378391" y="29003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CE7046-D320-8B80-5F84-9D9946F610EA}"/>
              </a:ext>
            </a:extLst>
          </p:cNvPr>
          <p:cNvSpPr/>
          <p:nvPr/>
        </p:nvSpPr>
        <p:spPr>
          <a:xfrm rot="5400000">
            <a:off x="6654595" y="4137218"/>
            <a:ext cx="1150706" cy="116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43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31A3E95-3311-594A-B76B-DF77D664ADC6}"/>
              </a:ext>
            </a:extLst>
          </p:cNvPr>
          <p:cNvSpPr txBox="1"/>
          <p:nvPr/>
        </p:nvSpPr>
        <p:spPr>
          <a:xfrm>
            <a:off x="235085" y="1493656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for (int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 = 0;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 &lt; SIZE;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++) {</a:t>
            </a:r>
          </a:p>
          <a:p>
            <a:r>
              <a:rPr lang="en-US" sz="2000" dirty="0">
                <a:latin typeface="Courier" pitchFamily="2" charset="0"/>
              </a:rPr>
              <a:t>  a[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] = b[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] + c[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];</a:t>
            </a:r>
          </a:p>
          <a:p>
            <a:r>
              <a:rPr lang="en-US" sz="2000" dirty="0">
                <a:latin typeface="Courier" pitchFamily="2" charset="0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CD6004-59C3-AF4E-A656-922E945D9F69}"/>
              </a:ext>
            </a:extLst>
          </p:cNvPr>
          <p:cNvSpPr txBox="1"/>
          <p:nvPr/>
        </p:nvSpPr>
        <p:spPr>
          <a:xfrm>
            <a:off x="2655651" y="3429000"/>
            <a:ext cx="93630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When loop iterations are independent, they are called </a:t>
            </a:r>
            <a:r>
              <a:rPr lang="en-US" sz="2400" b="1" dirty="0"/>
              <a:t>DOALL</a:t>
            </a:r>
            <a:r>
              <a:rPr lang="en-US" sz="2400" dirty="0"/>
              <a:t> loops: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You can do them in ANY order and get the same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a compiler can find a DOALL loop then there are lots of optimizations</a:t>
            </a:r>
            <a:br>
              <a:rPr lang="en-US" sz="2400" dirty="0"/>
            </a:br>
            <a:r>
              <a:rPr lang="en-US" sz="2400" dirty="0"/>
              <a:t>to apply!</a:t>
            </a:r>
          </a:p>
        </p:txBody>
      </p:sp>
    </p:spTree>
    <p:extLst>
      <p:ext uri="{BB962C8B-B14F-4D97-AF65-F5344CB8AC3E}">
        <p14:creationId xmlns:p14="http://schemas.microsoft.com/office/powerpoint/2010/main" val="2547980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19302-0F43-8D4D-A089-DA1904D09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Criteria: independent iterations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5D8FC-96D3-B742-B9EE-F112A7B32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 we check this? </a:t>
            </a:r>
          </a:p>
          <a:p>
            <a:pPr lvl="1"/>
            <a:r>
              <a:rPr lang="en-US" dirty="0"/>
              <a:t>If the property doesn’t hold then there exists 2 iterations, such that if they are re-ordered, it causes different outcomes for the loop.</a:t>
            </a:r>
          </a:p>
          <a:p>
            <a:endParaRPr lang="en-US" dirty="0"/>
          </a:p>
          <a:p>
            <a:pPr lvl="1"/>
            <a:r>
              <a:rPr lang="en-US" b="1" dirty="0"/>
              <a:t>Write-Write conflicts</a:t>
            </a:r>
            <a:r>
              <a:rPr lang="en-US" dirty="0"/>
              <a:t>: two distinct iterations write different values to the same location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Read-Write conflicts</a:t>
            </a:r>
            <a:r>
              <a:rPr lang="en-US" dirty="0"/>
              <a:t>: two distinct iterations where one iteration reads from the location written to by another iteration.</a:t>
            </a:r>
          </a:p>
        </p:txBody>
      </p:sp>
    </p:spTree>
    <p:extLst>
      <p:ext uri="{BB962C8B-B14F-4D97-AF65-F5344CB8AC3E}">
        <p14:creationId xmlns:p14="http://schemas.microsoft.com/office/powerpoint/2010/main" val="2725398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C4128-D03C-C64E-80B9-3D63F5955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Motivation: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6745125-FBF4-9742-83F2-1E48A21C9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567" y="365125"/>
            <a:ext cx="1539352" cy="256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4541C5-277D-3D4E-A7E1-D9F0A2396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843" y="313984"/>
            <a:ext cx="1539353" cy="256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D770BF-A51E-E04C-84A6-5E9E193800D4}"/>
              </a:ext>
            </a:extLst>
          </p:cNvPr>
          <p:cNvSpPr txBox="1"/>
          <p:nvPr/>
        </p:nvSpPr>
        <p:spPr>
          <a:xfrm>
            <a:off x="9472414" y="1044357"/>
            <a:ext cx="222714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pretty straight</a:t>
            </a:r>
            <a:br>
              <a:rPr lang="en-US" dirty="0"/>
            </a:br>
            <a:r>
              <a:rPr lang="en-US" dirty="0"/>
              <a:t>forward computation</a:t>
            </a:r>
          </a:p>
          <a:p>
            <a:r>
              <a:rPr lang="en-US" dirty="0"/>
              <a:t>for brightening</a:t>
            </a:r>
            <a:br>
              <a:rPr lang="en-US" dirty="0"/>
            </a:br>
            <a:br>
              <a:rPr lang="en-US" dirty="0"/>
            </a:br>
            <a:r>
              <a:rPr lang="en-US" dirty="0"/>
              <a:t>(1 pass over all pixels)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2378814B-5403-5449-8D04-BEEE4377657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9146" y="4196993"/>
            <a:ext cx="2933678" cy="1955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8020AE80-70C2-844A-B4BA-D8B8446720E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0551" y="4196993"/>
            <a:ext cx="2941384" cy="1960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DACF51B-5DD5-E24C-BE1F-C1B1A3BE3FB7}"/>
              </a:ext>
            </a:extLst>
          </p:cNvPr>
          <p:cNvSpPr txBox="1"/>
          <p:nvPr/>
        </p:nvSpPr>
        <p:spPr>
          <a:xfrm>
            <a:off x="7906729" y="6442278"/>
            <a:ext cx="41135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from: https://</a:t>
            </a:r>
            <a:r>
              <a:rPr lang="en-US" sz="1200" dirty="0" err="1"/>
              <a:t>people.csail.mit.edu</a:t>
            </a:r>
            <a:r>
              <a:rPr lang="en-US" sz="1200" dirty="0"/>
              <a:t>/</a:t>
            </a:r>
            <a:r>
              <a:rPr lang="en-US" sz="1200" dirty="0" err="1"/>
              <a:t>sparis</a:t>
            </a:r>
            <a:r>
              <a:rPr lang="en-US" sz="1200" dirty="0"/>
              <a:t>/</a:t>
            </a:r>
            <a:r>
              <a:rPr lang="en-US" sz="1200" dirty="0" err="1"/>
              <a:t>publi</a:t>
            </a:r>
            <a:r>
              <a:rPr lang="en-US" sz="1200" dirty="0"/>
              <a:t>/2011/</a:t>
            </a:r>
            <a:r>
              <a:rPr lang="en-US" sz="1200" dirty="0" err="1"/>
              <a:t>siggraph</a:t>
            </a:r>
            <a:r>
              <a:rPr lang="en-US" sz="1200" dirty="0"/>
              <a:t>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58C622-7158-3D46-BF2F-24FC20B311A0}"/>
              </a:ext>
            </a:extLst>
          </p:cNvPr>
          <p:cNvSpPr txBox="1"/>
          <p:nvPr/>
        </p:nvSpPr>
        <p:spPr>
          <a:xfrm>
            <a:off x="513709" y="3613106"/>
            <a:ext cx="884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computation is known as the “Local Laplacian Filter”. Requires visiting all pixels 99 times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501DF4-E7A4-A943-8A88-C032B2B8AF5B}"/>
              </a:ext>
            </a:extLst>
          </p:cNvPr>
          <p:cNvSpPr txBox="1"/>
          <p:nvPr/>
        </p:nvSpPr>
        <p:spPr>
          <a:xfrm>
            <a:off x="8168676" y="4193279"/>
            <a:ext cx="2953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want to be able to do this</a:t>
            </a:r>
          </a:p>
          <a:p>
            <a:r>
              <a:rPr lang="en-US" dirty="0"/>
              <a:t>fast and efficiently!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0D6629-6BFB-9B44-9E4D-10E6106C7747}"/>
              </a:ext>
            </a:extLst>
          </p:cNvPr>
          <p:cNvSpPr txBox="1"/>
          <p:nvPr/>
        </p:nvSpPr>
        <p:spPr>
          <a:xfrm>
            <a:off x="7906729" y="5120025"/>
            <a:ext cx="39377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Main results in from an image DSL show</a:t>
            </a:r>
          </a:p>
          <a:p>
            <a:r>
              <a:rPr lang="en-US" i="1" dirty="0"/>
              <a:t>a 1.7x speedup with 1/5 the LoC</a:t>
            </a:r>
          </a:p>
          <a:p>
            <a:r>
              <a:rPr lang="en-US" i="1" dirty="0"/>
              <a:t>over hand optimized versions at Adobe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DD6AF6-FB10-0BD4-E004-5B68143F3062}"/>
              </a:ext>
            </a:extLst>
          </p:cNvPr>
          <p:cNvSpPr txBox="1"/>
          <p:nvPr/>
        </p:nvSpPr>
        <p:spPr>
          <a:xfrm>
            <a:off x="1244601" y="1645914"/>
            <a:ext cx="1830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Image processing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222494-EDB3-1FAC-9743-7E244E88298D}"/>
              </a:ext>
            </a:extLst>
          </p:cNvPr>
          <p:cNvSpPr txBox="1"/>
          <p:nvPr/>
        </p:nvSpPr>
        <p:spPr>
          <a:xfrm>
            <a:off x="1028938" y="2378483"/>
            <a:ext cx="2074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Taken from Halide:</a:t>
            </a:r>
          </a:p>
          <a:p>
            <a:r>
              <a:rPr lang="en-US" dirty="0"/>
              <a:t>A project out of MIT</a:t>
            </a:r>
          </a:p>
        </p:txBody>
      </p:sp>
    </p:spTree>
    <p:extLst>
      <p:ext uri="{BB962C8B-B14F-4D97-AF65-F5344CB8AC3E}">
        <p14:creationId xmlns:p14="http://schemas.microsoft.com/office/powerpoint/2010/main" val="1405710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EE1CDE8-F6EC-E64C-9B1D-441DCE15B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627" y="304324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6406A3-F8F6-7646-8A46-2590BE88384B}"/>
              </a:ext>
            </a:extLst>
          </p:cNvPr>
          <p:cNvSpPr txBox="1"/>
          <p:nvPr/>
        </p:nvSpPr>
        <p:spPr>
          <a:xfrm>
            <a:off x="139279" y="6562697"/>
            <a:ext cx="50147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from: https://halide-</a:t>
            </a:r>
            <a:r>
              <a:rPr lang="en-US" sz="1200" dirty="0" err="1"/>
              <a:t>lang.org</a:t>
            </a:r>
            <a:r>
              <a:rPr lang="en-US" sz="1200" dirty="0"/>
              <a:t>/tutorials/tutorial_lesson_05_scheduling_1.html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C71C9E-BC3B-FD4B-B242-3281BA5B37B7}"/>
              </a:ext>
            </a:extLst>
          </p:cNvPr>
          <p:cNvSpPr/>
          <p:nvPr/>
        </p:nvSpPr>
        <p:spPr>
          <a:xfrm>
            <a:off x="5600843" y="94187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335588"/>
                </a:solidFill>
                <a:latin typeface="Courier" pitchFamily="2" charset="0"/>
              </a:rPr>
              <a:t>for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(</a:t>
            </a:r>
            <a:r>
              <a:rPr lang="en-US" b="1" dirty="0">
                <a:solidFill>
                  <a:srgbClr val="335588"/>
                </a:solidFill>
                <a:latin typeface="Courier" pitchFamily="2" charset="0"/>
              </a:rPr>
              <a:t>int</a:t>
            </a:r>
            <a:r>
              <a:rPr lang="en-US" dirty="0">
                <a:latin typeface="Courier" pitchFamily="2" charset="0"/>
              </a:rPr>
              <a:t> y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=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0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;</a:t>
            </a:r>
            <a:r>
              <a:rPr lang="en-US" dirty="0">
                <a:latin typeface="Courier" pitchFamily="2" charset="0"/>
              </a:rPr>
              <a:t> y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&lt;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4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;</a:t>
            </a:r>
            <a:r>
              <a:rPr lang="en-US" dirty="0">
                <a:latin typeface="Courier" pitchFamily="2" charset="0"/>
              </a:rPr>
              <a:t> y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++) {</a:t>
            </a:r>
            <a:r>
              <a:rPr lang="en-US" dirty="0">
                <a:latin typeface="Courier" pitchFamily="2" charset="0"/>
              </a:rPr>
              <a:t> </a:t>
            </a:r>
          </a:p>
          <a:p>
            <a:r>
              <a:rPr lang="en-US" b="1" dirty="0">
                <a:solidFill>
                  <a:srgbClr val="335588"/>
                </a:solidFill>
                <a:latin typeface="Courier" pitchFamily="2" charset="0"/>
              </a:rPr>
              <a:t>    for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(</a:t>
            </a:r>
            <a:r>
              <a:rPr lang="en-US" b="1" dirty="0">
                <a:solidFill>
                  <a:srgbClr val="335588"/>
                </a:solidFill>
                <a:latin typeface="Courier" pitchFamily="2" charset="0"/>
              </a:rPr>
              <a:t>int</a:t>
            </a:r>
            <a:r>
              <a:rPr lang="en-US" dirty="0">
                <a:latin typeface="Courier" pitchFamily="2" charset="0"/>
              </a:rPr>
              <a:t> x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=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0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;</a:t>
            </a:r>
            <a:r>
              <a:rPr lang="en-US" dirty="0">
                <a:latin typeface="Courier" pitchFamily="2" charset="0"/>
              </a:rPr>
              <a:t> x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&lt;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4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;</a:t>
            </a:r>
            <a:r>
              <a:rPr lang="en-US" dirty="0">
                <a:latin typeface="Courier" pitchFamily="2" charset="0"/>
              </a:rPr>
              <a:t> x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++) {</a:t>
            </a:r>
          </a:p>
          <a:p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        </a:t>
            </a:r>
            <a:r>
              <a:rPr lang="en-US" dirty="0">
                <a:latin typeface="Courier" pitchFamily="2" charset="0"/>
              </a:rPr>
              <a:t>output[</a:t>
            </a:r>
            <a:r>
              <a:rPr lang="en-US" dirty="0" err="1">
                <a:latin typeface="Courier" pitchFamily="2" charset="0"/>
              </a:rPr>
              <a:t>y,x</a:t>
            </a:r>
            <a:r>
              <a:rPr lang="en-US" dirty="0">
                <a:latin typeface="Courier" pitchFamily="2" charset="0"/>
              </a:rPr>
              <a:t>] = x + y;</a:t>
            </a:r>
          </a:p>
          <a:p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    }</a:t>
            </a:r>
            <a:r>
              <a:rPr lang="en-US" dirty="0">
                <a:latin typeface="Courier" pitchFamily="2" charset="0"/>
              </a:rPr>
              <a:t> </a:t>
            </a:r>
          </a:p>
          <a:p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}</a:t>
            </a:r>
            <a:endParaRPr lang="en-US" dirty="0">
              <a:latin typeface="Courier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49CA3F-F9E7-D5A7-4195-F4D7EDE60498}"/>
              </a:ext>
            </a:extLst>
          </p:cNvPr>
          <p:cNvSpPr txBox="1"/>
          <p:nvPr/>
        </p:nvSpPr>
        <p:spPr>
          <a:xfrm>
            <a:off x="1617133" y="3244334"/>
            <a:ext cx="845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can compute the pixels in any order you want, you just have to compute all of them!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6D63AC-74D3-6EEC-F4B7-622C8DF92CD4}"/>
              </a:ext>
            </a:extLst>
          </p:cNvPr>
          <p:cNvSpPr/>
          <p:nvPr/>
        </p:nvSpPr>
        <p:spPr>
          <a:xfrm>
            <a:off x="5292618" y="459947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335588"/>
                </a:solidFill>
                <a:latin typeface="Courier" pitchFamily="2" charset="0"/>
              </a:rPr>
              <a:t>for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(</a:t>
            </a:r>
            <a:r>
              <a:rPr lang="en-US" b="1" dirty="0">
                <a:solidFill>
                  <a:srgbClr val="335588"/>
                </a:solidFill>
                <a:latin typeface="Courier" pitchFamily="2" charset="0"/>
              </a:rPr>
              <a:t>int</a:t>
            </a:r>
            <a:r>
              <a:rPr lang="en-US" dirty="0">
                <a:latin typeface="Courier" pitchFamily="2" charset="0"/>
              </a:rPr>
              <a:t> x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=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0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;</a:t>
            </a:r>
            <a:r>
              <a:rPr lang="en-US" dirty="0">
                <a:latin typeface="Courier" pitchFamily="2" charset="0"/>
              </a:rPr>
              <a:t> x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&lt;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4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;</a:t>
            </a:r>
            <a:r>
              <a:rPr lang="en-US" dirty="0">
                <a:latin typeface="Courier" pitchFamily="2" charset="0"/>
              </a:rPr>
              <a:t> x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++) {</a:t>
            </a:r>
            <a:r>
              <a:rPr lang="en-US" dirty="0">
                <a:latin typeface="Courier" pitchFamily="2" charset="0"/>
              </a:rPr>
              <a:t> </a:t>
            </a:r>
          </a:p>
          <a:p>
            <a:r>
              <a:rPr lang="en-US" b="1" dirty="0">
                <a:solidFill>
                  <a:srgbClr val="335588"/>
                </a:solidFill>
                <a:latin typeface="Courier" pitchFamily="2" charset="0"/>
              </a:rPr>
              <a:t>    for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(</a:t>
            </a:r>
            <a:r>
              <a:rPr lang="en-US" b="1" dirty="0">
                <a:solidFill>
                  <a:srgbClr val="335588"/>
                </a:solidFill>
                <a:latin typeface="Courier" pitchFamily="2" charset="0"/>
              </a:rPr>
              <a:t>int</a:t>
            </a:r>
            <a:r>
              <a:rPr lang="en-US" dirty="0">
                <a:latin typeface="Courier" pitchFamily="2" charset="0"/>
              </a:rPr>
              <a:t> y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=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0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;</a:t>
            </a:r>
            <a:r>
              <a:rPr lang="en-US" dirty="0">
                <a:latin typeface="Courier" pitchFamily="2" charset="0"/>
              </a:rPr>
              <a:t> y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&lt;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4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;</a:t>
            </a:r>
            <a:r>
              <a:rPr lang="en-US" dirty="0">
                <a:latin typeface="Courier" pitchFamily="2" charset="0"/>
              </a:rPr>
              <a:t> y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++) {</a:t>
            </a:r>
          </a:p>
          <a:p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        </a:t>
            </a:r>
            <a:r>
              <a:rPr lang="en-US" dirty="0">
                <a:latin typeface="Courier" pitchFamily="2" charset="0"/>
              </a:rPr>
              <a:t>output[</a:t>
            </a:r>
            <a:r>
              <a:rPr lang="en-US" dirty="0" err="1">
                <a:latin typeface="Courier" pitchFamily="2" charset="0"/>
              </a:rPr>
              <a:t>y,x</a:t>
            </a:r>
            <a:r>
              <a:rPr lang="en-US" dirty="0">
                <a:latin typeface="Courier" pitchFamily="2" charset="0"/>
              </a:rPr>
              <a:t>] = x + y;</a:t>
            </a:r>
          </a:p>
          <a:p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    }</a:t>
            </a:r>
            <a:r>
              <a:rPr lang="en-US" dirty="0">
                <a:latin typeface="Courier" pitchFamily="2" charset="0"/>
              </a:rPr>
              <a:t> </a:t>
            </a:r>
          </a:p>
          <a:p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}</a:t>
            </a:r>
            <a:endParaRPr lang="en-US" dirty="0">
              <a:latin typeface="Courier" pitchFamily="2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398121D-1C74-625E-0734-4B7C1A548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627" y="39619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C31FC8-A896-BF29-4F53-06F8A875EF7F}"/>
              </a:ext>
            </a:extLst>
          </p:cNvPr>
          <p:cNvSpPr txBox="1"/>
          <p:nvPr/>
        </p:nvSpPr>
        <p:spPr>
          <a:xfrm>
            <a:off x="8264621" y="5916366"/>
            <a:ext cx="3432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is the difference</a:t>
            </a:r>
            <a:br>
              <a:rPr lang="en-US" dirty="0"/>
            </a:br>
            <a:r>
              <a:rPr lang="en-US" dirty="0"/>
              <a:t>here? What will the difference be?</a:t>
            </a:r>
          </a:p>
        </p:txBody>
      </p:sp>
    </p:spTree>
    <p:extLst>
      <p:ext uri="{BB962C8B-B14F-4D97-AF65-F5344CB8AC3E}">
        <p14:creationId xmlns:p14="http://schemas.microsoft.com/office/powerpoint/2010/main" val="1476250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54024-B784-B041-B086-55EF3F7C6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2D arrays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2601A-0957-604D-8D95-CDEACD4D9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92175"/>
          </a:xfrm>
        </p:spPr>
        <p:txBody>
          <a:bodyPr/>
          <a:lstStyle/>
          <a:p>
            <a:r>
              <a:rPr lang="en-US" dirty="0"/>
              <a:t>Memory accesses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077BA1-7A79-E043-925E-C05B4362746A}"/>
              </a:ext>
            </a:extLst>
          </p:cNvPr>
          <p:cNvSpPr/>
          <p:nvPr/>
        </p:nvSpPr>
        <p:spPr>
          <a:xfrm>
            <a:off x="838200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177AEF-E670-CC47-A3B5-09EFD3D440DD}"/>
              </a:ext>
            </a:extLst>
          </p:cNvPr>
          <p:cNvSpPr/>
          <p:nvPr/>
        </p:nvSpPr>
        <p:spPr>
          <a:xfrm>
            <a:off x="1451042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8B1A66-FFE5-2745-8826-27647A6C5ED2}"/>
              </a:ext>
            </a:extLst>
          </p:cNvPr>
          <p:cNvSpPr/>
          <p:nvPr/>
        </p:nvSpPr>
        <p:spPr>
          <a:xfrm>
            <a:off x="2063884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66F2C1-2B0C-3147-A234-793C48EFE2C9}"/>
              </a:ext>
            </a:extLst>
          </p:cNvPr>
          <p:cNvSpPr/>
          <p:nvPr/>
        </p:nvSpPr>
        <p:spPr>
          <a:xfrm>
            <a:off x="2676726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9C096D-EC41-1648-A2C5-EF3EB7E98D5B}"/>
              </a:ext>
            </a:extLst>
          </p:cNvPr>
          <p:cNvSpPr/>
          <p:nvPr/>
        </p:nvSpPr>
        <p:spPr>
          <a:xfrm>
            <a:off x="838200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F299C0-3BE0-6A44-811D-1E2552E6B480}"/>
              </a:ext>
            </a:extLst>
          </p:cNvPr>
          <p:cNvSpPr/>
          <p:nvPr/>
        </p:nvSpPr>
        <p:spPr>
          <a:xfrm>
            <a:off x="1451042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031E82-C163-5E49-9DA4-F1786EA29EC5}"/>
              </a:ext>
            </a:extLst>
          </p:cNvPr>
          <p:cNvSpPr/>
          <p:nvPr/>
        </p:nvSpPr>
        <p:spPr>
          <a:xfrm>
            <a:off x="2063884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41C4D4-B7A1-B54D-B9BE-4DE2DE83736B}"/>
              </a:ext>
            </a:extLst>
          </p:cNvPr>
          <p:cNvSpPr/>
          <p:nvPr/>
        </p:nvSpPr>
        <p:spPr>
          <a:xfrm>
            <a:off x="2676726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2AE624-BACE-D24A-A491-D2A409693528}"/>
              </a:ext>
            </a:extLst>
          </p:cNvPr>
          <p:cNvSpPr/>
          <p:nvPr/>
        </p:nvSpPr>
        <p:spPr>
          <a:xfrm>
            <a:off x="838200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0FC4E4-1F62-8B46-A34E-ECCBFE452FE4}"/>
              </a:ext>
            </a:extLst>
          </p:cNvPr>
          <p:cNvSpPr/>
          <p:nvPr/>
        </p:nvSpPr>
        <p:spPr>
          <a:xfrm>
            <a:off x="1451042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AD157E-E5E5-FF4C-B947-7C6A4D61D601}"/>
              </a:ext>
            </a:extLst>
          </p:cNvPr>
          <p:cNvSpPr/>
          <p:nvPr/>
        </p:nvSpPr>
        <p:spPr>
          <a:xfrm>
            <a:off x="2063884" y="4424737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A75F80-B356-D844-9D0F-A60D4A4440BE}"/>
              </a:ext>
            </a:extLst>
          </p:cNvPr>
          <p:cNvSpPr/>
          <p:nvPr/>
        </p:nvSpPr>
        <p:spPr>
          <a:xfrm>
            <a:off x="2676726" y="443284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7C55EF-91CA-4A49-9509-81F2BCDB5A2A}"/>
              </a:ext>
            </a:extLst>
          </p:cNvPr>
          <p:cNvSpPr/>
          <p:nvPr/>
        </p:nvSpPr>
        <p:spPr>
          <a:xfrm>
            <a:off x="4257474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F0F29A-BBC3-3B4C-860E-F578673F059C}"/>
              </a:ext>
            </a:extLst>
          </p:cNvPr>
          <p:cNvSpPr/>
          <p:nvPr/>
        </p:nvSpPr>
        <p:spPr>
          <a:xfrm>
            <a:off x="4870316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57003A-0851-C240-B460-A63B934899A4}"/>
              </a:ext>
            </a:extLst>
          </p:cNvPr>
          <p:cNvSpPr/>
          <p:nvPr/>
        </p:nvSpPr>
        <p:spPr>
          <a:xfrm>
            <a:off x="5483158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8D9C6C3-E519-1146-B5E0-B11E63B87F6D}"/>
              </a:ext>
            </a:extLst>
          </p:cNvPr>
          <p:cNvSpPr/>
          <p:nvPr/>
        </p:nvSpPr>
        <p:spPr>
          <a:xfrm>
            <a:off x="6096000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4E4010A-107F-CD4B-8582-6D867C0219AA}"/>
              </a:ext>
            </a:extLst>
          </p:cNvPr>
          <p:cNvSpPr/>
          <p:nvPr/>
        </p:nvSpPr>
        <p:spPr>
          <a:xfrm>
            <a:off x="4257474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998590-707E-634F-B4B6-E85AAB6A886A}"/>
              </a:ext>
            </a:extLst>
          </p:cNvPr>
          <p:cNvSpPr/>
          <p:nvPr/>
        </p:nvSpPr>
        <p:spPr>
          <a:xfrm>
            <a:off x="4870316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A2CAC7-AD4C-D247-B099-B2555427A704}"/>
              </a:ext>
            </a:extLst>
          </p:cNvPr>
          <p:cNvSpPr/>
          <p:nvPr/>
        </p:nvSpPr>
        <p:spPr>
          <a:xfrm>
            <a:off x="5483158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74DD31-4778-2549-88C1-63A9DBE20AC1}"/>
              </a:ext>
            </a:extLst>
          </p:cNvPr>
          <p:cNvSpPr/>
          <p:nvPr/>
        </p:nvSpPr>
        <p:spPr>
          <a:xfrm>
            <a:off x="6096000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675A67-9EB0-E247-924F-B7356AB65E7D}"/>
              </a:ext>
            </a:extLst>
          </p:cNvPr>
          <p:cNvSpPr/>
          <p:nvPr/>
        </p:nvSpPr>
        <p:spPr>
          <a:xfrm>
            <a:off x="4257474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69FFAD-D458-784E-8128-22CF8C2B1E69}"/>
              </a:ext>
            </a:extLst>
          </p:cNvPr>
          <p:cNvSpPr/>
          <p:nvPr/>
        </p:nvSpPr>
        <p:spPr>
          <a:xfrm>
            <a:off x="4870316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38A1E4C-FA8E-1E42-9E16-4AF0B1D43F64}"/>
              </a:ext>
            </a:extLst>
          </p:cNvPr>
          <p:cNvSpPr/>
          <p:nvPr/>
        </p:nvSpPr>
        <p:spPr>
          <a:xfrm>
            <a:off x="5483158" y="4424737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A8AAEEF-9295-CE4C-BFED-EDFB5EF690E8}"/>
              </a:ext>
            </a:extLst>
          </p:cNvPr>
          <p:cNvSpPr/>
          <p:nvPr/>
        </p:nvSpPr>
        <p:spPr>
          <a:xfrm>
            <a:off x="6096000" y="443284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761E6F4-FDC1-1E48-806D-8F6060FCE382}"/>
              </a:ext>
            </a:extLst>
          </p:cNvPr>
          <p:cNvSpPr/>
          <p:nvPr/>
        </p:nvSpPr>
        <p:spPr>
          <a:xfrm>
            <a:off x="8118274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90656F3-BF48-BC4F-8B4E-B4EE6B496F9B}"/>
              </a:ext>
            </a:extLst>
          </p:cNvPr>
          <p:cNvSpPr/>
          <p:nvPr/>
        </p:nvSpPr>
        <p:spPr>
          <a:xfrm>
            <a:off x="8731116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CEF3A60-7BE4-EB44-9F7E-8C03EBFC996F}"/>
              </a:ext>
            </a:extLst>
          </p:cNvPr>
          <p:cNvSpPr/>
          <p:nvPr/>
        </p:nvSpPr>
        <p:spPr>
          <a:xfrm>
            <a:off x="9343958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FFB3B4C-2FCB-0E4D-9E7C-4DBC11BE7434}"/>
              </a:ext>
            </a:extLst>
          </p:cNvPr>
          <p:cNvSpPr/>
          <p:nvPr/>
        </p:nvSpPr>
        <p:spPr>
          <a:xfrm>
            <a:off x="9956800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8EDCAFC-E68A-174D-9A11-40948FD93429}"/>
              </a:ext>
            </a:extLst>
          </p:cNvPr>
          <p:cNvSpPr/>
          <p:nvPr/>
        </p:nvSpPr>
        <p:spPr>
          <a:xfrm>
            <a:off x="8118274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C337C20-066D-F04E-AAD0-6655DC77EF26}"/>
              </a:ext>
            </a:extLst>
          </p:cNvPr>
          <p:cNvSpPr/>
          <p:nvPr/>
        </p:nvSpPr>
        <p:spPr>
          <a:xfrm>
            <a:off x="8731116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4EEC094-7451-834C-8C7D-133C48979452}"/>
              </a:ext>
            </a:extLst>
          </p:cNvPr>
          <p:cNvSpPr/>
          <p:nvPr/>
        </p:nvSpPr>
        <p:spPr>
          <a:xfrm>
            <a:off x="9343958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1425747-1288-3945-9997-C5E6CF035EF2}"/>
              </a:ext>
            </a:extLst>
          </p:cNvPr>
          <p:cNvSpPr/>
          <p:nvPr/>
        </p:nvSpPr>
        <p:spPr>
          <a:xfrm>
            <a:off x="9956800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7652D5E-63CE-3C4D-B217-83E923578F9A}"/>
              </a:ext>
            </a:extLst>
          </p:cNvPr>
          <p:cNvSpPr/>
          <p:nvPr/>
        </p:nvSpPr>
        <p:spPr>
          <a:xfrm>
            <a:off x="8118274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365439D-5087-7742-A5A6-732FDDCA4309}"/>
              </a:ext>
            </a:extLst>
          </p:cNvPr>
          <p:cNvSpPr/>
          <p:nvPr/>
        </p:nvSpPr>
        <p:spPr>
          <a:xfrm>
            <a:off x="8731116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96251F0-3E30-D647-B32A-1C0FE3B87102}"/>
              </a:ext>
            </a:extLst>
          </p:cNvPr>
          <p:cNvSpPr/>
          <p:nvPr/>
        </p:nvSpPr>
        <p:spPr>
          <a:xfrm>
            <a:off x="9343958" y="4424737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3FBEF5A-1749-D247-BCC5-DD9AD80F946C}"/>
              </a:ext>
            </a:extLst>
          </p:cNvPr>
          <p:cNvSpPr/>
          <p:nvPr/>
        </p:nvSpPr>
        <p:spPr>
          <a:xfrm>
            <a:off x="9956800" y="443284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4268458-F1D1-A64F-8DEF-BF5CED40DAB6}"/>
              </a:ext>
            </a:extLst>
          </p:cNvPr>
          <p:cNvSpPr/>
          <p:nvPr/>
        </p:nvSpPr>
        <p:spPr>
          <a:xfrm>
            <a:off x="838200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E352569-86BD-2B46-A3D7-07E71C3F57E0}"/>
              </a:ext>
            </a:extLst>
          </p:cNvPr>
          <p:cNvSpPr/>
          <p:nvPr/>
        </p:nvSpPr>
        <p:spPr>
          <a:xfrm>
            <a:off x="1451042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C1D0B2B-E401-7B46-B23B-A70D5508E685}"/>
              </a:ext>
            </a:extLst>
          </p:cNvPr>
          <p:cNvSpPr/>
          <p:nvPr/>
        </p:nvSpPr>
        <p:spPr>
          <a:xfrm>
            <a:off x="2063884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53934B2-6382-1A4D-80C7-C1FC948464FA}"/>
              </a:ext>
            </a:extLst>
          </p:cNvPr>
          <p:cNvSpPr/>
          <p:nvPr/>
        </p:nvSpPr>
        <p:spPr>
          <a:xfrm>
            <a:off x="2676726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990FD05-3F17-3649-9289-2FF25E5CC47F}"/>
              </a:ext>
            </a:extLst>
          </p:cNvPr>
          <p:cNvSpPr/>
          <p:nvPr/>
        </p:nvSpPr>
        <p:spPr>
          <a:xfrm>
            <a:off x="4257474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998F2AC-7106-7B49-9050-63D233FA0E49}"/>
              </a:ext>
            </a:extLst>
          </p:cNvPr>
          <p:cNvSpPr/>
          <p:nvPr/>
        </p:nvSpPr>
        <p:spPr>
          <a:xfrm>
            <a:off x="4870316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CC0AD0A-BCA3-DE43-B5D1-DC0D312C0D20}"/>
              </a:ext>
            </a:extLst>
          </p:cNvPr>
          <p:cNvSpPr/>
          <p:nvPr/>
        </p:nvSpPr>
        <p:spPr>
          <a:xfrm>
            <a:off x="5483158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FE8F679-EA4E-0C4E-B53C-1E251E9B2F34}"/>
              </a:ext>
            </a:extLst>
          </p:cNvPr>
          <p:cNvSpPr/>
          <p:nvPr/>
        </p:nvSpPr>
        <p:spPr>
          <a:xfrm>
            <a:off x="6096000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245E0D2-1B17-CB4C-AE5A-713243A89AAA}"/>
              </a:ext>
            </a:extLst>
          </p:cNvPr>
          <p:cNvSpPr/>
          <p:nvPr/>
        </p:nvSpPr>
        <p:spPr>
          <a:xfrm>
            <a:off x="8118274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DCEC1E3-7591-F54B-8FC6-1CCFC021F2E0}"/>
              </a:ext>
            </a:extLst>
          </p:cNvPr>
          <p:cNvSpPr/>
          <p:nvPr/>
        </p:nvSpPr>
        <p:spPr>
          <a:xfrm>
            <a:off x="8731116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C561A25-3306-1847-99B2-191C081BBD78}"/>
              </a:ext>
            </a:extLst>
          </p:cNvPr>
          <p:cNvSpPr/>
          <p:nvPr/>
        </p:nvSpPr>
        <p:spPr>
          <a:xfrm>
            <a:off x="9343958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2E14837-3094-EF44-A374-619D9083CA36}"/>
              </a:ext>
            </a:extLst>
          </p:cNvPr>
          <p:cNvSpPr/>
          <p:nvPr/>
        </p:nvSpPr>
        <p:spPr>
          <a:xfrm>
            <a:off x="9956800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B634632-3D45-5442-81A3-03449978B6CF}"/>
                  </a:ext>
                </a:extLst>
              </p:cNvPr>
              <p:cNvSpPr txBox="1"/>
              <p:nvPr/>
            </p:nvSpPr>
            <p:spPr>
              <a:xfrm>
                <a:off x="4704530" y="2603787"/>
                <a:ext cx="12692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B634632-3D45-5442-81A3-03449978B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530" y="2603787"/>
                <a:ext cx="1269258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85C528D-B21A-BF49-B3EA-A2E2ECCDDD32}"/>
                  </a:ext>
                </a:extLst>
              </p:cNvPr>
              <p:cNvSpPr/>
              <p:nvPr/>
            </p:nvSpPr>
            <p:spPr>
              <a:xfrm>
                <a:off x="1871043" y="3104839"/>
                <a:ext cx="385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85C528D-B21A-BF49-B3EA-A2E2ECCDDD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043" y="3104839"/>
                <a:ext cx="38568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536AF45-CC10-4E47-9262-0D49E274623F}"/>
                  </a:ext>
                </a:extLst>
              </p:cNvPr>
              <p:cNvSpPr/>
              <p:nvPr/>
            </p:nvSpPr>
            <p:spPr>
              <a:xfrm>
                <a:off x="5202230" y="3104449"/>
                <a:ext cx="3960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536AF45-CC10-4E47-9262-0D49E27462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230" y="3104449"/>
                <a:ext cx="39607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096DEDF-894A-2848-AF0B-A55B031F1A23}"/>
                  </a:ext>
                </a:extLst>
              </p:cNvPr>
              <p:cNvSpPr/>
              <p:nvPr/>
            </p:nvSpPr>
            <p:spPr>
              <a:xfrm>
                <a:off x="9145923" y="3123279"/>
                <a:ext cx="3855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096DEDF-894A-2848-AF0B-A55B031F1A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923" y="3123279"/>
                <a:ext cx="38555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3659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F1FBA-E60D-1DFD-3FB2-B5D26C13B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sometimes there isn’t a good ordering</a:t>
            </a:r>
          </a:p>
        </p:txBody>
      </p:sp>
    </p:spTree>
    <p:extLst>
      <p:ext uri="{BB962C8B-B14F-4D97-AF65-F5344CB8AC3E}">
        <p14:creationId xmlns:p14="http://schemas.microsoft.com/office/powerpoint/2010/main" val="1575902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0C3A5-667C-754F-B375-3695E0DD1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D3622-CA57-1A44-9CA7-51B98F769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70326" cy="4795308"/>
          </a:xfrm>
        </p:spPr>
        <p:txBody>
          <a:bodyPr>
            <a:normAutofit/>
          </a:bodyPr>
          <a:lstStyle/>
          <a:p>
            <a:r>
              <a:rPr lang="en-US" dirty="0"/>
              <a:t>Pending grades:</a:t>
            </a:r>
          </a:p>
          <a:p>
            <a:pPr lvl="1"/>
            <a:r>
              <a:rPr lang="en-US" dirty="0"/>
              <a:t>HW 3</a:t>
            </a:r>
          </a:p>
          <a:p>
            <a:pPr lvl="1"/>
            <a:r>
              <a:rPr lang="en-US" dirty="0"/>
              <a:t>We will try to get feedback (and hopefully grades) ASAP</a:t>
            </a:r>
          </a:p>
          <a:p>
            <a:pPr lvl="1"/>
            <a:endParaRPr lang="en-US" dirty="0"/>
          </a:p>
          <a:p>
            <a:r>
              <a:rPr lang="en-US" dirty="0"/>
              <a:t>Homework 4 is out</a:t>
            </a:r>
          </a:p>
          <a:p>
            <a:pPr lvl="1"/>
            <a:r>
              <a:rPr lang="en-US" b="1" i="1" dirty="0"/>
              <a:t>Get started now if you haven’t already</a:t>
            </a:r>
          </a:p>
          <a:p>
            <a:pPr lvl="1"/>
            <a:r>
              <a:rPr lang="en-US" dirty="0"/>
              <a:t>Due on the date of the final (June 7 by midnight). No late days for this HW</a:t>
            </a:r>
          </a:p>
          <a:p>
            <a:pPr lvl="1"/>
            <a:endParaRPr lang="en-US" dirty="0"/>
          </a:p>
          <a:p>
            <a:r>
              <a:rPr lang="en-US" dirty="0"/>
              <a:t>SETs are out: </a:t>
            </a:r>
          </a:p>
          <a:p>
            <a:pPr lvl="1"/>
            <a:r>
              <a:rPr lang="en-US" dirty="0"/>
              <a:t>please take some time to fill them out </a:t>
            </a:r>
          </a:p>
          <a:p>
            <a:pPr lvl="1"/>
            <a:r>
              <a:rPr lang="en-US" dirty="0"/>
              <a:t>It really helps make the classes better in the future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271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54024-B784-B041-B086-55EF3F7C6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transposed arrays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2601A-0957-604D-8D95-CDEACD4D9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92175"/>
          </a:xfrm>
        </p:spPr>
        <p:txBody>
          <a:bodyPr/>
          <a:lstStyle/>
          <a:p>
            <a:r>
              <a:rPr lang="en-US" dirty="0"/>
              <a:t>In some cases, there might not be a good nesting order for all accesses: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077BA1-7A79-E043-925E-C05B4362746A}"/>
              </a:ext>
            </a:extLst>
          </p:cNvPr>
          <p:cNvSpPr/>
          <p:nvPr/>
        </p:nvSpPr>
        <p:spPr>
          <a:xfrm>
            <a:off x="838200" y="3833780"/>
            <a:ext cx="612842" cy="6128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177AEF-E670-CC47-A3B5-09EFD3D440DD}"/>
              </a:ext>
            </a:extLst>
          </p:cNvPr>
          <p:cNvSpPr/>
          <p:nvPr/>
        </p:nvSpPr>
        <p:spPr>
          <a:xfrm>
            <a:off x="1451042" y="3833780"/>
            <a:ext cx="612842" cy="6128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8B1A66-FFE5-2745-8826-27647A6C5ED2}"/>
              </a:ext>
            </a:extLst>
          </p:cNvPr>
          <p:cNvSpPr/>
          <p:nvPr/>
        </p:nvSpPr>
        <p:spPr>
          <a:xfrm>
            <a:off x="2063884" y="3833780"/>
            <a:ext cx="612842" cy="61284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66F2C1-2B0C-3147-A234-793C48EFE2C9}"/>
              </a:ext>
            </a:extLst>
          </p:cNvPr>
          <p:cNvSpPr/>
          <p:nvPr/>
        </p:nvSpPr>
        <p:spPr>
          <a:xfrm>
            <a:off x="2676726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9C096D-EC41-1648-A2C5-EF3EB7E98D5B}"/>
              </a:ext>
            </a:extLst>
          </p:cNvPr>
          <p:cNvSpPr/>
          <p:nvPr/>
        </p:nvSpPr>
        <p:spPr>
          <a:xfrm>
            <a:off x="838200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F299C0-3BE0-6A44-811D-1E2552E6B480}"/>
              </a:ext>
            </a:extLst>
          </p:cNvPr>
          <p:cNvSpPr/>
          <p:nvPr/>
        </p:nvSpPr>
        <p:spPr>
          <a:xfrm>
            <a:off x="1451042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031E82-C163-5E49-9DA4-F1786EA29EC5}"/>
              </a:ext>
            </a:extLst>
          </p:cNvPr>
          <p:cNvSpPr/>
          <p:nvPr/>
        </p:nvSpPr>
        <p:spPr>
          <a:xfrm>
            <a:off x="2063884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41C4D4-B7A1-B54D-B9BE-4DE2DE83736B}"/>
              </a:ext>
            </a:extLst>
          </p:cNvPr>
          <p:cNvSpPr/>
          <p:nvPr/>
        </p:nvSpPr>
        <p:spPr>
          <a:xfrm>
            <a:off x="2676726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2AE624-BACE-D24A-A491-D2A409693528}"/>
              </a:ext>
            </a:extLst>
          </p:cNvPr>
          <p:cNvSpPr/>
          <p:nvPr/>
        </p:nvSpPr>
        <p:spPr>
          <a:xfrm>
            <a:off x="838200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0FC4E4-1F62-8B46-A34E-ECCBFE452FE4}"/>
              </a:ext>
            </a:extLst>
          </p:cNvPr>
          <p:cNvSpPr/>
          <p:nvPr/>
        </p:nvSpPr>
        <p:spPr>
          <a:xfrm>
            <a:off x="1451042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AD157E-E5E5-FF4C-B947-7C6A4D61D601}"/>
              </a:ext>
            </a:extLst>
          </p:cNvPr>
          <p:cNvSpPr/>
          <p:nvPr/>
        </p:nvSpPr>
        <p:spPr>
          <a:xfrm>
            <a:off x="2063884" y="4424737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A75F80-B356-D844-9D0F-A60D4A4440BE}"/>
              </a:ext>
            </a:extLst>
          </p:cNvPr>
          <p:cNvSpPr/>
          <p:nvPr/>
        </p:nvSpPr>
        <p:spPr>
          <a:xfrm>
            <a:off x="2676726" y="443284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7C55EF-91CA-4A49-9509-81F2BCDB5A2A}"/>
              </a:ext>
            </a:extLst>
          </p:cNvPr>
          <p:cNvSpPr/>
          <p:nvPr/>
        </p:nvSpPr>
        <p:spPr>
          <a:xfrm>
            <a:off x="4257474" y="3833780"/>
            <a:ext cx="612842" cy="6128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F0F29A-BBC3-3B4C-860E-F578673F059C}"/>
              </a:ext>
            </a:extLst>
          </p:cNvPr>
          <p:cNvSpPr/>
          <p:nvPr/>
        </p:nvSpPr>
        <p:spPr>
          <a:xfrm>
            <a:off x="4870316" y="3833780"/>
            <a:ext cx="612842" cy="6128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57003A-0851-C240-B460-A63B934899A4}"/>
              </a:ext>
            </a:extLst>
          </p:cNvPr>
          <p:cNvSpPr/>
          <p:nvPr/>
        </p:nvSpPr>
        <p:spPr>
          <a:xfrm>
            <a:off x="5483158" y="3833780"/>
            <a:ext cx="612842" cy="61284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8D9C6C3-E519-1146-B5E0-B11E63B87F6D}"/>
              </a:ext>
            </a:extLst>
          </p:cNvPr>
          <p:cNvSpPr/>
          <p:nvPr/>
        </p:nvSpPr>
        <p:spPr>
          <a:xfrm>
            <a:off x="6096000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4E4010A-107F-CD4B-8582-6D867C0219AA}"/>
              </a:ext>
            </a:extLst>
          </p:cNvPr>
          <p:cNvSpPr/>
          <p:nvPr/>
        </p:nvSpPr>
        <p:spPr>
          <a:xfrm>
            <a:off x="4257474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998590-707E-634F-B4B6-E85AAB6A886A}"/>
              </a:ext>
            </a:extLst>
          </p:cNvPr>
          <p:cNvSpPr/>
          <p:nvPr/>
        </p:nvSpPr>
        <p:spPr>
          <a:xfrm>
            <a:off x="4870316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A2CAC7-AD4C-D247-B099-B2555427A704}"/>
              </a:ext>
            </a:extLst>
          </p:cNvPr>
          <p:cNvSpPr/>
          <p:nvPr/>
        </p:nvSpPr>
        <p:spPr>
          <a:xfrm>
            <a:off x="5483158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74DD31-4778-2549-88C1-63A9DBE20AC1}"/>
              </a:ext>
            </a:extLst>
          </p:cNvPr>
          <p:cNvSpPr/>
          <p:nvPr/>
        </p:nvSpPr>
        <p:spPr>
          <a:xfrm>
            <a:off x="6096000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675A67-9EB0-E247-924F-B7356AB65E7D}"/>
              </a:ext>
            </a:extLst>
          </p:cNvPr>
          <p:cNvSpPr/>
          <p:nvPr/>
        </p:nvSpPr>
        <p:spPr>
          <a:xfrm>
            <a:off x="4257474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69FFAD-D458-784E-8128-22CF8C2B1E69}"/>
              </a:ext>
            </a:extLst>
          </p:cNvPr>
          <p:cNvSpPr/>
          <p:nvPr/>
        </p:nvSpPr>
        <p:spPr>
          <a:xfrm>
            <a:off x="4870316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38A1E4C-FA8E-1E42-9E16-4AF0B1D43F64}"/>
              </a:ext>
            </a:extLst>
          </p:cNvPr>
          <p:cNvSpPr/>
          <p:nvPr/>
        </p:nvSpPr>
        <p:spPr>
          <a:xfrm>
            <a:off x="5483158" y="4424737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A8AAEEF-9295-CE4C-BFED-EDFB5EF690E8}"/>
              </a:ext>
            </a:extLst>
          </p:cNvPr>
          <p:cNvSpPr/>
          <p:nvPr/>
        </p:nvSpPr>
        <p:spPr>
          <a:xfrm>
            <a:off x="6096000" y="443284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761E6F4-FDC1-1E48-806D-8F6060FCE382}"/>
              </a:ext>
            </a:extLst>
          </p:cNvPr>
          <p:cNvSpPr/>
          <p:nvPr/>
        </p:nvSpPr>
        <p:spPr>
          <a:xfrm>
            <a:off x="8118274" y="3833780"/>
            <a:ext cx="612842" cy="6128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90656F3-BF48-BC4F-8B4E-B4EE6B496F9B}"/>
              </a:ext>
            </a:extLst>
          </p:cNvPr>
          <p:cNvSpPr/>
          <p:nvPr/>
        </p:nvSpPr>
        <p:spPr>
          <a:xfrm>
            <a:off x="8731116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CEF3A60-7BE4-EB44-9F7E-8C03EBFC996F}"/>
              </a:ext>
            </a:extLst>
          </p:cNvPr>
          <p:cNvSpPr/>
          <p:nvPr/>
        </p:nvSpPr>
        <p:spPr>
          <a:xfrm>
            <a:off x="9343958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FFB3B4C-2FCB-0E4D-9E7C-4DBC11BE7434}"/>
              </a:ext>
            </a:extLst>
          </p:cNvPr>
          <p:cNvSpPr/>
          <p:nvPr/>
        </p:nvSpPr>
        <p:spPr>
          <a:xfrm>
            <a:off x="9956800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8EDCAFC-E68A-174D-9A11-40948FD93429}"/>
              </a:ext>
            </a:extLst>
          </p:cNvPr>
          <p:cNvSpPr/>
          <p:nvPr/>
        </p:nvSpPr>
        <p:spPr>
          <a:xfrm>
            <a:off x="8118274" y="5046493"/>
            <a:ext cx="612842" cy="61284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C337C20-066D-F04E-AAD0-6655DC77EF26}"/>
              </a:ext>
            </a:extLst>
          </p:cNvPr>
          <p:cNvSpPr/>
          <p:nvPr/>
        </p:nvSpPr>
        <p:spPr>
          <a:xfrm>
            <a:off x="8731116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4EEC094-7451-834C-8C7D-133C48979452}"/>
              </a:ext>
            </a:extLst>
          </p:cNvPr>
          <p:cNvSpPr/>
          <p:nvPr/>
        </p:nvSpPr>
        <p:spPr>
          <a:xfrm>
            <a:off x="9343958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1425747-1288-3945-9997-C5E6CF035EF2}"/>
              </a:ext>
            </a:extLst>
          </p:cNvPr>
          <p:cNvSpPr/>
          <p:nvPr/>
        </p:nvSpPr>
        <p:spPr>
          <a:xfrm>
            <a:off x="9956800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7652D5E-63CE-3C4D-B217-83E923578F9A}"/>
              </a:ext>
            </a:extLst>
          </p:cNvPr>
          <p:cNvSpPr/>
          <p:nvPr/>
        </p:nvSpPr>
        <p:spPr>
          <a:xfrm>
            <a:off x="8118274" y="4423925"/>
            <a:ext cx="612842" cy="6128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365439D-5087-7742-A5A6-732FDDCA4309}"/>
              </a:ext>
            </a:extLst>
          </p:cNvPr>
          <p:cNvSpPr/>
          <p:nvPr/>
        </p:nvSpPr>
        <p:spPr>
          <a:xfrm>
            <a:off x="8731116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96251F0-3E30-D647-B32A-1C0FE3B87102}"/>
              </a:ext>
            </a:extLst>
          </p:cNvPr>
          <p:cNvSpPr/>
          <p:nvPr/>
        </p:nvSpPr>
        <p:spPr>
          <a:xfrm>
            <a:off x="9343958" y="4424737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3FBEF5A-1749-D247-BCC5-DD9AD80F946C}"/>
              </a:ext>
            </a:extLst>
          </p:cNvPr>
          <p:cNvSpPr/>
          <p:nvPr/>
        </p:nvSpPr>
        <p:spPr>
          <a:xfrm>
            <a:off x="9956800" y="443284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4268458-F1D1-A64F-8DEF-BF5CED40DAB6}"/>
              </a:ext>
            </a:extLst>
          </p:cNvPr>
          <p:cNvSpPr/>
          <p:nvPr/>
        </p:nvSpPr>
        <p:spPr>
          <a:xfrm>
            <a:off x="838200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E352569-86BD-2B46-A3D7-07E71C3F57E0}"/>
              </a:ext>
            </a:extLst>
          </p:cNvPr>
          <p:cNvSpPr/>
          <p:nvPr/>
        </p:nvSpPr>
        <p:spPr>
          <a:xfrm>
            <a:off x="1451042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C1D0B2B-E401-7B46-B23B-A70D5508E685}"/>
              </a:ext>
            </a:extLst>
          </p:cNvPr>
          <p:cNvSpPr/>
          <p:nvPr/>
        </p:nvSpPr>
        <p:spPr>
          <a:xfrm>
            <a:off x="2063884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53934B2-6382-1A4D-80C7-C1FC948464FA}"/>
              </a:ext>
            </a:extLst>
          </p:cNvPr>
          <p:cNvSpPr/>
          <p:nvPr/>
        </p:nvSpPr>
        <p:spPr>
          <a:xfrm>
            <a:off x="2676726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990FD05-3F17-3649-9289-2FF25E5CC47F}"/>
              </a:ext>
            </a:extLst>
          </p:cNvPr>
          <p:cNvSpPr/>
          <p:nvPr/>
        </p:nvSpPr>
        <p:spPr>
          <a:xfrm>
            <a:off x="4257474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998F2AC-7106-7B49-9050-63D233FA0E49}"/>
              </a:ext>
            </a:extLst>
          </p:cNvPr>
          <p:cNvSpPr/>
          <p:nvPr/>
        </p:nvSpPr>
        <p:spPr>
          <a:xfrm>
            <a:off x="4870316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CC0AD0A-BCA3-DE43-B5D1-DC0D312C0D20}"/>
              </a:ext>
            </a:extLst>
          </p:cNvPr>
          <p:cNvSpPr/>
          <p:nvPr/>
        </p:nvSpPr>
        <p:spPr>
          <a:xfrm>
            <a:off x="5483158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FE8F679-EA4E-0C4E-B53C-1E251E9B2F34}"/>
              </a:ext>
            </a:extLst>
          </p:cNvPr>
          <p:cNvSpPr/>
          <p:nvPr/>
        </p:nvSpPr>
        <p:spPr>
          <a:xfrm>
            <a:off x="6096000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245E0D2-1B17-CB4C-AE5A-713243A89AAA}"/>
              </a:ext>
            </a:extLst>
          </p:cNvPr>
          <p:cNvSpPr/>
          <p:nvPr/>
        </p:nvSpPr>
        <p:spPr>
          <a:xfrm>
            <a:off x="8118274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DCEC1E3-7591-F54B-8FC6-1CCFC021F2E0}"/>
              </a:ext>
            </a:extLst>
          </p:cNvPr>
          <p:cNvSpPr/>
          <p:nvPr/>
        </p:nvSpPr>
        <p:spPr>
          <a:xfrm>
            <a:off x="8731116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C561A25-3306-1847-99B2-191C081BBD78}"/>
              </a:ext>
            </a:extLst>
          </p:cNvPr>
          <p:cNvSpPr/>
          <p:nvPr/>
        </p:nvSpPr>
        <p:spPr>
          <a:xfrm>
            <a:off x="9343958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2E14837-3094-EF44-A374-619D9083CA36}"/>
              </a:ext>
            </a:extLst>
          </p:cNvPr>
          <p:cNvSpPr/>
          <p:nvPr/>
        </p:nvSpPr>
        <p:spPr>
          <a:xfrm>
            <a:off x="9956800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B634632-3D45-5442-81A3-03449978B6CF}"/>
                  </a:ext>
                </a:extLst>
              </p:cNvPr>
              <p:cNvSpPr txBox="1"/>
              <p:nvPr/>
            </p:nvSpPr>
            <p:spPr>
              <a:xfrm>
                <a:off x="4704530" y="2603787"/>
                <a:ext cx="13914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B634632-3D45-5442-81A3-03449978B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530" y="2603787"/>
                <a:ext cx="139147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85C528D-B21A-BF49-B3EA-A2E2ECCDDD32}"/>
                  </a:ext>
                </a:extLst>
              </p:cNvPr>
              <p:cNvSpPr/>
              <p:nvPr/>
            </p:nvSpPr>
            <p:spPr>
              <a:xfrm>
                <a:off x="1871043" y="3104839"/>
                <a:ext cx="385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85C528D-B21A-BF49-B3EA-A2E2ECCDDD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043" y="3104839"/>
                <a:ext cx="38568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536AF45-CC10-4E47-9262-0D49E274623F}"/>
                  </a:ext>
                </a:extLst>
              </p:cNvPr>
              <p:cNvSpPr/>
              <p:nvPr/>
            </p:nvSpPr>
            <p:spPr>
              <a:xfrm>
                <a:off x="5202230" y="3104449"/>
                <a:ext cx="3960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536AF45-CC10-4E47-9262-0D49E27462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230" y="3104449"/>
                <a:ext cx="39607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096DEDF-894A-2848-AF0B-A55B031F1A23}"/>
                  </a:ext>
                </a:extLst>
              </p:cNvPr>
              <p:cNvSpPr/>
              <p:nvPr/>
            </p:nvSpPr>
            <p:spPr>
              <a:xfrm>
                <a:off x="9145923" y="3123279"/>
                <a:ext cx="3855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096DEDF-894A-2848-AF0B-A55B031F1A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923" y="3123279"/>
                <a:ext cx="38555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048F4417-7066-CE4E-84D7-7A6530EAE37C}"/>
              </a:ext>
            </a:extLst>
          </p:cNvPr>
          <p:cNvSpPr txBox="1"/>
          <p:nvPr/>
        </p:nvSpPr>
        <p:spPr>
          <a:xfrm>
            <a:off x="838200" y="6409267"/>
            <a:ext cx="252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Hit on A and B. Miss on C</a:t>
            </a:r>
          </a:p>
        </p:txBody>
      </p:sp>
    </p:spTree>
    <p:extLst>
      <p:ext uri="{BB962C8B-B14F-4D97-AF65-F5344CB8AC3E}">
        <p14:creationId xmlns:p14="http://schemas.microsoft.com/office/powerpoint/2010/main" val="3089389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6406A3-F8F6-7646-8A46-2590BE88384B}"/>
              </a:ext>
            </a:extLst>
          </p:cNvPr>
          <p:cNvSpPr txBox="1"/>
          <p:nvPr/>
        </p:nvSpPr>
        <p:spPr>
          <a:xfrm>
            <a:off x="139279" y="6562697"/>
            <a:ext cx="50147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from: https://halide-</a:t>
            </a:r>
            <a:r>
              <a:rPr lang="en-US" sz="1200" dirty="0" err="1"/>
              <a:t>lang.org</a:t>
            </a:r>
            <a:r>
              <a:rPr lang="en-US" sz="1200" dirty="0"/>
              <a:t>/tutorials/tutorial_lesson_05_scheduling_1.html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C71C9E-BC3B-FD4B-B242-3281BA5B37B7}"/>
              </a:ext>
            </a:extLst>
          </p:cNvPr>
          <p:cNvSpPr/>
          <p:nvPr/>
        </p:nvSpPr>
        <p:spPr>
          <a:xfrm>
            <a:off x="1275326" y="3670063"/>
            <a:ext cx="1023087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35588"/>
                </a:solidFill>
                <a:latin typeface="Courier" pitchFamily="2" charset="0"/>
              </a:rPr>
              <a:t>for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(</a:t>
            </a:r>
            <a:r>
              <a:rPr lang="en-US" b="1" dirty="0">
                <a:solidFill>
                  <a:srgbClr val="335588"/>
                </a:solidFill>
                <a:latin typeface="Courier" pitchFamily="2" charset="0"/>
              </a:rPr>
              <a:t>int</a:t>
            </a:r>
            <a:r>
              <a:rPr lang="en-US" dirty="0">
                <a:latin typeface="Courier" pitchFamily="2" charset="0"/>
              </a:rPr>
              <a:t> y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=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0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;</a:t>
            </a:r>
            <a:r>
              <a:rPr lang="en-US" dirty="0">
                <a:latin typeface="Courier" pitchFamily="2" charset="0"/>
              </a:rPr>
              <a:t> y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&lt;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4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;</a:t>
            </a:r>
            <a:r>
              <a:rPr lang="en-US" dirty="0">
                <a:latin typeface="Courier" pitchFamily="2" charset="0"/>
              </a:rPr>
              <a:t> y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++) {</a:t>
            </a:r>
            <a:endParaRPr lang="en-US" b="1" dirty="0">
              <a:solidFill>
                <a:srgbClr val="335588"/>
              </a:solidFill>
              <a:latin typeface="Courier" pitchFamily="2" charset="0"/>
            </a:endParaRPr>
          </a:p>
          <a:p>
            <a:r>
              <a:rPr lang="en-US" b="1" dirty="0">
                <a:solidFill>
                  <a:srgbClr val="335588"/>
                </a:solidFill>
                <a:latin typeface="Courier" pitchFamily="2" charset="0"/>
              </a:rPr>
              <a:t>    for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(</a:t>
            </a:r>
            <a:r>
              <a:rPr lang="en-US" b="1" dirty="0">
                <a:solidFill>
                  <a:srgbClr val="335588"/>
                </a:solidFill>
                <a:latin typeface="Courier" pitchFamily="2" charset="0"/>
              </a:rPr>
              <a:t>int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x_outer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=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0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;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x_outer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&lt;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4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;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x_outer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+=2) {</a:t>
            </a:r>
          </a:p>
          <a:p>
            <a:r>
              <a:rPr lang="en-US" b="1" dirty="0">
                <a:solidFill>
                  <a:srgbClr val="335588"/>
                </a:solidFill>
                <a:latin typeface="Courier" pitchFamily="2" charset="0"/>
              </a:rPr>
              <a:t>        for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(</a:t>
            </a:r>
            <a:r>
              <a:rPr lang="en-US" b="1" dirty="0">
                <a:solidFill>
                  <a:srgbClr val="335588"/>
                </a:solidFill>
                <a:latin typeface="Courier" pitchFamily="2" charset="0"/>
              </a:rPr>
              <a:t>int</a:t>
            </a:r>
            <a:r>
              <a:rPr lang="en-US" dirty="0">
                <a:latin typeface="Courier" pitchFamily="2" charset="0"/>
              </a:rPr>
              <a:t> x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=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" pitchFamily="2" charset="0"/>
              </a:rPr>
              <a:t>x_outer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;</a:t>
            </a:r>
            <a:r>
              <a:rPr lang="en-US" dirty="0">
                <a:latin typeface="Courier" pitchFamily="2" charset="0"/>
              </a:rPr>
              <a:t> x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&lt;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x_outer+2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;</a:t>
            </a:r>
            <a:r>
              <a:rPr lang="en-US" dirty="0">
                <a:latin typeface="Courier" pitchFamily="2" charset="0"/>
              </a:rPr>
              <a:t> x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++) {</a:t>
            </a:r>
            <a:r>
              <a:rPr lang="en-US" dirty="0">
                <a:latin typeface="Courier" pitchFamily="2" charset="0"/>
              </a:rPr>
              <a:t> </a:t>
            </a:r>
          </a:p>
          <a:p>
            <a:r>
              <a:rPr lang="en-US" dirty="0">
                <a:latin typeface="Courier" pitchFamily="2" charset="0"/>
              </a:rPr>
              <a:t>           output[</a:t>
            </a:r>
            <a:r>
              <a:rPr lang="en-US" dirty="0" err="1">
                <a:latin typeface="Courier" pitchFamily="2" charset="0"/>
              </a:rPr>
              <a:t>y,x</a:t>
            </a:r>
            <a:r>
              <a:rPr lang="en-US" dirty="0">
                <a:latin typeface="Courier" pitchFamily="2" charset="0"/>
              </a:rPr>
              <a:t>] = x + y;</a:t>
            </a:r>
          </a:p>
          <a:p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        }</a:t>
            </a:r>
            <a:r>
              <a:rPr lang="en-US" dirty="0">
                <a:latin typeface="Courier" pitchFamily="2" charset="0"/>
              </a:rPr>
              <a:t> </a:t>
            </a:r>
          </a:p>
          <a:p>
            <a:r>
              <a:rPr lang="en-US" dirty="0">
                <a:latin typeface="Courier" pitchFamily="2" charset="0"/>
              </a:rPr>
              <a:t>    }</a:t>
            </a:r>
          </a:p>
          <a:p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}</a:t>
            </a:r>
            <a:endParaRPr lang="en-US" dirty="0">
              <a:latin typeface="Courier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DF9B38-5AAF-6424-9EC7-6D316C937ABD}"/>
              </a:ext>
            </a:extLst>
          </p:cNvPr>
          <p:cNvSpPr txBox="1"/>
          <p:nvPr/>
        </p:nvSpPr>
        <p:spPr>
          <a:xfrm>
            <a:off x="4758267" y="3141133"/>
            <a:ext cx="1549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Loop splitting: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743B04-348A-E625-10F3-DB8081A05B14}"/>
              </a:ext>
            </a:extLst>
          </p:cNvPr>
          <p:cNvSpPr/>
          <p:nvPr/>
        </p:nvSpPr>
        <p:spPr>
          <a:xfrm>
            <a:off x="3170909" y="78728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335588"/>
                </a:solidFill>
                <a:latin typeface="Courier" pitchFamily="2" charset="0"/>
              </a:rPr>
              <a:t>for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(</a:t>
            </a:r>
            <a:r>
              <a:rPr lang="en-US" b="1" dirty="0">
                <a:solidFill>
                  <a:srgbClr val="335588"/>
                </a:solidFill>
                <a:latin typeface="Courier" pitchFamily="2" charset="0"/>
              </a:rPr>
              <a:t>int</a:t>
            </a:r>
            <a:r>
              <a:rPr lang="en-US" dirty="0">
                <a:latin typeface="Courier" pitchFamily="2" charset="0"/>
              </a:rPr>
              <a:t> y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=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0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;</a:t>
            </a:r>
            <a:r>
              <a:rPr lang="en-US" dirty="0">
                <a:latin typeface="Courier" pitchFamily="2" charset="0"/>
              </a:rPr>
              <a:t> y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&lt;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4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;</a:t>
            </a:r>
            <a:r>
              <a:rPr lang="en-US" dirty="0">
                <a:latin typeface="Courier" pitchFamily="2" charset="0"/>
              </a:rPr>
              <a:t> y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++) {</a:t>
            </a:r>
            <a:r>
              <a:rPr lang="en-US" dirty="0">
                <a:latin typeface="Courier" pitchFamily="2" charset="0"/>
              </a:rPr>
              <a:t> </a:t>
            </a:r>
          </a:p>
          <a:p>
            <a:r>
              <a:rPr lang="en-US" b="1" dirty="0">
                <a:solidFill>
                  <a:srgbClr val="335588"/>
                </a:solidFill>
                <a:latin typeface="Courier" pitchFamily="2" charset="0"/>
              </a:rPr>
              <a:t>    for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(</a:t>
            </a:r>
            <a:r>
              <a:rPr lang="en-US" b="1" dirty="0">
                <a:solidFill>
                  <a:srgbClr val="335588"/>
                </a:solidFill>
                <a:latin typeface="Courier" pitchFamily="2" charset="0"/>
              </a:rPr>
              <a:t>int</a:t>
            </a:r>
            <a:r>
              <a:rPr lang="en-US" dirty="0">
                <a:latin typeface="Courier" pitchFamily="2" charset="0"/>
              </a:rPr>
              <a:t> x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=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0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;</a:t>
            </a:r>
            <a:r>
              <a:rPr lang="en-US" dirty="0">
                <a:latin typeface="Courier" pitchFamily="2" charset="0"/>
              </a:rPr>
              <a:t> x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&lt;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4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;</a:t>
            </a:r>
            <a:r>
              <a:rPr lang="en-US" dirty="0">
                <a:latin typeface="Courier" pitchFamily="2" charset="0"/>
              </a:rPr>
              <a:t> x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++) {</a:t>
            </a:r>
          </a:p>
          <a:p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        </a:t>
            </a:r>
            <a:r>
              <a:rPr lang="en-US" dirty="0">
                <a:latin typeface="Courier" pitchFamily="2" charset="0"/>
              </a:rPr>
              <a:t>output[</a:t>
            </a:r>
            <a:r>
              <a:rPr lang="en-US" dirty="0" err="1">
                <a:latin typeface="Courier" pitchFamily="2" charset="0"/>
              </a:rPr>
              <a:t>y,x</a:t>
            </a:r>
            <a:r>
              <a:rPr lang="en-US" dirty="0">
                <a:latin typeface="Courier" pitchFamily="2" charset="0"/>
              </a:rPr>
              <a:t>] = x + y;</a:t>
            </a:r>
          </a:p>
          <a:p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    }</a:t>
            </a:r>
            <a:r>
              <a:rPr lang="en-US" dirty="0">
                <a:latin typeface="Courier" pitchFamily="2" charset="0"/>
              </a:rPr>
              <a:t> </a:t>
            </a:r>
          </a:p>
          <a:p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}</a:t>
            </a:r>
            <a:endParaRPr lang="en-US" dirty="0">
              <a:latin typeface="Courier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FB3E93-9E80-168B-6376-1DA357989C25}"/>
              </a:ext>
            </a:extLst>
          </p:cNvPr>
          <p:cNvSpPr txBox="1"/>
          <p:nvPr/>
        </p:nvSpPr>
        <p:spPr>
          <a:xfrm>
            <a:off x="8534400" y="6070720"/>
            <a:ext cx="285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What is the difference here?</a:t>
            </a:r>
          </a:p>
        </p:txBody>
      </p:sp>
    </p:spTree>
    <p:extLst>
      <p:ext uri="{BB962C8B-B14F-4D97-AF65-F5344CB8AC3E}">
        <p14:creationId xmlns:p14="http://schemas.microsoft.com/office/powerpoint/2010/main" val="689870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090B7-357F-2F9B-9D5B-951D706DD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Chaining optimizations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40263-FB26-63CF-7FAB-DCE5C103F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split the loops then reorder</a:t>
            </a:r>
          </a:p>
        </p:txBody>
      </p:sp>
    </p:spTree>
    <p:extLst>
      <p:ext uri="{BB962C8B-B14F-4D97-AF65-F5344CB8AC3E}">
        <p14:creationId xmlns:p14="http://schemas.microsoft.com/office/powerpoint/2010/main" val="3688668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888CA-881A-DA90-A28F-227CB76F2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new schedule looks like this: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780E35-280A-4DFC-2EA2-D53B1CBBE8ED}"/>
              </a:ext>
            </a:extLst>
          </p:cNvPr>
          <p:cNvSpPr txBox="1"/>
          <p:nvPr/>
        </p:nvSpPr>
        <p:spPr>
          <a:xfrm>
            <a:off x="139279" y="6562697"/>
            <a:ext cx="50147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from: https://halide-</a:t>
            </a:r>
            <a:r>
              <a:rPr lang="en-US" sz="1200" dirty="0" err="1"/>
              <a:t>lang.org</a:t>
            </a:r>
            <a:r>
              <a:rPr lang="en-US" sz="1200" dirty="0"/>
              <a:t>/tutorials/tutorial_lesson_05_scheduling_1.html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0705ECC-2826-E32B-6898-2A4E0AAA4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51" y="2116191"/>
            <a:ext cx="40640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23D5B9-619D-43EE-42F8-8891BD4EE37F}"/>
              </a:ext>
            </a:extLst>
          </p:cNvPr>
          <p:cNvSpPr txBox="1"/>
          <p:nvPr/>
        </p:nvSpPr>
        <p:spPr>
          <a:xfrm>
            <a:off x="6578600" y="2565400"/>
            <a:ext cx="2271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Why is this beneficial?</a:t>
            </a:r>
          </a:p>
        </p:txBody>
      </p:sp>
    </p:spTree>
    <p:extLst>
      <p:ext uri="{BB962C8B-B14F-4D97-AF65-F5344CB8AC3E}">
        <p14:creationId xmlns:p14="http://schemas.microsoft.com/office/powerpoint/2010/main" val="3937435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54024-B784-B041-B086-55EF3F7C6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2601A-0957-604D-8D95-CDEACD4D9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92175"/>
          </a:xfrm>
        </p:spPr>
        <p:txBody>
          <a:bodyPr/>
          <a:lstStyle/>
          <a:p>
            <a:r>
              <a:rPr lang="en-US" dirty="0"/>
              <a:t>Blocking operates on smaller chunks to exploit locality in column increment accesses. Example 2x2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077BA1-7A79-E043-925E-C05B4362746A}"/>
              </a:ext>
            </a:extLst>
          </p:cNvPr>
          <p:cNvSpPr/>
          <p:nvPr/>
        </p:nvSpPr>
        <p:spPr>
          <a:xfrm>
            <a:off x="838200" y="3833780"/>
            <a:ext cx="612842" cy="6128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177AEF-E670-CC47-A3B5-09EFD3D440DD}"/>
              </a:ext>
            </a:extLst>
          </p:cNvPr>
          <p:cNvSpPr/>
          <p:nvPr/>
        </p:nvSpPr>
        <p:spPr>
          <a:xfrm>
            <a:off x="1451042" y="3833780"/>
            <a:ext cx="612842" cy="6128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8B1A66-FFE5-2745-8826-27647A6C5ED2}"/>
              </a:ext>
            </a:extLst>
          </p:cNvPr>
          <p:cNvSpPr/>
          <p:nvPr/>
        </p:nvSpPr>
        <p:spPr>
          <a:xfrm>
            <a:off x="2063884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66F2C1-2B0C-3147-A234-793C48EFE2C9}"/>
              </a:ext>
            </a:extLst>
          </p:cNvPr>
          <p:cNvSpPr/>
          <p:nvPr/>
        </p:nvSpPr>
        <p:spPr>
          <a:xfrm>
            <a:off x="2676726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9C096D-EC41-1648-A2C5-EF3EB7E98D5B}"/>
              </a:ext>
            </a:extLst>
          </p:cNvPr>
          <p:cNvSpPr/>
          <p:nvPr/>
        </p:nvSpPr>
        <p:spPr>
          <a:xfrm>
            <a:off x="838200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F299C0-3BE0-6A44-811D-1E2552E6B480}"/>
              </a:ext>
            </a:extLst>
          </p:cNvPr>
          <p:cNvSpPr/>
          <p:nvPr/>
        </p:nvSpPr>
        <p:spPr>
          <a:xfrm>
            <a:off x="1451042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031E82-C163-5E49-9DA4-F1786EA29EC5}"/>
              </a:ext>
            </a:extLst>
          </p:cNvPr>
          <p:cNvSpPr/>
          <p:nvPr/>
        </p:nvSpPr>
        <p:spPr>
          <a:xfrm>
            <a:off x="2063884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41C4D4-B7A1-B54D-B9BE-4DE2DE83736B}"/>
              </a:ext>
            </a:extLst>
          </p:cNvPr>
          <p:cNvSpPr/>
          <p:nvPr/>
        </p:nvSpPr>
        <p:spPr>
          <a:xfrm>
            <a:off x="2676726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2AE624-BACE-D24A-A491-D2A409693528}"/>
              </a:ext>
            </a:extLst>
          </p:cNvPr>
          <p:cNvSpPr/>
          <p:nvPr/>
        </p:nvSpPr>
        <p:spPr>
          <a:xfrm>
            <a:off x="838200" y="4423925"/>
            <a:ext cx="612842" cy="6128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0FC4E4-1F62-8B46-A34E-ECCBFE452FE4}"/>
              </a:ext>
            </a:extLst>
          </p:cNvPr>
          <p:cNvSpPr/>
          <p:nvPr/>
        </p:nvSpPr>
        <p:spPr>
          <a:xfrm>
            <a:off x="1451042" y="4423925"/>
            <a:ext cx="612842" cy="61284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AD157E-E5E5-FF4C-B947-7C6A4D61D601}"/>
              </a:ext>
            </a:extLst>
          </p:cNvPr>
          <p:cNvSpPr/>
          <p:nvPr/>
        </p:nvSpPr>
        <p:spPr>
          <a:xfrm>
            <a:off x="2063884" y="4424737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A75F80-B356-D844-9D0F-A60D4A4440BE}"/>
              </a:ext>
            </a:extLst>
          </p:cNvPr>
          <p:cNvSpPr/>
          <p:nvPr/>
        </p:nvSpPr>
        <p:spPr>
          <a:xfrm>
            <a:off x="2676726" y="443284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7C55EF-91CA-4A49-9509-81F2BCDB5A2A}"/>
              </a:ext>
            </a:extLst>
          </p:cNvPr>
          <p:cNvSpPr/>
          <p:nvPr/>
        </p:nvSpPr>
        <p:spPr>
          <a:xfrm>
            <a:off x="4257474" y="3833780"/>
            <a:ext cx="612842" cy="6128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F0F29A-BBC3-3B4C-860E-F578673F059C}"/>
              </a:ext>
            </a:extLst>
          </p:cNvPr>
          <p:cNvSpPr/>
          <p:nvPr/>
        </p:nvSpPr>
        <p:spPr>
          <a:xfrm>
            <a:off x="4870316" y="3833780"/>
            <a:ext cx="612842" cy="6128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57003A-0851-C240-B460-A63B934899A4}"/>
              </a:ext>
            </a:extLst>
          </p:cNvPr>
          <p:cNvSpPr/>
          <p:nvPr/>
        </p:nvSpPr>
        <p:spPr>
          <a:xfrm>
            <a:off x="5483158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8D9C6C3-E519-1146-B5E0-B11E63B87F6D}"/>
              </a:ext>
            </a:extLst>
          </p:cNvPr>
          <p:cNvSpPr/>
          <p:nvPr/>
        </p:nvSpPr>
        <p:spPr>
          <a:xfrm>
            <a:off x="6096000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4E4010A-107F-CD4B-8582-6D867C0219AA}"/>
              </a:ext>
            </a:extLst>
          </p:cNvPr>
          <p:cNvSpPr/>
          <p:nvPr/>
        </p:nvSpPr>
        <p:spPr>
          <a:xfrm>
            <a:off x="4257474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998590-707E-634F-B4B6-E85AAB6A886A}"/>
              </a:ext>
            </a:extLst>
          </p:cNvPr>
          <p:cNvSpPr/>
          <p:nvPr/>
        </p:nvSpPr>
        <p:spPr>
          <a:xfrm>
            <a:off x="4870316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A2CAC7-AD4C-D247-B099-B2555427A704}"/>
              </a:ext>
            </a:extLst>
          </p:cNvPr>
          <p:cNvSpPr/>
          <p:nvPr/>
        </p:nvSpPr>
        <p:spPr>
          <a:xfrm>
            <a:off x="5483158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74DD31-4778-2549-88C1-63A9DBE20AC1}"/>
              </a:ext>
            </a:extLst>
          </p:cNvPr>
          <p:cNvSpPr/>
          <p:nvPr/>
        </p:nvSpPr>
        <p:spPr>
          <a:xfrm>
            <a:off x="6096000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675A67-9EB0-E247-924F-B7356AB65E7D}"/>
              </a:ext>
            </a:extLst>
          </p:cNvPr>
          <p:cNvSpPr/>
          <p:nvPr/>
        </p:nvSpPr>
        <p:spPr>
          <a:xfrm>
            <a:off x="4257474" y="4423925"/>
            <a:ext cx="612842" cy="6128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69FFAD-D458-784E-8128-22CF8C2B1E69}"/>
              </a:ext>
            </a:extLst>
          </p:cNvPr>
          <p:cNvSpPr/>
          <p:nvPr/>
        </p:nvSpPr>
        <p:spPr>
          <a:xfrm>
            <a:off x="4870316" y="4423925"/>
            <a:ext cx="612842" cy="61284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38A1E4C-FA8E-1E42-9E16-4AF0B1D43F64}"/>
              </a:ext>
            </a:extLst>
          </p:cNvPr>
          <p:cNvSpPr/>
          <p:nvPr/>
        </p:nvSpPr>
        <p:spPr>
          <a:xfrm>
            <a:off x="5483158" y="4424737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A8AAEEF-9295-CE4C-BFED-EDFB5EF690E8}"/>
              </a:ext>
            </a:extLst>
          </p:cNvPr>
          <p:cNvSpPr/>
          <p:nvPr/>
        </p:nvSpPr>
        <p:spPr>
          <a:xfrm>
            <a:off x="6096000" y="443284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761E6F4-FDC1-1E48-806D-8F6060FCE382}"/>
              </a:ext>
            </a:extLst>
          </p:cNvPr>
          <p:cNvSpPr/>
          <p:nvPr/>
        </p:nvSpPr>
        <p:spPr>
          <a:xfrm>
            <a:off x="8118274" y="3833780"/>
            <a:ext cx="612842" cy="6128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90656F3-BF48-BC4F-8B4E-B4EE6B496F9B}"/>
              </a:ext>
            </a:extLst>
          </p:cNvPr>
          <p:cNvSpPr/>
          <p:nvPr/>
        </p:nvSpPr>
        <p:spPr>
          <a:xfrm>
            <a:off x="8731116" y="3833780"/>
            <a:ext cx="612842" cy="6128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CEF3A60-7BE4-EB44-9F7E-8C03EBFC996F}"/>
              </a:ext>
            </a:extLst>
          </p:cNvPr>
          <p:cNvSpPr/>
          <p:nvPr/>
        </p:nvSpPr>
        <p:spPr>
          <a:xfrm>
            <a:off x="9343958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FFB3B4C-2FCB-0E4D-9E7C-4DBC11BE7434}"/>
              </a:ext>
            </a:extLst>
          </p:cNvPr>
          <p:cNvSpPr/>
          <p:nvPr/>
        </p:nvSpPr>
        <p:spPr>
          <a:xfrm>
            <a:off x="9956800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8EDCAFC-E68A-174D-9A11-40948FD93429}"/>
              </a:ext>
            </a:extLst>
          </p:cNvPr>
          <p:cNvSpPr/>
          <p:nvPr/>
        </p:nvSpPr>
        <p:spPr>
          <a:xfrm>
            <a:off x="8118274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C337C20-066D-F04E-AAD0-6655DC77EF26}"/>
              </a:ext>
            </a:extLst>
          </p:cNvPr>
          <p:cNvSpPr/>
          <p:nvPr/>
        </p:nvSpPr>
        <p:spPr>
          <a:xfrm>
            <a:off x="8731116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4EEC094-7451-834C-8C7D-133C48979452}"/>
              </a:ext>
            </a:extLst>
          </p:cNvPr>
          <p:cNvSpPr/>
          <p:nvPr/>
        </p:nvSpPr>
        <p:spPr>
          <a:xfrm>
            <a:off x="9343958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1425747-1288-3945-9997-C5E6CF035EF2}"/>
              </a:ext>
            </a:extLst>
          </p:cNvPr>
          <p:cNvSpPr/>
          <p:nvPr/>
        </p:nvSpPr>
        <p:spPr>
          <a:xfrm>
            <a:off x="9956800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7652D5E-63CE-3C4D-B217-83E923578F9A}"/>
              </a:ext>
            </a:extLst>
          </p:cNvPr>
          <p:cNvSpPr/>
          <p:nvPr/>
        </p:nvSpPr>
        <p:spPr>
          <a:xfrm>
            <a:off x="8118274" y="4423925"/>
            <a:ext cx="612842" cy="6128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365439D-5087-7742-A5A6-732FDDCA4309}"/>
              </a:ext>
            </a:extLst>
          </p:cNvPr>
          <p:cNvSpPr/>
          <p:nvPr/>
        </p:nvSpPr>
        <p:spPr>
          <a:xfrm>
            <a:off x="8731116" y="4423925"/>
            <a:ext cx="612842" cy="61284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96251F0-3E30-D647-B32A-1C0FE3B87102}"/>
              </a:ext>
            </a:extLst>
          </p:cNvPr>
          <p:cNvSpPr/>
          <p:nvPr/>
        </p:nvSpPr>
        <p:spPr>
          <a:xfrm>
            <a:off x="9343958" y="4424737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3FBEF5A-1749-D247-BCC5-DD9AD80F946C}"/>
              </a:ext>
            </a:extLst>
          </p:cNvPr>
          <p:cNvSpPr/>
          <p:nvPr/>
        </p:nvSpPr>
        <p:spPr>
          <a:xfrm>
            <a:off x="9956800" y="443284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4268458-F1D1-A64F-8DEF-BF5CED40DAB6}"/>
              </a:ext>
            </a:extLst>
          </p:cNvPr>
          <p:cNvSpPr/>
          <p:nvPr/>
        </p:nvSpPr>
        <p:spPr>
          <a:xfrm>
            <a:off x="838200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E352569-86BD-2B46-A3D7-07E71C3F57E0}"/>
              </a:ext>
            </a:extLst>
          </p:cNvPr>
          <p:cNvSpPr/>
          <p:nvPr/>
        </p:nvSpPr>
        <p:spPr>
          <a:xfrm>
            <a:off x="1451042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C1D0B2B-E401-7B46-B23B-A70D5508E685}"/>
              </a:ext>
            </a:extLst>
          </p:cNvPr>
          <p:cNvSpPr/>
          <p:nvPr/>
        </p:nvSpPr>
        <p:spPr>
          <a:xfrm>
            <a:off x="2063884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53934B2-6382-1A4D-80C7-C1FC948464FA}"/>
              </a:ext>
            </a:extLst>
          </p:cNvPr>
          <p:cNvSpPr/>
          <p:nvPr/>
        </p:nvSpPr>
        <p:spPr>
          <a:xfrm>
            <a:off x="2676726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990FD05-3F17-3649-9289-2FF25E5CC47F}"/>
              </a:ext>
            </a:extLst>
          </p:cNvPr>
          <p:cNvSpPr/>
          <p:nvPr/>
        </p:nvSpPr>
        <p:spPr>
          <a:xfrm>
            <a:off x="4257474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998F2AC-7106-7B49-9050-63D233FA0E49}"/>
              </a:ext>
            </a:extLst>
          </p:cNvPr>
          <p:cNvSpPr/>
          <p:nvPr/>
        </p:nvSpPr>
        <p:spPr>
          <a:xfrm>
            <a:off x="4870316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CC0AD0A-BCA3-DE43-B5D1-DC0D312C0D20}"/>
              </a:ext>
            </a:extLst>
          </p:cNvPr>
          <p:cNvSpPr/>
          <p:nvPr/>
        </p:nvSpPr>
        <p:spPr>
          <a:xfrm>
            <a:off x="5483158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FE8F679-EA4E-0C4E-B53C-1E251E9B2F34}"/>
              </a:ext>
            </a:extLst>
          </p:cNvPr>
          <p:cNvSpPr/>
          <p:nvPr/>
        </p:nvSpPr>
        <p:spPr>
          <a:xfrm>
            <a:off x="6096000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245E0D2-1B17-CB4C-AE5A-713243A89AAA}"/>
              </a:ext>
            </a:extLst>
          </p:cNvPr>
          <p:cNvSpPr/>
          <p:nvPr/>
        </p:nvSpPr>
        <p:spPr>
          <a:xfrm>
            <a:off x="8118274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DCEC1E3-7591-F54B-8FC6-1CCFC021F2E0}"/>
              </a:ext>
            </a:extLst>
          </p:cNvPr>
          <p:cNvSpPr/>
          <p:nvPr/>
        </p:nvSpPr>
        <p:spPr>
          <a:xfrm>
            <a:off x="8731116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C561A25-3306-1847-99B2-191C081BBD78}"/>
              </a:ext>
            </a:extLst>
          </p:cNvPr>
          <p:cNvSpPr/>
          <p:nvPr/>
        </p:nvSpPr>
        <p:spPr>
          <a:xfrm>
            <a:off x="9343958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2E14837-3094-EF44-A374-619D9083CA36}"/>
              </a:ext>
            </a:extLst>
          </p:cNvPr>
          <p:cNvSpPr/>
          <p:nvPr/>
        </p:nvSpPr>
        <p:spPr>
          <a:xfrm>
            <a:off x="9956800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B634632-3D45-5442-81A3-03449978B6CF}"/>
                  </a:ext>
                </a:extLst>
              </p:cNvPr>
              <p:cNvSpPr txBox="1"/>
              <p:nvPr/>
            </p:nvSpPr>
            <p:spPr>
              <a:xfrm>
                <a:off x="4704530" y="2855213"/>
                <a:ext cx="13914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B634632-3D45-5442-81A3-03449978B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530" y="2855213"/>
                <a:ext cx="139147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85C528D-B21A-BF49-B3EA-A2E2ECCDDD32}"/>
                  </a:ext>
                </a:extLst>
              </p:cNvPr>
              <p:cNvSpPr/>
              <p:nvPr/>
            </p:nvSpPr>
            <p:spPr>
              <a:xfrm>
                <a:off x="1871043" y="3316512"/>
                <a:ext cx="385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85C528D-B21A-BF49-B3EA-A2E2ECCDDD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043" y="3316512"/>
                <a:ext cx="38568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536AF45-CC10-4E47-9262-0D49E274623F}"/>
                  </a:ext>
                </a:extLst>
              </p:cNvPr>
              <p:cNvSpPr/>
              <p:nvPr/>
            </p:nvSpPr>
            <p:spPr>
              <a:xfrm>
                <a:off x="5202230" y="3316122"/>
                <a:ext cx="3960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536AF45-CC10-4E47-9262-0D49E27462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230" y="3316122"/>
                <a:ext cx="39607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096DEDF-894A-2848-AF0B-A55B031F1A23}"/>
                  </a:ext>
                </a:extLst>
              </p:cNvPr>
              <p:cNvSpPr/>
              <p:nvPr/>
            </p:nvSpPr>
            <p:spPr>
              <a:xfrm>
                <a:off x="9145923" y="3334952"/>
                <a:ext cx="3855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096DEDF-894A-2848-AF0B-A55B031F1A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923" y="3334952"/>
                <a:ext cx="38555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>
            <a:extLst>
              <a:ext uri="{FF2B5EF4-FFF2-40B4-BE49-F238E27FC236}">
                <a16:creationId xmlns:a16="http://schemas.microsoft.com/office/drawing/2014/main" id="{FCE23768-32D2-9D40-98BF-720F37831433}"/>
              </a:ext>
            </a:extLst>
          </p:cNvPr>
          <p:cNvSpPr/>
          <p:nvPr/>
        </p:nvSpPr>
        <p:spPr>
          <a:xfrm>
            <a:off x="838200" y="3833781"/>
            <a:ext cx="1225684" cy="1211906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96302AE-3199-4744-8BDE-23F101061911}"/>
              </a:ext>
            </a:extLst>
          </p:cNvPr>
          <p:cNvSpPr/>
          <p:nvPr/>
        </p:nvSpPr>
        <p:spPr>
          <a:xfrm>
            <a:off x="4257474" y="3833779"/>
            <a:ext cx="1225684" cy="1211907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33459FC-9166-0A49-BA0A-1ACE66C4C78C}"/>
              </a:ext>
            </a:extLst>
          </p:cNvPr>
          <p:cNvSpPr/>
          <p:nvPr/>
        </p:nvSpPr>
        <p:spPr>
          <a:xfrm>
            <a:off x="8118274" y="3824860"/>
            <a:ext cx="1225684" cy="1211907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6761480-607D-9945-82DC-EA3030C03365}"/>
              </a:ext>
            </a:extLst>
          </p:cNvPr>
          <p:cNvSpPr txBox="1"/>
          <p:nvPr/>
        </p:nvSpPr>
        <p:spPr>
          <a:xfrm>
            <a:off x="838200" y="6409267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Hit on all!</a:t>
            </a:r>
          </a:p>
        </p:txBody>
      </p:sp>
    </p:spTree>
    <p:extLst>
      <p:ext uri="{BB962C8B-B14F-4D97-AF65-F5344CB8AC3E}">
        <p14:creationId xmlns:p14="http://schemas.microsoft.com/office/powerpoint/2010/main" val="27153574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D0463-D378-E9DE-221D-1988FCFB9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577" y="18255"/>
            <a:ext cx="10515600" cy="1325563"/>
          </a:xfrm>
        </p:spPr>
        <p:txBody>
          <a:bodyPr/>
          <a:lstStyle/>
          <a:p>
            <a:r>
              <a:rPr lang="en-US" dirty="0"/>
              <a:t>Loop transformation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DFE51-FA72-35E3-801C-4CBA76A43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576" y="1253331"/>
            <a:ext cx="11765423" cy="4351338"/>
          </a:xfrm>
        </p:spPr>
        <p:txBody>
          <a:bodyPr/>
          <a:lstStyle/>
          <a:p>
            <a:r>
              <a:rPr lang="en-US" dirty="0"/>
              <a:t>If the compiler can prove different properties about your loops, you can automatically make code go a lot faster</a:t>
            </a:r>
          </a:p>
          <a:p>
            <a:endParaRPr lang="en-US" dirty="0"/>
          </a:p>
          <a:p>
            <a:r>
              <a:rPr lang="en-US" dirty="0"/>
              <a:t>It is hard in languages like C/C++. But in constrained languages (often called domain specific languages (DSLs) it is easier!</a:t>
            </a:r>
          </a:p>
          <a:p>
            <a:pPr lvl="1"/>
            <a:r>
              <a:rPr lang="en-US" dirty="0"/>
              <a:t>Hot topic right now for Machine learning, graphics, graph analytics, </a:t>
            </a:r>
            <a:r>
              <a:rPr lang="en-US" dirty="0" err="1"/>
              <a:t>etc</a:t>
            </a:r>
            <a:r>
              <a:rPr lang="en-US" dirty="0"/>
              <a:t>!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6FAAA54-2852-EF9D-4B02-1BD1C868D1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280" y="4532456"/>
            <a:ext cx="2933678" cy="1955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AED1DA5-AF27-17D2-CE45-1AE05ECC6B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3685" y="4532456"/>
            <a:ext cx="2941384" cy="1960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220B39-515F-2ABA-52A7-4711667058A0}"/>
              </a:ext>
            </a:extLst>
          </p:cNvPr>
          <p:cNvSpPr txBox="1"/>
          <p:nvPr/>
        </p:nvSpPr>
        <p:spPr>
          <a:xfrm>
            <a:off x="7999863" y="5455488"/>
            <a:ext cx="39377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Main results in from an image DSL show</a:t>
            </a:r>
          </a:p>
          <a:p>
            <a:r>
              <a:rPr lang="en-US" i="1" dirty="0"/>
              <a:t>a 1.7x speedup with 1/5 the LoC</a:t>
            </a:r>
          </a:p>
          <a:p>
            <a:r>
              <a:rPr lang="en-US" i="1" dirty="0"/>
              <a:t>over hand optimized versions at Adobe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D082D7-4220-E69C-A84D-E288286A34F1}"/>
              </a:ext>
            </a:extLst>
          </p:cNvPr>
          <p:cNvSpPr txBox="1"/>
          <p:nvPr/>
        </p:nvSpPr>
        <p:spPr>
          <a:xfrm>
            <a:off x="7906729" y="6442278"/>
            <a:ext cx="41135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from: https://</a:t>
            </a:r>
            <a:r>
              <a:rPr lang="en-US" sz="1200" dirty="0" err="1"/>
              <a:t>people.csail.mit.edu</a:t>
            </a:r>
            <a:r>
              <a:rPr lang="en-US" sz="1200" dirty="0"/>
              <a:t>/</a:t>
            </a:r>
            <a:r>
              <a:rPr lang="en-US" sz="1200" dirty="0" err="1"/>
              <a:t>sparis</a:t>
            </a:r>
            <a:r>
              <a:rPr lang="en-US" sz="1200" dirty="0"/>
              <a:t>/</a:t>
            </a:r>
            <a:r>
              <a:rPr lang="en-US" sz="1200" dirty="0" err="1"/>
              <a:t>publi</a:t>
            </a:r>
            <a:r>
              <a:rPr lang="en-US" sz="1200" dirty="0"/>
              <a:t>/2011/</a:t>
            </a:r>
            <a:r>
              <a:rPr lang="en-US" sz="1200" dirty="0" err="1"/>
              <a:t>siggraph</a:t>
            </a:r>
            <a:r>
              <a:rPr lang="en-US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2302620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1E547-0AFA-F1E7-49BF-0E90766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Optimization (analysis)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8522A-7BBC-04DD-B375-41C3135FB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Loop transforms are a regional analysis</a:t>
            </a:r>
          </a:p>
          <a:p>
            <a:pPr lvl="1"/>
            <a:r>
              <a:rPr lang="en-US" dirty="0"/>
              <a:t>Compiler works hard to show that code fits a certain pattern</a:t>
            </a:r>
          </a:p>
          <a:p>
            <a:pPr lvl="1"/>
            <a:endParaRPr lang="en-US" dirty="0"/>
          </a:p>
          <a:p>
            <a:r>
              <a:rPr lang="en-US" dirty="0"/>
              <a:t>Global analysis must account for arbitrary patterns</a:t>
            </a:r>
          </a:p>
          <a:p>
            <a:endParaRPr lang="en-US" dirty="0"/>
          </a:p>
          <a:p>
            <a:r>
              <a:rPr lang="en-US" dirty="0"/>
              <a:t>Generality costs us! Lots of times these optimizations are not as effective or precise. </a:t>
            </a:r>
          </a:p>
          <a:p>
            <a:endParaRPr lang="en-US" dirty="0"/>
          </a:p>
          <a:p>
            <a:r>
              <a:rPr lang="en-US" dirty="0"/>
              <a:t>But they can still help...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6425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1E547-0AFA-F1E7-49BF-0E90766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finish up the class: Live variable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8522A-7BBC-04DD-B375-41C3135FB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DB2B7B8-3EB1-42C7-6950-CFDFB952D933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Not an analysis to make your code go faster</a:t>
            </a:r>
          </a:p>
          <a:p>
            <a:endParaRPr lang="en-US" dirty="0"/>
          </a:p>
          <a:p>
            <a:r>
              <a:rPr lang="en-US" dirty="0"/>
              <a:t>An analysis to help warn programmers about potential bugs</a:t>
            </a:r>
          </a:p>
          <a:p>
            <a:endParaRPr lang="en-US" dirty="0"/>
          </a:p>
          <a:p>
            <a:r>
              <a:rPr lang="en-US" dirty="0"/>
              <a:t>Optimizations that make code go faster are really fun but the reality </a:t>
            </a:r>
            <a:r>
              <a:rPr lang="en-US" dirty="0" err="1"/>
              <a:t>i</a:t>
            </a:r>
            <a:r>
              <a:rPr lang="en-US" dirty="0"/>
              <a:t> that programmers often spend ~70% of their time debugging and testing. </a:t>
            </a:r>
          </a:p>
          <a:p>
            <a:endParaRPr lang="en-US" dirty="0"/>
          </a:p>
          <a:p>
            <a:r>
              <a:rPr lang="en-US" dirty="0"/>
              <a:t>Compilers can help!!</a:t>
            </a:r>
          </a:p>
        </p:txBody>
      </p:sp>
    </p:spTree>
    <p:extLst>
      <p:ext uri="{BB962C8B-B14F-4D97-AF65-F5344CB8AC3E}">
        <p14:creationId xmlns:p14="http://schemas.microsoft.com/office/powerpoint/2010/main" val="42501869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7E50D-20CA-5EB5-09F9-42CC0F544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new data structure for 3 address code: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3F3998E-B446-DE39-66B6-6575E349D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Control flow graph</a:t>
            </a:r>
          </a:p>
        </p:txBody>
      </p:sp>
    </p:spTree>
    <p:extLst>
      <p:ext uri="{BB962C8B-B14F-4D97-AF65-F5344CB8AC3E}">
        <p14:creationId xmlns:p14="http://schemas.microsoft.com/office/powerpoint/2010/main" val="30103376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7C24C-6069-5E41-BB92-39394BF9C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4924A-6DE4-2B42-BE4E-C45A646F4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36915" cy="36705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graph where:</a:t>
            </a:r>
            <a:br>
              <a:rPr lang="en-US" dirty="0"/>
            </a:br>
            <a:endParaRPr lang="en-US" dirty="0"/>
          </a:p>
          <a:p>
            <a:r>
              <a:rPr lang="en-US" dirty="0"/>
              <a:t>nodes are basic blocks</a:t>
            </a:r>
            <a:br>
              <a:rPr lang="en-US" dirty="0"/>
            </a:br>
            <a:endParaRPr lang="en-US" dirty="0"/>
          </a:p>
          <a:p>
            <a:r>
              <a:rPr lang="en-US" dirty="0"/>
              <a:t>edges mean that it is possible for one block to branch to another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1BDE4E-048A-C04E-A566-E82C3A21CF91}"/>
              </a:ext>
            </a:extLst>
          </p:cNvPr>
          <p:cNvSpPr txBox="1"/>
          <p:nvPr/>
        </p:nvSpPr>
        <p:spPr>
          <a:xfrm>
            <a:off x="8704639" y="1090523"/>
            <a:ext cx="23903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ourier" pitchFamily="2" charset="0"/>
              </a:rPr>
              <a:t>start:</a:t>
            </a:r>
          </a:p>
          <a:p>
            <a:r>
              <a:rPr lang="en-US" dirty="0">
                <a:latin typeface="Courier" pitchFamily="2" charset="0"/>
              </a:rPr>
              <a:t>r0 = ...;</a:t>
            </a:r>
          </a:p>
          <a:p>
            <a:r>
              <a:rPr lang="en-US" dirty="0">
                <a:latin typeface="Courier" pitchFamily="2" charset="0"/>
              </a:rPr>
              <a:t>r1 = ...;</a:t>
            </a:r>
          </a:p>
          <a:p>
            <a:r>
              <a:rPr lang="en-US" dirty="0" err="1">
                <a:latin typeface="Courier" pitchFamily="2" charset="0"/>
              </a:rPr>
              <a:t>br</a:t>
            </a:r>
            <a:r>
              <a:rPr lang="en-US" dirty="0">
                <a:latin typeface="Courier" pitchFamily="2" charset="0"/>
              </a:rPr>
              <a:t> r0, </a:t>
            </a:r>
            <a:r>
              <a:rPr lang="en-US" i="1" dirty="0">
                <a:latin typeface="Courier" pitchFamily="2" charset="0"/>
              </a:rPr>
              <a:t>if</a:t>
            </a:r>
            <a:r>
              <a:rPr lang="en-US" dirty="0">
                <a:latin typeface="Courier" pitchFamily="2" charset="0"/>
              </a:rPr>
              <a:t>, </a:t>
            </a:r>
            <a:r>
              <a:rPr lang="en-US" i="1" dirty="0">
                <a:latin typeface="Courier" pitchFamily="2" charset="0"/>
              </a:rPr>
              <a:t>else;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19FEF3-04A8-2242-90EA-BB6F35E6867C}"/>
              </a:ext>
            </a:extLst>
          </p:cNvPr>
          <p:cNvSpPr txBox="1"/>
          <p:nvPr/>
        </p:nvSpPr>
        <p:spPr>
          <a:xfrm>
            <a:off x="8704639" y="2737546"/>
            <a:ext cx="15632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ourier" pitchFamily="2" charset="0"/>
              </a:rPr>
              <a:t>if:</a:t>
            </a:r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r2 = ...;</a:t>
            </a:r>
          </a:p>
          <a:p>
            <a:r>
              <a:rPr lang="en-US" dirty="0" err="1">
                <a:latin typeface="Courier" pitchFamily="2" charset="0"/>
              </a:rPr>
              <a:t>br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i="1" dirty="0" err="1">
                <a:latin typeface="Courier" pitchFamily="2" charset="0"/>
              </a:rPr>
              <a:t>end_if</a:t>
            </a:r>
            <a:r>
              <a:rPr lang="en-US" i="1" dirty="0">
                <a:latin typeface="Courier" pitchFamily="2" charset="0"/>
              </a:rPr>
              <a:t>;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AC246D-E879-124C-929F-44A006A70833}"/>
              </a:ext>
            </a:extLst>
          </p:cNvPr>
          <p:cNvSpPr txBox="1"/>
          <p:nvPr/>
        </p:nvSpPr>
        <p:spPr>
          <a:xfrm>
            <a:off x="8704639" y="4107570"/>
            <a:ext cx="14253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ourier" pitchFamily="2" charset="0"/>
              </a:rPr>
              <a:t>else:</a:t>
            </a:r>
          </a:p>
          <a:p>
            <a:r>
              <a:rPr lang="en-US" dirty="0">
                <a:latin typeface="Courier" pitchFamily="2" charset="0"/>
              </a:rPr>
              <a:t>r3 = ...;</a:t>
            </a:r>
            <a:br>
              <a:rPr lang="en-US" dirty="0">
                <a:latin typeface="Courier" pitchFamily="2" charset="0"/>
              </a:rPr>
            </a:br>
            <a:endParaRPr lang="en-US" dirty="0">
              <a:latin typeface="Courier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81FE87-1ED8-5046-AC70-E46424F4D7CD}"/>
              </a:ext>
            </a:extLst>
          </p:cNvPr>
          <p:cNvSpPr txBox="1"/>
          <p:nvPr/>
        </p:nvSpPr>
        <p:spPr>
          <a:xfrm>
            <a:off x="8704639" y="5336783"/>
            <a:ext cx="1425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Courier" pitchFamily="2" charset="0"/>
              </a:rPr>
              <a:t>end_if</a:t>
            </a:r>
            <a:r>
              <a:rPr lang="en-US" i="1" dirty="0">
                <a:latin typeface="Courier" pitchFamily="2" charset="0"/>
              </a:rPr>
              <a:t>:</a:t>
            </a:r>
          </a:p>
          <a:p>
            <a:r>
              <a:rPr lang="en-US" dirty="0">
                <a:latin typeface="Courier" pitchFamily="2" charset="0"/>
              </a:rPr>
              <a:t>r4 = ...;</a:t>
            </a:r>
          </a:p>
        </p:txBody>
      </p:sp>
    </p:spTree>
    <p:extLst>
      <p:ext uri="{BB962C8B-B14F-4D97-AF65-F5344CB8AC3E}">
        <p14:creationId xmlns:p14="http://schemas.microsoft.com/office/powerpoint/2010/main" val="3250708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0C3A5-667C-754F-B375-3695E0DD1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D3622-CA57-1A44-9CA7-51B98F769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70326" cy="479530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Final is on June 7 (less than 1 week away)</a:t>
            </a:r>
          </a:p>
          <a:p>
            <a:r>
              <a:rPr lang="en-US" dirty="0"/>
              <a:t>Similar to Midterm</a:t>
            </a:r>
          </a:p>
          <a:p>
            <a:pPr lvl="1"/>
            <a:r>
              <a:rPr lang="en-US" dirty="0"/>
              <a:t>Major difference: only 1 day to do it: it will be assigned by 8 AM on June 7 and due by midnight on June 7.</a:t>
            </a:r>
          </a:p>
          <a:p>
            <a:pPr lvl="1"/>
            <a:r>
              <a:rPr lang="en-US" dirty="0"/>
              <a:t>No time limit enforced during those hours</a:t>
            </a:r>
          </a:p>
          <a:p>
            <a:pPr lvl="1"/>
            <a:r>
              <a:rPr lang="en-US" dirty="0"/>
              <a:t>Open note, slides, internet, etc. </a:t>
            </a:r>
          </a:p>
          <a:p>
            <a:pPr lvl="2"/>
            <a:r>
              <a:rPr lang="en-US" dirty="0"/>
              <a:t>Do not discuss any aspect of the final with classmates while it is out</a:t>
            </a:r>
          </a:p>
          <a:p>
            <a:pPr lvl="2"/>
            <a:r>
              <a:rPr lang="en-US" dirty="0"/>
              <a:t>Do not discuss (or ask questions about) the test on an online forum; we do monitor these things!</a:t>
            </a:r>
          </a:p>
          <a:p>
            <a:pPr lvl="1"/>
            <a:r>
              <a:rPr lang="en-US" dirty="0"/>
              <a:t>Similar length to Midterm</a:t>
            </a:r>
          </a:p>
          <a:p>
            <a:pPr lvl="2"/>
            <a:r>
              <a:rPr lang="en-US" dirty="0"/>
              <a:t>Designed to take 2-3 hours assuming ~6 hours of studying</a:t>
            </a:r>
          </a:p>
          <a:p>
            <a:pPr lvl="2"/>
            <a:r>
              <a:rPr lang="en-US" dirty="0"/>
              <a:t>As you saw with the midterm: it is common to spend longer on take home tests</a:t>
            </a:r>
          </a:p>
          <a:p>
            <a:pPr lvl="1"/>
            <a:r>
              <a:rPr lang="en-US" dirty="0"/>
              <a:t>Cumulative material: Anything discussed in class if fair game.</a:t>
            </a:r>
          </a:p>
          <a:p>
            <a:pPr marL="914400" lvl="2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5222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7C24C-6069-5E41-BB92-39394BF9C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4924A-6DE4-2B42-BE4E-C45A646F4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36915" cy="36705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graph where:</a:t>
            </a:r>
            <a:br>
              <a:rPr lang="en-US" dirty="0"/>
            </a:br>
            <a:endParaRPr lang="en-US" dirty="0"/>
          </a:p>
          <a:p>
            <a:r>
              <a:rPr lang="en-US" dirty="0"/>
              <a:t>nodes are basic blocks</a:t>
            </a:r>
            <a:br>
              <a:rPr lang="en-US" dirty="0"/>
            </a:br>
            <a:endParaRPr lang="en-US" dirty="0"/>
          </a:p>
          <a:p>
            <a:r>
              <a:rPr lang="en-US" dirty="0"/>
              <a:t>edges mean that it is possible for one block to branch to another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1BDE4E-048A-C04E-A566-E82C3A21CF91}"/>
              </a:ext>
            </a:extLst>
          </p:cNvPr>
          <p:cNvSpPr txBox="1"/>
          <p:nvPr/>
        </p:nvSpPr>
        <p:spPr>
          <a:xfrm>
            <a:off x="8704639" y="1090523"/>
            <a:ext cx="239039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>
                <a:latin typeface="Courier" pitchFamily="2" charset="0"/>
              </a:rPr>
              <a:t>start:</a:t>
            </a:r>
          </a:p>
          <a:p>
            <a:r>
              <a:rPr lang="en-US" dirty="0">
                <a:latin typeface="Courier" pitchFamily="2" charset="0"/>
              </a:rPr>
              <a:t>r0 = ...;</a:t>
            </a:r>
          </a:p>
          <a:p>
            <a:r>
              <a:rPr lang="en-US" dirty="0">
                <a:latin typeface="Courier" pitchFamily="2" charset="0"/>
              </a:rPr>
              <a:t>r1 = ...;</a:t>
            </a:r>
          </a:p>
          <a:p>
            <a:r>
              <a:rPr lang="en-US" dirty="0" err="1">
                <a:latin typeface="Courier" pitchFamily="2" charset="0"/>
              </a:rPr>
              <a:t>br</a:t>
            </a:r>
            <a:r>
              <a:rPr lang="en-US" dirty="0">
                <a:latin typeface="Courier" pitchFamily="2" charset="0"/>
              </a:rPr>
              <a:t> r0, </a:t>
            </a:r>
            <a:r>
              <a:rPr lang="en-US" i="1" dirty="0">
                <a:latin typeface="Courier" pitchFamily="2" charset="0"/>
              </a:rPr>
              <a:t>if</a:t>
            </a:r>
            <a:r>
              <a:rPr lang="en-US" dirty="0">
                <a:latin typeface="Courier" pitchFamily="2" charset="0"/>
              </a:rPr>
              <a:t>, </a:t>
            </a:r>
            <a:r>
              <a:rPr lang="en-US" i="1" dirty="0">
                <a:latin typeface="Courier" pitchFamily="2" charset="0"/>
              </a:rPr>
              <a:t>else;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19FEF3-04A8-2242-90EA-BB6F35E6867C}"/>
              </a:ext>
            </a:extLst>
          </p:cNvPr>
          <p:cNvSpPr txBox="1"/>
          <p:nvPr/>
        </p:nvSpPr>
        <p:spPr>
          <a:xfrm>
            <a:off x="8704639" y="2737546"/>
            <a:ext cx="156324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>
                <a:latin typeface="Courier" pitchFamily="2" charset="0"/>
              </a:rPr>
              <a:t>if:</a:t>
            </a:r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r2 = ...;</a:t>
            </a:r>
          </a:p>
          <a:p>
            <a:r>
              <a:rPr lang="en-US" dirty="0" err="1">
                <a:latin typeface="Courier" pitchFamily="2" charset="0"/>
              </a:rPr>
              <a:t>br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i="1" dirty="0" err="1">
                <a:latin typeface="Courier" pitchFamily="2" charset="0"/>
              </a:rPr>
              <a:t>end_if</a:t>
            </a:r>
            <a:r>
              <a:rPr lang="en-US" i="1" dirty="0">
                <a:latin typeface="Courier" pitchFamily="2" charset="0"/>
              </a:rPr>
              <a:t>;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068790-3DBA-574E-8E0D-B22B22984369}"/>
              </a:ext>
            </a:extLst>
          </p:cNvPr>
          <p:cNvSpPr txBox="1"/>
          <p:nvPr/>
        </p:nvSpPr>
        <p:spPr>
          <a:xfrm>
            <a:off x="8704639" y="4107570"/>
            <a:ext cx="156324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>
                <a:latin typeface="Courier" pitchFamily="2" charset="0"/>
              </a:rPr>
              <a:t>else:</a:t>
            </a:r>
          </a:p>
          <a:p>
            <a:r>
              <a:rPr lang="en-US" dirty="0">
                <a:latin typeface="Courier" pitchFamily="2" charset="0"/>
              </a:rPr>
              <a:t>r3 = ...;</a:t>
            </a:r>
            <a:br>
              <a:rPr lang="en-US" dirty="0">
                <a:latin typeface="Courier" pitchFamily="2" charset="0"/>
              </a:rPr>
            </a:br>
            <a:r>
              <a:rPr lang="en-US" dirty="0" err="1">
                <a:latin typeface="Courier" pitchFamily="2" charset="0"/>
              </a:rPr>
              <a:t>br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i="1" dirty="0" err="1">
                <a:latin typeface="Courier" pitchFamily="2" charset="0"/>
              </a:rPr>
              <a:t>end_if</a:t>
            </a:r>
            <a:r>
              <a:rPr lang="en-US" dirty="0">
                <a:latin typeface="Courier" pitchFamily="2" charset="0"/>
              </a:rPr>
              <a:t>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23721E-C37E-D141-A3A9-14E75095C365}"/>
              </a:ext>
            </a:extLst>
          </p:cNvPr>
          <p:cNvSpPr txBox="1"/>
          <p:nvPr/>
        </p:nvSpPr>
        <p:spPr>
          <a:xfrm>
            <a:off x="8704639" y="5336783"/>
            <a:ext cx="142539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 err="1">
                <a:latin typeface="Courier" pitchFamily="2" charset="0"/>
              </a:rPr>
              <a:t>end_if</a:t>
            </a:r>
            <a:r>
              <a:rPr lang="en-US" i="1" dirty="0">
                <a:latin typeface="Courier" pitchFamily="2" charset="0"/>
              </a:rPr>
              <a:t>:</a:t>
            </a:r>
          </a:p>
          <a:p>
            <a:r>
              <a:rPr lang="en-US" dirty="0">
                <a:latin typeface="Courier" pitchFamily="2" charset="0"/>
              </a:rPr>
              <a:t>r4 = ...;</a:t>
            </a:r>
          </a:p>
        </p:txBody>
      </p:sp>
    </p:spTree>
    <p:extLst>
      <p:ext uri="{BB962C8B-B14F-4D97-AF65-F5344CB8AC3E}">
        <p14:creationId xmlns:p14="http://schemas.microsoft.com/office/powerpoint/2010/main" val="34693386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7C24C-6069-5E41-BB92-39394BF9C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4924A-6DE4-2B42-BE4E-C45A646F4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36915" cy="36705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graph where:</a:t>
            </a:r>
            <a:br>
              <a:rPr lang="en-US" dirty="0"/>
            </a:br>
            <a:endParaRPr lang="en-US" dirty="0"/>
          </a:p>
          <a:p>
            <a:r>
              <a:rPr lang="en-US" dirty="0"/>
              <a:t>nodes are basic blocks</a:t>
            </a:r>
            <a:br>
              <a:rPr lang="en-US" dirty="0"/>
            </a:br>
            <a:endParaRPr lang="en-US" dirty="0"/>
          </a:p>
          <a:p>
            <a:r>
              <a:rPr lang="en-US" dirty="0"/>
              <a:t>edges mean that it is possible for one block to branch to another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1BDE4E-048A-C04E-A566-E82C3A21CF91}"/>
              </a:ext>
            </a:extLst>
          </p:cNvPr>
          <p:cNvSpPr txBox="1"/>
          <p:nvPr/>
        </p:nvSpPr>
        <p:spPr>
          <a:xfrm>
            <a:off x="8704639" y="1090523"/>
            <a:ext cx="239039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>
                <a:latin typeface="Courier" pitchFamily="2" charset="0"/>
              </a:rPr>
              <a:t>start:</a:t>
            </a:r>
          </a:p>
          <a:p>
            <a:r>
              <a:rPr lang="en-US" dirty="0">
                <a:latin typeface="Courier" pitchFamily="2" charset="0"/>
              </a:rPr>
              <a:t>r0 = ...;</a:t>
            </a:r>
          </a:p>
          <a:p>
            <a:r>
              <a:rPr lang="en-US" dirty="0">
                <a:latin typeface="Courier" pitchFamily="2" charset="0"/>
              </a:rPr>
              <a:t>r1 = ...;</a:t>
            </a:r>
          </a:p>
          <a:p>
            <a:r>
              <a:rPr lang="en-US" dirty="0" err="1">
                <a:latin typeface="Courier" pitchFamily="2" charset="0"/>
              </a:rPr>
              <a:t>br</a:t>
            </a:r>
            <a:r>
              <a:rPr lang="en-US" dirty="0">
                <a:latin typeface="Courier" pitchFamily="2" charset="0"/>
              </a:rPr>
              <a:t> r0, </a:t>
            </a:r>
            <a:r>
              <a:rPr lang="en-US" i="1" dirty="0">
                <a:latin typeface="Courier" pitchFamily="2" charset="0"/>
              </a:rPr>
              <a:t>if</a:t>
            </a:r>
            <a:r>
              <a:rPr lang="en-US" dirty="0">
                <a:latin typeface="Courier" pitchFamily="2" charset="0"/>
              </a:rPr>
              <a:t>, </a:t>
            </a:r>
            <a:r>
              <a:rPr lang="en-US" i="1" dirty="0">
                <a:latin typeface="Courier" pitchFamily="2" charset="0"/>
              </a:rPr>
              <a:t>else;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19FEF3-04A8-2242-90EA-BB6F35E6867C}"/>
              </a:ext>
            </a:extLst>
          </p:cNvPr>
          <p:cNvSpPr txBox="1"/>
          <p:nvPr/>
        </p:nvSpPr>
        <p:spPr>
          <a:xfrm>
            <a:off x="7615141" y="3016762"/>
            <a:ext cx="156324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>
                <a:latin typeface="Courier" pitchFamily="2" charset="0"/>
              </a:rPr>
              <a:t>if:</a:t>
            </a:r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r2 = ...;</a:t>
            </a:r>
          </a:p>
          <a:p>
            <a:r>
              <a:rPr lang="en-US" dirty="0" err="1">
                <a:latin typeface="Courier" pitchFamily="2" charset="0"/>
              </a:rPr>
              <a:t>br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i="1" dirty="0" err="1">
                <a:latin typeface="Courier" pitchFamily="2" charset="0"/>
              </a:rPr>
              <a:t>end_if</a:t>
            </a:r>
            <a:r>
              <a:rPr lang="en-US" i="1" dirty="0">
                <a:latin typeface="Courier" pitchFamily="2" charset="0"/>
              </a:rPr>
              <a:t>;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068790-3DBA-574E-8E0D-B22B22984369}"/>
              </a:ext>
            </a:extLst>
          </p:cNvPr>
          <p:cNvSpPr txBox="1"/>
          <p:nvPr/>
        </p:nvSpPr>
        <p:spPr>
          <a:xfrm>
            <a:off x="10130029" y="3017010"/>
            <a:ext cx="156324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>
                <a:latin typeface="Courier" pitchFamily="2" charset="0"/>
              </a:rPr>
              <a:t>else:</a:t>
            </a:r>
          </a:p>
          <a:p>
            <a:r>
              <a:rPr lang="en-US" dirty="0">
                <a:latin typeface="Courier" pitchFamily="2" charset="0"/>
              </a:rPr>
              <a:t>r3 = ...;</a:t>
            </a:r>
            <a:br>
              <a:rPr lang="en-US" dirty="0">
                <a:latin typeface="Courier" pitchFamily="2" charset="0"/>
              </a:rPr>
            </a:br>
            <a:r>
              <a:rPr lang="en-US" dirty="0" err="1">
                <a:latin typeface="Courier" pitchFamily="2" charset="0"/>
              </a:rPr>
              <a:t>br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i="1" dirty="0" err="1">
                <a:latin typeface="Courier" pitchFamily="2" charset="0"/>
              </a:rPr>
              <a:t>end_if</a:t>
            </a:r>
            <a:r>
              <a:rPr lang="en-US" dirty="0">
                <a:latin typeface="Courier" pitchFamily="2" charset="0"/>
              </a:rPr>
              <a:t>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23721E-C37E-D141-A3A9-14E75095C365}"/>
              </a:ext>
            </a:extLst>
          </p:cNvPr>
          <p:cNvSpPr txBox="1"/>
          <p:nvPr/>
        </p:nvSpPr>
        <p:spPr>
          <a:xfrm>
            <a:off x="9006196" y="4849797"/>
            <a:ext cx="142539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 err="1">
                <a:latin typeface="Courier" pitchFamily="2" charset="0"/>
              </a:rPr>
              <a:t>end_if</a:t>
            </a:r>
            <a:r>
              <a:rPr lang="en-US" i="1" dirty="0">
                <a:latin typeface="Courier" pitchFamily="2" charset="0"/>
              </a:rPr>
              <a:t>:</a:t>
            </a:r>
          </a:p>
          <a:p>
            <a:r>
              <a:rPr lang="en-US" dirty="0">
                <a:latin typeface="Courier" pitchFamily="2" charset="0"/>
              </a:rPr>
              <a:t>r4 = ...;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F27CBE9-455B-D544-8CDD-CC62E98F4D15}"/>
              </a:ext>
            </a:extLst>
          </p:cNvPr>
          <p:cNvCxnSpPr>
            <a:stCxn id="6" idx="2"/>
            <a:endCxn id="7" idx="0"/>
          </p:cNvCxnSpPr>
          <p:nvPr/>
        </p:nvCxnSpPr>
        <p:spPr>
          <a:xfrm flipH="1">
            <a:off x="8396765" y="2290852"/>
            <a:ext cx="1503073" cy="725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0CC740F-018A-E144-B782-CC9347C62069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>
            <a:off x="9899838" y="2290852"/>
            <a:ext cx="1011815" cy="726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40BB57D-A3D4-864D-A5C0-F33C99C3E024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>
            <a:off x="8396765" y="3940092"/>
            <a:ext cx="1322126" cy="909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E90BECA-F4CD-3E42-B2D7-D85607A77EDF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 flipH="1">
            <a:off x="9718891" y="3940340"/>
            <a:ext cx="1192762" cy="909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8F62604-3786-9241-A397-7511EC84FD5C}"/>
              </a:ext>
            </a:extLst>
          </p:cNvPr>
          <p:cNvSpPr txBox="1"/>
          <p:nvPr/>
        </p:nvSpPr>
        <p:spPr>
          <a:xfrm>
            <a:off x="11245174" y="1196502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E9D0F6-9B4A-3743-AF15-972A81CB0608}"/>
              </a:ext>
            </a:extLst>
          </p:cNvPr>
          <p:cNvSpPr txBox="1"/>
          <p:nvPr/>
        </p:nvSpPr>
        <p:spPr>
          <a:xfrm>
            <a:off x="7728857" y="2469141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A81F69-AB20-E042-8590-D4F30EE5F74A}"/>
              </a:ext>
            </a:extLst>
          </p:cNvPr>
          <p:cNvSpPr txBox="1"/>
          <p:nvPr/>
        </p:nvSpPr>
        <p:spPr>
          <a:xfrm>
            <a:off x="11090708" y="2533739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EA6C3F-F1AE-964C-9CA5-7958106C2260}"/>
              </a:ext>
            </a:extLst>
          </p:cNvPr>
          <p:cNvSpPr txBox="1"/>
          <p:nvPr/>
        </p:nvSpPr>
        <p:spPr>
          <a:xfrm>
            <a:off x="10488139" y="4988296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b3</a:t>
            </a:r>
          </a:p>
        </p:txBody>
      </p:sp>
    </p:spTree>
    <p:extLst>
      <p:ext uri="{BB962C8B-B14F-4D97-AF65-F5344CB8AC3E}">
        <p14:creationId xmlns:p14="http://schemas.microsoft.com/office/powerpoint/2010/main" val="19118123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A3B4C-7318-6847-B694-E20802EB3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Interesting CFGs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08E26-D7EA-34B3-F5F1-6DFB84A54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31933" cy="36705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CFGs are easiest to construct over 3 address code.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Labels are explicit and it is easy to partition code into basic blocks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 we can think about CFG patterns from high level code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318E27-5E32-721F-1A20-06749BC1F790}"/>
              </a:ext>
            </a:extLst>
          </p:cNvPr>
          <p:cNvSpPr txBox="1"/>
          <p:nvPr/>
        </p:nvSpPr>
        <p:spPr>
          <a:xfrm>
            <a:off x="8704639" y="1090523"/>
            <a:ext cx="239039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>
                <a:latin typeface="Courier" pitchFamily="2" charset="0"/>
              </a:rPr>
              <a:t>start:</a:t>
            </a:r>
          </a:p>
          <a:p>
            <a:r>
              <a:rPr lang="en-US" dirty="0">
                <a:latin typeface="Courier" pitchFamily="2" charset="0"/>
              </a:rPr>
              <a:t>r0 = ...;</a:t>
            </a:r>
          </a:p>
          <a:p>
            <a:r>
              <a:rPr lang="en-US" dirty="0">
                <a:latin typeface="Courier" pitchFamily="2" charset="0"/>
              </a:rPr>
              <a:t>r1 = ...;</a:t>
            </a:r>
          </a:p>
          <a:p>
            <a:r>
              <a:rPr lang="en-US" dirty="0" err="1">
                <a:latin typeface="Courier" pitchFamily="2" charset="0"/>
              </a:rPr>
              <a:t>br</a:t>
            </a:r>
            <a:r>
              <a:rPr lang="en-US" dirty="0">
                <a:latin typeface="Courier" pitchFamily="2" charset="0"/>
              </a:rPr>
              <a:t> r0, </a:t>
            </a:r>
            <a:r>
              <a:rPr lang="en-US" i="1" dirty="0">
                <a:latin typeface="Courier" pitchFamily="2" charset="0"/>
              </a:rPr>
              <a:t>if</a:t>
            </a:r>
            <a:r>
              <a:rPr lang="en-US" dirty="0">
                <a:latin typeface="Courier" pitchFamily="2" charset="0"/>
              </a:rPr>
              <a:t>, </a:t>
            </a:r>
            <a:r>
              <a:rPr lang="en-US" i="1" dirty="0">
                <a:latin typeface="Courier" pitchFamily="2" charset="0"/>
              </a:rPr>
              <a:t>else;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46CDB9-E30A-3EAF-689A-A35E0DE01764}"/>
              </a:ext>
            </a:extLst>
          </p:cNvPr>
          <p:cNvSpPr txBox="1"/>
          <p:nvPr/>
        </p:nvSpPr>
        <p:spPr>
          <a:xfrm>
            <a:off x="7615141" y="3016762"/>
            <a:ext cx="156324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>
                <a:latin typeface="Courier" pitchFamily="2" charset="0"/>
              </a:rPr>
              <a:t>if:</a:t>
            </a:r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r2 = ...;</a:t>
            </a:r>
          </a:p>
          <a:p>
            <a:r>
              <a:rPr lang="en-US" dirty="0" err="1">
                <a:latin typeface="Courier" pitchFamily="2" charset="0"/>
              </a:rPr>
              <a:t>br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i="1" dirty="0" err="1">
                <a:latin typeface="Courier" pitchFamily="2" charset="0"/>
              </a:rPr>
              <a:t>end_if</a:t>
            </a:r>
            <a:r>
              <a:rPr lang="en-US" i="1" dirty="0">
                <a:latin typeface="Courier" pitchFamily="2" charset="0"/>
              </a:rPr>
              <a:t>;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75BEAC-4ED8-2B27-A537-F0523260A638}"/>
              </a:ext>
            </a:extLst>
          </p:cNvPr>
          <p:cNvSpPr txBox="1"/>
          <p:nvPr/>
        </p:nvSpPr>
        <p:spPr>
          <a:xfrm>
            <a:off x="10130029" y="3017010"/>
            <a:ext cx="156324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>
                <a:latin typeface="Courier" pitchFamily="2" charset="0"/>
              </a:rPr>
              <a:t>else:</a:t>
            </a:r>
          </a:p>
          <a:p>
            <a:r>
              <a:rPr lang="en-US" dirty="0">
                <a:latin typeface="Courier" pitchFamily="2" charset="0"/>
              </a:rPr>
              <a:t>r3 = ...;</a:t>
            </a:r>
            <a:br>
              <a:rPr lang="en-US" dirty="0">
                <a:latin typeface="Courier" pitchFamily="2" charset="0"/>
              </a:rPr>
            </a:br>
            <a:r>
              <a:rPr lang="en-US" dirty="0" err="1">
                <a:latin typeface="Courier" pitchFamily="2" charset="0"/>
              </a:rPr>
              <a:t>br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i="1" dirty="0" err="1">
                <a:latin typeface="Courier" pitchFamily="2" charset="0"/>
              </a:rPr>
              <a:t>end_if</a:t>
            </a:r>
            <a:r>
              <a:rPr lang="en-US" dirty="0">
                <a:latin typeface="Courier" pitchFamily="2" charset="0"/>
              </a:rPr>
              <a:t>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359755-B89F-101F-9AE7-6A63767A3914}"/>
              </a:ext>
            </a:extLst>
          </p:cNvPr>
          <p:cNvSpPr txBox="1"/>
          <p:nvPr/>
        </p:nvSpPr>
        <p:spPr>
          <a:xfrm>
            <a:off x="9006196" y="4849797"/>
            <a:ext cx="142539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 err="1">
                <a:latin typeface="Courier" pitchFamily="2" charset="0"/>
              </a:rPr>
              <a:t>end_if</a:t>
            </a:r>
            <a:r>
              <a:rPr lang="en-US" i="1" dirty="0">
                <a:latin typeface="Courier" pitchFamily="2" charset="0"/>
              </a:rPr>
              <a:t>:</a:t>
            </a:r>
          </a:p>
          <a:p>
            <a:r>
              <a:rPr lang="en-US" dirty="0">
                <a:latin typeface="Courier" pitchFamily="2" charset="0"/>
              </a:rPr>
              <a:t>r4 = ...;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EF43A89-894E-041C-5AF1-5DD5C1A7891F}"/>
              </a:ext>
            </a:extLst>
          </p:cNvPr>
          <p:cNvCxnSpPr>
            <a:stCxn id="4" idx="2"/>
            <a:endCxn id="5" idx="0"/>
          </p:cNvCxnSpPr>
          <p:nvPr/>
        </p:nvCxnSpPr>
        <p:spPr>
          <a:xfrm flipH="1">
            <a:off x="8396765" y="2290852"/>
            <a:ext cx="1503073" cy="725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A9F300A-D5A2-51C9-292D-CF63C8D31F1B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>
            <a:off x="9899838" y="2290852"/>
            <a:ext cx="1011815" cy="726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8EC2909-41AF-AB98-24DC-8CAD3C0BBBDA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>
            <a:off x="8396765" y="3940092"/>
            <a:ext cx="1322126" cy="909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08D48F-D562-197A-3C9F-15601BC7CCC9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flipH="1">
            <a:off x="9718891" y="3940340"/>
            <a:ext cx="1192762" cy="909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50C257A-7E4F-B361-2C21-C341E9D2A8B6}"/>
              </a:ext>
            </a:extLst>
          </p:cNvPr>
          <p:cNvSpPr txBox="1"/>
          <p:nvPr/>
        </p:nvSpPr>
        <p:spPr>
          <a:xfrm>
            <a:off x="11245174" y="1196502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D62A1D-DBBA-03AE-1458-D3EE2E9CFFFA}"/>
              </a:ext>
            </a:extLst>
          </p:cNvPr>
          <p:cNvSpPr txBox="1"/>
          <p:nvPr/>
        </p:nvSpPr>
        <p:spPr>
          <a:xfrm>
            <a:off x="7728857" y="2469141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2DF565-2B95-1E09-8783-116671C8EEB5}"/>
              </a:ext>
            </a:extLst>
          </p:cNvPr>
          <p:cNvSpPr txBox="1"/>
          <p:nvPr/>
        </p:nvSpPr>
        <p:spPr>
          <a:xfrm>
            <a:off x="11090708" y="2533739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0F1976-8D8C-3C61-B312-FAE40FAFFD87}"/>
              </a:ext>
            </a:extLst>
          </p:cNvPr>
          <p:cNvSpPr txBox="1"/>
          <p:nvPr/>
        </p:nvSpPr>
        <p:spPr>
          <a:xfrm>
            <a:off x="10488139" y="4988296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1CB27A-A4BA-1F26-3FC7-6A06DF229168}"/>
              </a:ext>
            </a:extLst>
          </p:cNvPr>
          <p:cNvSpPr txBox="1"/>
          <p:nvPr/>
        </p:nvSpPr>
        <p:spPr>
          <a:xfrm>
            <a:off x="9165446" y="6082419"/>
            <a:ext cx="1016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if/else pattern</a:t>
            </a:r>
          </a:p>
        </p:txBody>
      </p:sp>
    </p:spTree>
    <p:extLst>
      <p:ext uri="{BB962C8B-B14F-4D97-AF65-F5344CB8AC3E}">
        <p14:creationId xmlns:p14="http://schemas.microsoft.com/office/powerpoint/2010/main" val="14334863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643E2-185E-0844-C8CB-38E4DB45E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Interesting CFGs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8F209E-98E8-FDBB-1B87-885CB63C48A8}"/>
              </a:ext>
            </a:extLst>
          </p:cNvPr>
          <p:cNvSpPr/>
          <p:nvPr/>
        </p:nvSpPr>
        <p:spPr>
          <a:xfrm>
            <a:off x="948266" y="2905036"/>
            <a:ext cx="389466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88"/>
                </a:solidFill>
              </a:rPr>
              <a:t>weather</a:t>
            </a:r>
            <a:r>
              <a:rPr lang="en-US" dirty="0">
                <a:solidFill>
                  <a:srgbClr val="000000"/>
                </a:solidFill>
              </a:rPr>
              <a:t> current = </a:t>
            </a:r>
            <a:r>
              <a:rPr lang="en-US" dirty="0" err="1">
                <a:solidFill>
                  <a:srgbClr val="000000"/>
                </a:solidFill>
              </a:rPr>
              <a:t>get_weather</a:t>
            </a:r>
            <a:r>
              <a:rPr lang="en-US" dirty="0">
                <a:solidFill>
                  <a:srgbClr val="000000"/>
                </a:solidFill>
              </a:rPr>
              <a:t>()</a:t>
            </a:r>
            <a:r>
              <a:rPr lang="en-US" dirty="0">
                <a:solidFill>
                  <a:srgbClr val="666600"/>
                </a:solidFill>
              </a:rPr>
              <a:t>;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r>
              <a:rPr lang="en-US" dirty="0">
                <a:solidFill>
                  <a:srgbClr val="000088"/>
                </a:solidFill>
              </a:rPr>
              <a:t>switch</a:t>
            </a:r>
            <a:r>
              <a:rPr lang="en-US" dirty="0">
                <a:solidFill>
                  <a:srgbClr val="666600"/>
                </a:solidFill>
              </a:rPr>
              <a:t>(</a:t>
            </a:r>
            <a:r>
              <a:rPr lang="en-US" dirty="0">
                <a:solidFill>
                  <a:srgbClr val="000000"/>
                </a:solidFill>
              </a:rPr>
              <a:t>current</a:t>
            </a:r>
            <a:r>
              <a:rPr lang="en-US" dirty="0">
                <a:solidFill>
                  <a:srgbClr val="666600"/>
                </a:solidFill>
              </a:rPr>
              <a:t>)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666600"/>
                </a:solidFill>
              </a:rPr>
              <a:t>{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</a:rPr>
              <a:t>   </a:t>
            </a:r>
            <a:r>
              <a:rPr lang="en-US" dirty="0">
                <a:solidFill>
                  <a:srgbClr val="000088"/>
                </a:solidFill>
              </a:rPr>
              <a:t>case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8800"/>
                </a:solidFill>
              </a:rPr>
              <a:t>SUNNY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6666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</a:rPr>
              <a:t>        </a:t>
            </a:r>
            <a:r>
              <a:rPr lang="en-US" dirty="0" err="1">
                <a:solidFill>
                  <a:srgbClr val="000000"/>
                </a:solidFill>
              </a:rPr>
              <a:t>printf</a:t>
            </a:r>
            <a:r>
              <a:rPr lang="en-US" dirty="0">
                <a:solidFill>
                  <a:srgbClr val="666600"/>
                </a:solidFill>
              </a:rPr>
              <a:t>(</a:t>
            </a:r>
            <a:r>
              <a:rPr lang="en-US" dirty="0">
                <a:solidFill>
                  <a:srgbClr val="008800"/>
                </a:solidFill>
              </a:rPr>
              <a:t>”Bring sunscreen!\n"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666600"/>
                </a:solidFill>
              </a:rPr>
              <a:t>);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</a:rPr>
              <a:t>        </a:t>
            </a:r>
            <a:r>
              <a:rPr lang="en-US" dirty="0">
                <a:solidFill>
                  <a:srgbClr val="000088"/>
                </a:solidFill>
              </a:rPr>
              <a:t>break</a:t>
            </a:r>
            <a:r>
              <a:rPr lang="en-US" dirty="0">
                <a:solidFill>
                  <a:srgbClr val="666600"/>
                </a:solidFill>
              </a:rPr>
              <a:t>;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dirty="0">
                <a:solidFill>
                  <a:srgbClr val="000088"/>
                </a:solidFill>
              </a:rPr>
              <a:t>case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8800"/>
                </a:solidFill>
              </a:rPr>
              <a:t>RAIN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6666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</a:rPr>
              <a:t>       </a:t>
            </a:r>
            <a:r>
              <a:rPr lang="en-US" dirty="0" err="1">
                <a:solidFill>
                  <a:srgbClr val="000000"/>
                </a:solidFill>
              </a:rPr>
              <a:t>printf</a:t>
            </a:r>
            <a:r>
              <a:rPr lang="en-US" dirty="0">
                <a:solidFill>
                  <a:srgbClr val="666600"/>
                </a:solidFill>
              </a:rPr>
              <a:t>(</a:t>
            </a:r>
            <a:r>
              <a:rPr lang="en-US" dirty="0">
                <a:solidFill>
                  <a:srgbClr val="008800"/>
                </a:solidFill>
              </a:rPr>
              <a:t>”Bring an umbrella!\n"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666600"/>
                </a:solidFill>
              </a:rPr>
              <a:t>);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88"/>
                </a:solidFill>
              </a:rPr>
              <a:t>  case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8800"/>
                </a:solidFill>
              </a:rPr>
              <a:t>CLOUDY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6666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</a:rPr>
              <a:t>        </a:t>
            </a:r>
            <a:r>
              <a:rPr lang="en-US" dirty="0" err="1">
                <a:solidFill>
                  <a:srgbClr val="000000"/>
                </a:solidFill>
              </a:rPr>
              <a:t>printf</a:t>
            </a:r>
            <a:r>
              <a:rPr lang="en-US" dirty="0">
                <a:solidFill>
                  <a:srgbClr val="666600"/>
                </a:solidFill>
              </a:rPr>
              <a:t>(</a:t>
            </a:r>
            <a:r>
              <a:rPr lang="en-US" dirty="0">
                <a:solidFill>
                  <a:srgbClr val="008800"/>
                </a:solidFill>
              </a:rPr>
              <a:t>" Bring a jacket!\n"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666600"/>
                </a:solidFill>
              </a:rPr>
              <a:t>);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</a:rPr>
              <a:t>        </a:t>
            </a:r>
            <a:r>
              <a:rPr lang="en-US" dirty="0">
                <a:solidFill>
                  <a:srgbClr val="000088"/>
                </a:solidFill>
              </a:rPr>
              <a:t>break</a:t>
            </a:r>
            <a:r>
              <a:rPr lang="en-US" dirty="0">
                <a:solidFill>
                  <a:srgbClr val="666600"/>
                </a:solidFill>
              </a:rPr>
              <a:t>;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r>
              <a:rPr lang="en-US" dirty="0">
                <a:solidFill>
                  <a:srgbClr val="666600"/>
                </a:solidFill>
              </a:rPr>
              <a:t>}</a:t>
            </a:r>
          </a:p>
          <a:p>
            <a:r>
              <a:rPr lang="en-US" dirty="0" err="1">
                <a:solidFill>
                  <a:srgbClr val="000000"/>
                </a:solidFill>
              </a:rPr>
              <a:t>printf</a:t>
            </a:r>
            <a:r>
              <a:rPr lang="en-US" dirty="0">
                <a:solidFill>
                  <a:srgbClr val="666600"/>
                </a:solidFill>
              </a:rPr>
              <a:t>(</a:t>
            </a:r>
            <a:r>
              <a:rPr lang="en-US" dirty="0">
                <a:solidFill>
                  <a:srgbClr val="008800"/>
                </a:solidFill>
              </a:rPr>
              <a:t>"See you soon!\n"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666600"/>
                </a:solidFill>
              </a:rPr>
              <a:t>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C51689-C819-4BE9-9FD8-D088EE0D1196}"/>
              </a:ext>
            </a:extLst>
          </p:cNvPr>
          <p:cNvSpPr txBox="1"/>
          <p:nvPr/>
        </p:nvSpPr>
        <p:spPr>
          <a:xfrm>
            <a:off x="745066" y="1836196"/>
            <a:ext cx="2279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Case statements</a:t>
            </a:r>
          </a:p>
        </p:txBody>
      </p:sp>
    </p:spTree>
    <p:extLst>
      <p:ext uri="{BB962C8B-B14F-4D97-AF65-F5344CB8AC3E}">
        <p14:creationId xmlns:p14="http://schemas.microsoft.com/office/powerpoint/2010/main" val="37649405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89EA46F-7203-5669-A27E-9E6428EB66FD}"/>
              </a:ext>
            </a:extLst>
          </p:cNvPr>
          <p:cNvCxnSpPr>
            <a:cxnSpLocks/>
            <a:stCxn id="7" idx="2"/>
            <a:endCxn id="28" idx="1"/>
          </p:cNvCxnSpPr>
          <p:nvPr/>
        </p:nvCxnSpPr>
        <p:spPr>
          <a:xfrm>
            <a:off x="6718293" y="1866227"/>
            <a:ext cx="1837381" cy="1960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1B643E2-185E-0844-C8CB-38E4DB45E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Interesting CFGs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8F209E-98E8-FDBB-1B87-885CB63C48A8}"/>
              </a:ext>
            </a:extLst>
          </p:cNvPr>
          <p:cNvSpPr/>
          <p:nvPr/>
        </p:nvSpPr>
        <p:spPr>
          <a:xfrm>
            <a:off x="948266" y="2905036"/>
            <a:ext cx="389466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88"/>
                </a:solidFill>
              </a:rPr>
              <a:t>weather</a:t>
            </a:r>
            <a:r>
              <a:rPr lang="en-US" dirty="0">
                <a:solidFill>
                  <a:srgbClr val="000000"/>
                </a:solidFill>
              </a:rPr>
              <a:t> current = </a:t>
            </a:r>
            <a:r>
              <a:rPr lang="en-US" dirty="0" err="1">
                <a:solidFill>
                  <a:srgbClr val="000000"/>
                </a:solidFill>
              </a:rPr>
              <a:t>get_weather</a:t>
            </a:r>
            <a:r>
              <a:rPr lang="en-US" dirty="0">
                <a:solidFill>
                  <a:srgbClr val="000000"/>
                </a:solidFill>
              </a:rPr>
              <a:t>()</a:t>
            </a:r>
            <a:r>
              <a:rPr lang="en-US" dirty="0">
                <a:solidFill>
                  <a:srgbClr val="666600"/>
                </a:solidFill>
              </a:rPr>
              <a:t>;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r>
              <a:rPr lang="en-US" dirty="0">
                <a:solidFill>
                  <a:srgbClr val="000088"/>
                </a:solidFill>
              </a:rPr>
              <a:t>switch</a:t>
            </a:r>
            <a:r>
              <a:rPr lang="en-US" dirty="0">
                <a:solidFill>
                  <a:srgbClr val="666600"/>
                </a:solidFill>
              </a:rPr>
              <a:t>(</a:t>
            </a:r>
            <a:r>
              <a:rPr lang="en-US" dirty="0">
                <a:solidFill>
                  <a:srgbClr val="000000"/>
                </a:solidFill>
              </a:rPr>
              <a:t>current</a:t>
            </a:r>
            <a:r>
              <a:rPr lang="en-US" dirty="0">
                <a:solidFill>
                  <a:srgbClr val="666600"/>
                </a:solidFill>
              </a:rPr>
              <a:t>)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666600"/>
                </a:solidFill>
              </a:rPr>
              <a:t>{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</a:rPr>
              <a:t>   </a:t>
            </a:r>
            <a:r>
              <a:rPr lang="en-US" dirty="0">
                <a:solidFill>
                  <a:srgbClr val="000088"/>
                </a:solidFill>
              </a:rPr>
              <a:t>case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8800"/>
                </a:solidFill>
              </a:rPr>
              <a:t>SUNNY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6666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</a:rPr>
              <a:t>        </a:t>
            </a:r>
            <a:r>
              <a:rPr lang="en-US" dirty="0" err="1">
                <a:solidFill>
                  <a:srgbClr val="000000"/>
                </a:solidFill>
              </a:rPr>
              <a:t>printf</a:t>
            </a:r>
            <a:r>
              <a:rPr lang="en-US" dirty="0">
                <a:solidFill>
                  <a:srgbClr val="666600"/>
                </a:solidFill>
              </a:rPr>
              <a:t>(</a:t>
            </a:r>
            <a:r>
              <a:rPr lang="en-US" dirty="0">
                <a:solidFill>
                  <a:srgbClr val="008800"/>
                </a:solidFill>
              </a:rPr>
              <a:t>”Bring sunscreen!\n"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666600"/>
                </a:solidFill>
              </a:rPr>
              <a:t>);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</a:rPr>
              <a:t>        </a:t>
            </a:r>
            <a:r>
              <a:rPr lang="en-US" dirty="0">
                <a:solidFill>
                  <a:srgbClr val="000088"/>
                </a:solidFill>
              </a:rPr>
              <a:t>break</a:t>
            </a:r>
            <a:r>
              <a:rPr lang="en-US" dirty="0">
                <a:solidFill>
                  <a:srgbClr val="666600"/>
                </a:solidFill>
              </a:rPr>
              <a:t>;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dirty="0">
                <a:solidFill>
                  <a:srgbClr val="000088"/>
                </a:solidFill>
              </a:rPr>
              <a:t>case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8800"/>
                </a:solidFill>
              </a:rPr>
              <a:t>RAIN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6666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</a:rPr>
              <a:t>       </a:t>
            </a:r>
            <a:r>
              <a:rPr lang="en-US" dirty="0" err="1">
                <a:solidFill>
                  <a:srgbClr val="000000"/>
                </a:solidFill>
              </a:rPr>
              <a:t>printf</a:t>
            </a:r>
            <a:r>
              <a:rPr lang="en-US" dirty="0">
                <a:solidFill>
                  <a:srgbClr val="666600"/>
                </a:solidFill>
              </a:rPr>
              <a:t>(</a:t>
            </a:r>
            <a:r>
              <a:rPr lang="en-US" dirty="0">
                <a:solidFill>
                  <a:srgbClr val="008800"/>
                </a:solidFill>
              </a:rPr>
              <a:t>”Bring an umbrella!\n"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666600"/>
                </a:solidFill>
              </a:rPr>
              <a:t>);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88"/>
                </a:solidFill>
              </a:rPr>
              <a:t>  case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8800"/>
                </a:solidFill>
              </a:rPr>
              <a:t>CLOUDY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6666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</a:rPr>
              <a:t>        </a:t>
            </a:r>
            <a:r>
              <a:rPr lang="en-US" dirty="0" err="1">
                <a:solidFill>
                  <a:srgbClr val="000000"/>
                </a:solidFill>
              </a:rPr>
              <a:t>printf</a:t>
            </a:r>
            <a:r>
              <a:rPr lang="en-US" dirty="0">
                <a:solidFill>
                  <a:srgbClr val="666600"/>
                </a:solidFill>
              </a:rPr>
              <a:t>(</a:t>
            </a:r>
            <a:r>
              <a:rPr lang="en-US" dirty="0">
                <a:solidFill>
                  <a:srgbClr val="008800"/>
                </a:solidFill>
              </a:rPr>
              <a:t>" Bring a jacket!\n"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666600"/>
                </a:solidFill>
              </a:rPr>
              <a:t>);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</a:rPr>
              <a:t>        </a:t>
            </a:r>
            <a:r>
              <a:rPr lang="en-US" dirty="0">
                <a:solidFill>
                  <a:srgbClr val="000088"/>
                </a:solidFill>
              </a:rPr>
              <a:t>break</a:t>
            </a:r>
            <a:r>
              <a:rPr lang="en-US" dirty="0">
                <a:solidFill>
                  <a:srgbClr val="666600"/>
                </a:solidFill>
              </a:rPr>
              <a:t>;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r>
              <a:rPr lang="en-US" dirty="0">
                <a:solidFill>
                  <a:srgbClr val="666600"/>
                </a:solidFill>
              </a:rPr>
              <a:t>}</a:t>
            </a:r>
          </a:p>
          <a:p>
            <a:r>
              <a:rPr lang="en-US" dirty="0" err="1">
                <a:solidFill>
                  <a:srgbClr val="000000"/>
                </a:solidFill>
              </a:rPr>
              <a:t>printf</a:t>
            </a:r>
            <a:r>
              <a:rPr lang="en-US" dirty="0">
                <a:solidFill>
                  <a:srgbClr val="666600"/>
                </a:solidFill>
              </a:rPr>
              <a:t>(</a:t>
            </a:r>
            <a:r>
              <a:rPr lang="en-US" dirty="0">
                <a:solidFill>
                  <a:srgbClr val="008800"/>
                </a:solidFill>
              </a:rPr>
              <a:t>"See you soon!\n"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666600"/>
                </a:solidFill>
              </a:rPr>
              <a:t>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C51689-C819-4BE9-9FD8-D088EE0D1196}"/>
              </a:ext>
            </a:extLst>
          </p:cNvPr>
          <p:cNvSpPr txBox="1"/>
          <p:nvPr/>
        </p:nvSpPr>
        <p:spPr>
          <a:xfrm>
            <a:off x="745066" y="1836196"/>
            <a:ext cx="2279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Case statements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2B4977-966E-5ED6-BBFB-BD0C88E520D1}"/>
              </a:ext>
            </a:extLst>
          </p:cNvPr>
          <p:cNvSpPr/>
          <p:nvPr/>
        </p:nvSpPr>
        <p:spPr>
          <a:xfrm>
            <a:off x="5028054" y="1496895"/>
            <a:ext cx="3380477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88"/>
                </a:solidFill>
              </a:rPr>
              <a:t>weather</a:t>
            </a:r>
            <a:r>
              <a:rPr lang="en-US" dirty="0">
                <a:solidFill>
                  <a:srgbClr val="000000"/>
                </a:solidFill>
              </a:rPr>
              <a:t> current = </a:t>
            </a:r>
            <a:r>
              <a:rPr lang="en-US" dirty="0" err="1">
                <a:solidFill>
                  <a:srgbClr val="000000"/>
                </a:solidFill>
              </a:rPr>
              <a:t>get_weather</a:t>
            </a:r>
            <a:r>
              <a:rPr lang="en-US" dirty="0">
                <a:solidFill>
                  <a:srgbClr val="000000"/>
                </a:solidFill>
              </a:rPr>
              <a:t>()</a:t>
            </a:r>
            <a:r>
              <a:rPr lang="en-US" dirty="0">
                <a:solidFill>
                  <a:srgbClr val="666600"/>
                </a:solidFill>
              </a:rPr>
              <a:t>;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0B9464-CC7E-B9DC-703F-048324F7210B}"/>
              </a:ext>
            </a:extLst>
          </p:cNvPr>
          <p:cNvSpPr/>
          <p:nvPr/>
        </p:nvSpPr>
        <p:spPr>
          <a:xfrm>
            <a:off x="4778374" y="3317088"/>
            <a:ext cx="2984791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printf</a:t>
            </a:r>
            <a:r>
              <a:rPr lang="en-US" dirty="0">
                <a:solidFill>
                  <a:srgbClr val="666600"/>
                </a:solidFill>
              </a:rPr>
              <a:t>(</a:t>
            </a:r>
            <a:r>
              <a:rPr lang="en-US" dirty="0">
                <a:solidFill>
                  <a:srgbClr val="008800"/>
                </a:solidFill>
              </a:rPr>
              <a:t>”Bring sunscreen!\n"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666600"/>
                </a:solidFill>
              </a:rPr>
              <a:t>);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BA1CEE-3E29-35FD-BC1C-5FACADE583CF}"/>
              </a:ext>
            </a:extLst>
          </p:cNvPr>
          <p:cNvSpPr/>
          <p:nvPr/>
        </p:nvSpPr>
        <p:spPr>
          <a:xfrm>
            <a:off x="6718293" y="4943488"/>
            <a:ext cx="2678938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printf</a:t>
            </a:r>
            <a:r>
              <a:rPr lang="en-US" dirty="0">
                <a:solidFill>
                  <a:srgbClr val="666600"/>
                </a:solidFill>
              </a:rPr>
              <a:t>(</a:t>
            </a:r>
            <a:r>
              <a:rPr lang="en-US" dirty="0">
                <a:solidFill>
                  <a:srgbClr val="008800"/>
                </a:solidFill>
              </a:rPr>
              <a:t>"See you soon!\n"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666600"/>
                </a:solidFill>
              </a:rPr>
              <a:t>);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AD09E2F-F492-C677-D154-F8B655D68E9F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 flipH="1">
            <a:off x="6270770" y="1866227"/>
            <a:ext cx="447523" cy="1450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24DB04F-548A-07E4-BE3E-8E60DC95F748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>
            <a:off x="6270770" y="3686420"/>
            <a:ext cx="1786992" cy="1257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C941192-5625-AD50-7026-E35795D7819F}"/>
              </a:ext>
            </a:extLst>
          </p:cNvPr>
          <p:cNvSpPr/>
          <p:nvPr/>
        </p:nvSpPr>
        <p:spPr>
          <a:xfrm>
            <a:off x="7404208" y="2753963"/>
            <a:ext cx="3156313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printf</a:t>
            </a:r>
            <a:r>
              <a:rPr lang="en-US" dirty="0">
                <a:solidFill>
                  <a:srgbClr val="666600"/>
                </a:solidFill>
              </a:rPr>
              <a:t>(</a:t>
            </a:r>
            <a:r>
              <a:rPr lang="en-US" dirty="0">
                <a:solidFill>
                  <a:srgbClr val="008800"/>
                </a:solidFill>
              </a:rPr>
              <a:t>”Bring an umbrella!\n"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666600"/>
                </a:solidFill>
              </a:rPr>
              <a:t>);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003A0D5-2242-B2EB-67E0-6E8F2FF6C62D}"/>
              </a:ext>
            </a:extLst>
          </p:cNvPr>
          <p:cNvCxnSpPr>
            <a:cxnSpLocks/>
            <a:stCxn id="7" idx="2"/>
            <a:endCxn id="17" idx="1"/>
          </p:cNvCxnSpPr>
          <p:nvPr/>
        </p:nvCxnSpPr>
        <p:spPr>
          <a:xfrm>
            <a:off x="6718293" y="1866227"/>
            <a:ext cx="685915" cy="1072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7A6E94E5-295C-7660-2E9D-308ECB1D0887}"/>
              </a:ext>
            </a:extLst>
          </p:cNvPr>
          <p:cNvSpPr/>
          <p:nvPr/>
        </p:nvSpPr>
        <p:spPr>
          <a:xfrm>
            <a:off x="8555674" y="3641699"/>
            <a:ext cx="274831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printf</a:t>
            </a:r>
            <a:r>
              <a:rPr lang="en-US" dirty="0">
                <a:solidFill>
                  <a:srgbClr val="666600"/>
                </a:solidFill>
              </a:rPr>
              <a:t>(</a:t>
            </a:r>
            <a:r>
              <a:rPr lang="en-US" dirty="0">
                <a:solidFill>
                  <a:srgbClr val="008800"/>
                </a:solidFill>
              </a:rPr>
              <a:t>”Bring a jacket!\n"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666600"/>
                </a:solidFill>
              </a:rPr>
              <a:t>);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5985E14-93DD-D5F9-988C-52F4E93FD57B}"/>
              </a:ext>
            </a:extLst>
          </p:cNvPr>
          <p:cNvCxnSpPr>
            <a:cxnSpLocks/>
            <a:stCxn id="17" idx="2"/>
            <a:endCxn id="28" idx="0"/>
          </p:cNvCxnSpPr>
          <p:nvPr/>
        </p:nvCxnSpPr>
        <p:spPr>
          <a:xfrm>
            <a:off x="8982365" y="3123295"/>
            <a:ext cx="947467" cy="518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45AFCFB-E4C7-F8E8-5FEA-1B19FBCBA372}"/>
              </a:ext>
            </a:extLst>
          </p:cNvPr>
          <p:cNvCxnSpPr>
            <a:cxnSpLocks/>
            <a:stCxn id="28" idx="2"/>
            <a:endCxn id="10" idx="0"/>
          </p:cNvCxnSpPr>
          <p:nvPr/>
        </p:nvCxnSpPr>
        <p:spPr>
          <a:xfrm flipH="1">
            <a:off x="8057762" y="4011031"/>
            <a:ext cx="1872070" cy="932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7584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643E2-185E-0844-C8CB-38E4DB45E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Interesting CFGs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C51689-C819-4BE9-9FD8-D088EE0D1196}"/>
              </a:ext>
            </a:extLst>
          </p:cNvPr>
          <p:cNvSpPr txBox="1"/>
          <p:nvPr/>
        </p:nvSpPr>
        <p:spPr>
          <a:xfrm>
            <a:off x="745066" y="1836196"/>
            <a:ext cx="931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Loops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83E33D-6EAF-D386-8D3E-9355D1770D13}"/>
              </a:ext>
            </a:extLst>
          </p:cNvPr>
          <p:cNvSpPr/>
          <p:nvPr/>
        </p:nvSpPr>
        <p:spPr>
          <a:xfrm>
            <a:off x="939800" y="342900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loop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while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(loop!=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100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"inside loop!\n"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loop+=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"outside loop!\n"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1414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643E2-185E-0844-C8CB-38E4DB45E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Interesting CFGs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C51689-C819-4BE9-9FD8-D088EE0D1196}"/>
              </a:ext>
            </a:extLst>
          </p:cNvPr>
          <p:cNvSpPr txBox="1"/>
          <p:nvPr/>
        </p:nvSpPr>
        <p:spPr>
          <a:xfrm>
            <a:off x="745066" y="1836196"/>
            <a:ext cx="931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Loops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83E33D-6EAF-D386-8D3E-9355D1770D13}"/>
              </a:ext>
            </a:extLst>
          </p:cNvPr>
          <p:cNvSpPr/>
          <p:nvPr/>
        </p:nvSpPr>
        <p:spPr>
          <a:xfrm>
            <a:off x="939800" y="342900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loop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while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(loop!=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100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"inside loop!\n"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loop+=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"outside loop!\n"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675C0F-F20C-998A-7199-38F780FBE55F}"/>
              </a:ext>
            </a:extLst>
          </p:cNvPr>
          <p:cNvSpPr/>
          <p:nvPr/>
        </p:nvSpPr>
        <p:spPr>
          <a:xfrm>
            <a:off x="8465591" y="2297861"/>
            <a:ext cx="1830950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loop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9D8D8D-D4C1-D31F-5F32-CA3F16AF73B4}"/>
              </a:ext>
            </a:extLst>
          </p:cNvPr>
          <p:cNvSpPr/>
          <p:nvPr/>
        </p:nvSpPr>
        <p:spPr>
          <a:xfrm>
            <a:off x="5638800" y="3659832"/>
            <a:ext cx="408940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"inside loop!\n"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loop+=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3ACC8C-904C-FC4A-83E0-5EDA1E2050A2}"/>
              </a:ext>
            </a:extLst>
          </p:cNvPr>
          <p:cNvSpPr/>
          <p:nvPr/>
        </p:nvSpPr>
        <p:spPr>
          <a:xfrm>
            <a:off x="8158916" y="5183326"/>
            <a:ext cx="3477234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"outside loop!\n"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9AF8FD6-9CC2-4B39-8CF9-01482EC4C1E6}"/>
              </a:ext>
            </a:extLst>
          </p:cNvPr>
          <p:cNvCxnSpPr>
            <a:cxnSpLocks/>
          </p:cNvCxnSpPr>
          <p:nvPr/>
        </p:nvCxnSpPr>
        <p:spPr>
          <a:xfrm flipH="1">
            <a:off x="7747000" y="2667193"/>
            <a:ext cx="889000" cy="992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560F924-60CD-58BC-50C1-96CCF2895877}"/>
              </a:ext>
            </a:extLst>
          </p:cNvPr>
          <p:cNvCxnSpPr>
            <a:cxnSpLocks/>
          </p:cNvCxnSpPr>
          <p:nvPr/>
        </p:nvCxnSpPr>
        <p:spPr>
          <a:xfrm>
            <a:off x="9897533" y="2683327"/>
            <a:ext cx="719667" cy="2499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A2C931C-FBDC-545F-F442-CF6C9354E321}"/>
              </a:ext>
            </a:extLst>
          </p:cNvPr>
          <p:cNvCxnSpPr>
            <a:cxnSpLocks/>
          </p:cNvCxnSpPr>
          <p:nvPr/>
        </p:nvCxnSpPr>
        <p:spPr>
          <a:xfrm>
            <a:off x="7958667" y="4306163"/>
            <a:ext cx="1168400" cy="8610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03C455D-2181-C723-D7BE-34C7454527AE}"/>
              </a:ext>
            </a:extLst>
          </p:cNvPr>
          <p:cNvGrpSpPr/>
          <p:nvPr/>
        </p:nvGrpSpPr>
        <p:grpSpPr>
          <a:xfrm>
            <a:off x="4783720" y="3005053"/>
            <a:ext cx="1523520" cy="1740600"/>
            <a:chOff x="4783720" y="3005053"/>
            <a:chExt cx="1523520" cy="174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9F996D1-A0D2-942E-1DAE-39C196FD050B}"/>
                    </a:ext>
                  </a:extLst>
                </p14:cNvPr>
                <p14:cNvContentPartPr/>
                <p14:nvPr/>
              </p14:nvContentPartPr>
              <p14:xfrm>
                <a:off x="4783720" y="3005053"/>
                <a:ext cx="1484640" cy="17406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9F996D1-A0D2-942E-1DAE-39C196FD050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765720" y="2987053"/>
                  <a:ext cx="1520280" cy="177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F952F96-827E-FE2F-D8A6-CF14296FEB4A}"/>
                    </a:ext>
                  </a:extLst>
                </p14:cNvPr>
                <p14:cNvContentPartPr/>
                <p14:nvPr/>
              </p14:nvContentPartPr>
              <p14:xfrm>
                <a:off x="6074320" y="3306733"/>
                <a:ext cx="232920" cy="2444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F952F96-827E-FE2F-D8A6-CF14296FEB4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056320" y="3288733"/>
                  <a:ext cx="268560" cy="280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349493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643E2-185E-0844-C8CB-38E4DB45E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Interesting CFGs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C51689-C819-4BE9-9FD8-D088EE0D1196}"/>
              </a:ext>
            </a:extLst>
          </p:cNvPr>
          <p:cNvSpPr txBox="1"/>
          <p:nvPr/>
        </p:nvSpPr>
        <p:spPr>
          <a:xfrm>
            <a:off x="745066" y="1836196"/>
            <a:ext cx="3970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Loops with a break statement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9C13E5-B99E-F318-B457-BE4A63510B5B}"/>
              </a:ext>
            </a:extLst>
          </p:cNvPr>
          <p:cNvSpPr/>
          <p:nvPr/>
        </p:nvSpPr>
        <p:spPr>
          <a:xfrm>
            <a:off x="660400" y="3078540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loop = x;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while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(loop!=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100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"inside loop!\n"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  if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(loop &lt;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”breaking!\n"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    break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loop+=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"outside loop!\n"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9480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643E2-185E-0844-C8CB-38E4DB45E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Interesting CFGs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C51689-C819-4BE9-9FD8-D088EE0D1196}"/>
              </a:ext>
            </a:extLst>
          </p:cNvPr>
          <p:cNvSpPr txBox="1"/>
          <p:nvPr/>
        </p:nvSpPr>
        <p:spPr>
          <a:xfrm>
            <a:off x="745066" y="1836196"/>
            <a:ext cx="3970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Loops with a break statement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9C13E5-B99E-F318-B457-BE4A63510B5B}"/>
              </a:ext>
            </a:extLst>
          </p:cNvPr>
          <p:cNvSpPr/>
          <p:nvPr/>
        </p:nvSpPr>
        <p:spPr>
          <a:xfrm>
            <a:off x="660400" y="3078540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loop = x;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while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(loop!=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100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"inside loop!\n"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  if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(loop &lt;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”breaking!\n"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    break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loop+=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"outside loop!\n"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AC825A-7CD9-DEB8-B2C6-439BAE29863A}"/>
              </a:ext>
            </a:extLst>
          </p:cNvPr>
          <p:cNvSpPr/>
          <p:nvPr/>
        </p:nvSpPr>
        <p:spPr>
          <a:xfrm>
            <a:off x="8465591" y="2297861"/>
            <a:ext cx="1830950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loop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7D3703-90A3-D93C-F022-DFF3FE3A45E6}"/>
              </a:ext>
            </a:extLst>
          </p:cNvPr>
          <p:cNvSpPr/>
          <p:nvPr/>
        </p:nvSpPr>
        <p:spPr>
          <a:xfrm>
            <a:off x="5564075" y="3659832"/>
            <a:ext cx="3488267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"inside loop!\n"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BD358B-98D4-FFEF-0001-4DEAAE4FF036}"/>
              </a:ext>
            </a:extLst>
          </p:cNvPr>
          <p:cNvSpPr/>
          <p:nvPr/>
        </p:nvSpPr>
        <p:spPr>
          <a:xfrm>
            <a:off x="8158916" y="6123543"/>
            <a:ext cx="3477234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"outside loop!\n"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FE9947B-5C0F-041D-F3EE-DB45B54CEFB0}"/>
              </a:ext>
            </a:extLst>
          </p:cNvPr>
          <p:cNvCxnSpPr>
            <a:cxnSpLocks/>
          </p:cNvCxnSpPr>
          <p:nvPr/>
        </p:nvCxnSpPr>
        <p:spPr>
          <a:xfrm flipH="1">
            <a:off x="7747000" y="2667193"/>
            <a:ext cx="889000" cy="992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F15FA3-C72B-5659-D2D3-2D5C68FBAAA4}"/>
              </a:ext>
            </a:extLst>
          </p:cNvPr>
          <p:cNvCxnSpPr>
            <a:cxnSpLocks/>
          </p:cNvCxnSpPr>
          <p:nvPr/>
        </p:nvCxnSpPr>
        <p:spPr>
          <a:xfrm>
            <a:off x="9897533" y="2683327"/>
            <a:ext cx="982134" cy="3414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7DC2F2F-FAD6-8C49-B1C6-9B2FA5713A52}"/>
              </a:ext>
            </a:extLst>
          </p:cNvPr>
          <p:cNvCxnSpPr>
            <a:cxnSpLocks/>
          </p:cNvCxnSpPr>
          <p:nvPr/>
        </p:nvCxnSpPr>
        <p:spPr>
          <a:xfrm>
            <a:off x="6290733" y="5005669"/>
            <a:ext cx="2345267" cy="1117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6046416F-1A76-4AC3-43E1-9477213C02A7}"/>
              </a:ext>
            </a:extLst>
          </p:cNvPr>
          <p:cNvSpPr/>
          <p:nvPr/>
        </p:nvSpPr>
        <p:spPr>
          <a:xfrm>
            <a:off x="4838700" y="4636337"/>
            <a:ext cx="1706034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loop +=1;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B14ACC3-DC2B-93A3-D552-E34C2B81B748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5691717" y="4029164"/>
            <a:ext cx="1310216" cy="607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459DE34-73A9-A250-67A8-ADCC18F26A85}"/>
              </a:ext>
            </a:extLst>
          </p:cNvPr>
          <p:cNvSpPr/>
          <p:nvPr/>
        </p:nvSpPr>
        <p:spPr>
          <a:xfrm>
            <a:off x="6964391" y="4610456"/>
            <a:ext cx="2970685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”breaking!\n"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09A2757-EB9B-6508-3AF3-D3F835E21B8C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7308209" y="4029164"/>
            <a:ext cx="625058" cy="605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261D05B-6F35-D379-2CC4-0DD638CD9168}"/>
              </a:ext>
            </a:extLst>
          </p:cNvPr>
          <p:cNvCxnSpPr>
            <a:cxnSpLocks/>
          </p:cNvCxnSpPr>
          <p:nvPr/>
        </p:nvCxnSpPr>
        <p:spPr>
          <a:xfrm>
            <a:off x="8555021" y="4977121"/>
            <a:ext cx="826045" cy="11205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A89633A-03A9-AF4B-182E-FB522804B4E2}"/>
              </a:ext>
            </a:extLst>
          </p:cNvPr>
          <p:cNvGrpSpPr/>
          <p:nvPr/>
        </p:nvGrpSpPr>
        <p:grpSpPr>
          <a:xfrm>
            <a:off x="4192600" y="3025573"/>
            <a:ext cx="1718280" cy="2314080"/>
            <a:chOff x="4192600" y="3025573"/>
            <a:chExt cx="1718280" cy="231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16377CB-C359-A154-D6EE-C7D82DBD904A}"/>
                    </a:ext>
                  </a:extLst>
                </p14:cNvPr>
                <p14:cNvContentPartPr/>
                <p14:nvPr/>
              </p14:nvContentPartPr>
              <p14:xfrm>
                <a:off x="4192600" y="3025573"/>
                <a:ext cx="1603440" cy="23140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16377CB-C359-A154-D6EE-C7D82DBD904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174960" y="3007933"/>
                  <a:ext cx="1639080" cy="234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E939DA9-5D52-0C27-3B75-FD83EC0F3BC6}"/>
                    </a:ext>
                  </a:extLst>
                </p14:cNvPr>
                <p14:cNvContentPartPr/>
                <p14:nvPr/>
              </p14:nvContentPartPr>
              <p14:xfrm>
                <a:off x="5805040" y="3321493"/>
                <a:ext cx="105840" cy="2566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E939DA9-5D52-0C27-3B75-FD83EC0F3BC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787040" y="3303493"/>
                  <a:ext cx="141480" cy="292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044663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A3B4C-7318-6847-B694-E20802EB3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Interesting CFGs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EBFA9-1046-4747-A2E3-E528EFCE9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152467" cy="4351338"/>
          </a:xfrm>
        </p:spPr>
        <p:txBody>
          <a:bodyPr/>
          <a:lstStyle/>
          <a:p>
            <a:r>
              <a:rPr lang="en-US" dirty="0"/>
              <a:t>Other constructs to think about:</a:t>
            </a:r>
          </a:p>
          <a:p>
            <a:pPr lvl="1"/>
            <a:r>
              <a:rPr lang="en-US" dirty="0"/>
              <a:t>Exceptions</a:t>
            </a:r>
          </a:p>
          <a:p>
            <a:pPr lvl="1"/>
            <a:r>
              <a:rPr lang="en-US" dirty="0"/>
              <a:t>Storing labels in variables</a:t>
            </a:r>
          </a:p>
        </p:txBody>
      </p:sp>
    </p:spTree>
    <p:extLst>
      <p:ext uri="{BB962C8B-B14F-4D97-AF65-F5344CB8AC3E}">
        <p14:creationId xmlns:p14="http://schemas.microsoft.com/office/powerpoint/2010/main" val="3109971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0C3A5-667C-754F-B375-3695E0DD1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D3622-CA57-1A44-9CA7-51B98F769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70326" cy="4795308"/>
          </a:xfrm>
        </p:spPr>
        <p:txBody>
          <a:bodyPr>
            <a:normAutofit/>
          </a:bodyPr>
          <a:lstStyle/>
          <a:p>
            <a:r>
              <a:rPr lang="en-US" dirty="0"/>
              <a:t>Final is on June 7 (less than 1 week away)</a:t>
            </a:r>
          </a:p>
          <a:p>
            <a:r>
              <a:rPr lang="en-US" dirty="0"/>
              <a:t>We will keep a piazza note with clarification questions</a:t>
            </a:r>
          </a:p>
          <a:p>
            <a:r>
              <a:rPr lang="en-US" dirty="0"/>
              <a:t>Ask any clarifications as a private piazza post</a:t>
            </a:r>
          </a:p>
          <a:p>
            <a:r>
              <a:rPr lang="en-US" dirty="0"/>
              <a:t>Not guaranteed help outside of business hours</a:t>
            </a:r>
          </a:p>
          <a:p>
            <a:r>
              <a:rPr lang="en-US" dirty="0"/>
              <a:t>Help will be guaranteed 7:30 PM to 10:30 PM (the scheduled time of the test)</a:t>
            </a:r>
          </a:p>
          <a:p>
            <a:pPr lvl="1"/>
            <a:r>
              <a:rPr lang="en-US" dirty="0"/>
              <a:t>sad hours I know </a:t>
            </a:r>
            <a:r>
              <a:rPr lang="en-US" dirty="0">
                <a:sym typeface="Wingdings" pitchFamily="2" charset="2"/>
              </a:rPr>
              <a:t> 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5171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A3B4C-7318-6847-B694-E20802EB3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CFG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EBFA9-1046-4747-A2E3-E528EFCE9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python demo</a:t>
            </a:r>
          </a:p>
        </p:txBody>
      </p:sp>
    </p:spTree>
    <p:extLst>
      <p:ext uri="{BB962C8B-B14F-4D97-AF65-F5344CB8AC3E}">
        <p14:creationId xmlns:p14="http://schemas.microsoft.com/office/powerpoint/2010/main" val="6751061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C6D66-CC7A-6743-AAA8-C6512F3D3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Variable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1030E-B7E2-AD46-88F3-EE3335320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71813"/>
          </a:xfrm>
        </p:spPr>
        <p:txBody>
          <a:bodyPr>
            <a:normAutofit/>
          </a:bodyPr>
          <a:lstStyle/>
          <a:p>
            <a:r>
              <a:rPr lang="en-US" dirty="0"/>
              <a:t>A variable </a:t>
            </a:r>
            <a:r>
              <a:rPr lang="en-US" i="1" dirty="0"/>
              <a:t>v</a:t>
            </a:r>
            <a:r>
              <a:rPr lang="en-US" dirty="0"/>
              <a:t> is live at some point </a:t>
            </a:r>
            <a:r>
              <a:rPr lang="en-US" i="1" dirty="0"/>
              <a:t>p</a:t>
            </a:r>
            <a:r>
              <a:rPr lang="en-US" dirty="0"/>
              <a:t> in the program if there exists a path from </a:t>
            </a:r>
            <a:r>
              <a:rPr lang="en-US" i="1" dirty="0"/>
              <a:t>p</a:t>
            </a:r>
            <a:r>
              <a:rPr lang="en-US" dirty="0"/>
              <a:t> to some use of </a:t>
            </a:r>
            <a:r>
              <a:rPr lang="en-US" i="1" dirty="0"/>
              <a:t>v </a:t>
            </a:r>
            <a:r>
              <a:rPr lang="en-US" dirty="0"/>
              <a:t>where </a:t>
            </a:r>
            <a:r>
              <a:rPr lang="en-US" i="1" dirty="0"/>
              <a:t>v</a:t>
            </a:r>
            <a:r>
              <a:rPr lang="en-US" dirty="0"/>
              <a:t> has not been redefined</a:t>
            </a:r>
            <a:endParaRPr lang="en-US" i="1" dirty="0"/>
          </a:p>
          <a:p>
            <a:endParaRPr lang="en-US" i="1" dirty="0"/>
          </a:p>
          <a:p>
            <a:r>
              <a:rPr lang="en-US" dirty="0"/>
              <a:t>examples:</a:t>
            </a:r>
            <a:br>
              <a:rPr lang="en-US" dirty="0"/>
            </a:br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5597098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C6D66-CC7A-6743-AAA8-C6512F3D3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Variable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1030E-B7E2-AD46-88F3-EE3335320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71813"/>
          </a:xfrm>
        </p:spPr>
        <p:txBody>
          <a:bodyPr>
            <a:normAutofit/>
          </a:bodyPr>
          <a:lstStyle/>
          <a:p>
            <a:r>
              <a:rPr lang="en-US" dirty="0"/>
              <a:t>A variable </a:t>
            </a:r>
            <a:r>
              <a:rPr lang="en-US" i="1" dirty="0"/>
              <a:t>v</a:t>
            </a:r>
            <a:r>
              <a:rPr lang="en-US" dirty="0"/>
              <a:t> is live at some point </a:t>
            </a:r>
            <a:r>
              <a:rPr lang="en-US" i="1" dirty="0"/>
              <a:t>p</a:t>
            </a:r>
            <a:r>
              <a:rPr lang="en-US" dirty="0"/>
              <a:t> in the program if there exists a path from </a:t>
            </a:r>
            <a:r>
              <a:rPr lang="en-US" i="1" dirty="0"/>
              <a:t>p</a:t>
            </a:r>
            <a:r>
              <a:rPr lang="en-US" dirty="0"/>
              <a:t> to some use of </a:t>
            </a:r>
            <a:r>
              <a:rPr lang="en-US" i="1" dirty="0"/>
              <a:t>v </a:t>
            </a:r>
            <a:r>
              <a:rPr lang="en-US" dirty="0"/>
              <a:t>where </a:t>
            </a:r>
            <a:r>
              <a:rPr lang="en-US" i="1" dirty="0"/>
              <a:t>v</a:t>
            </a:r>
            <a:r>
              <a:rPr lang="en-US" dirty="0"/>
              <a:t> has not been redefined</a:t>
            </a:r>
            <a:endParaRPr lang="en-US" i="1" dirty="0"/>
          </a:p>
          <a:p>
            <a:endParaRPr lang="en-US" i="1" dirty="0"/>
          </a:p>
          <a:p>
            <a:r>
              <a:rPr lang="en-US" dirty="0"/>
              <a:t>examples:</a:t>
            </a:r>
            <a:br>
              <a:rPr lang="en-US" dirty="0"/>
            </a:br>
            <a:r>
              <a:rPr lang="en-US" dirty="0"/>
              <a:t>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97C96A-2EFE-F645-9317-5016247F0E1A}"/>
              </a:ext>
            </a:extLst>
          </p:cNvPr>
          <p:cNvSpPr txBox="1"/>
          <p:nvPr/>
        </p:nvSpPr>
        <p:spPr>
          <a:xfrm>
            <a:off x="1504709" y="4479403"/>
            <a:ext cx="128753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x = 5</a:t>
            </a:r>
          </a:p>
          <a:p>
            <a:r>
              <a:rPr lang="en-US" dirty="0">
                <a:latin typeface="Courier" pitchFamily="2" charset="0"/>
              </a:rPr>
              <a:t>if (z):</a:t>
            </a:r>
          </a:p>
          <a:p>
            <a:r>
              <a:rPr lang="en-US" dirty="0">
                <a:latin typeface="Courier" pitchFamily="2" charset="0"/>
              </a:rPr>
              <a:t>   y = 6</a:t>
            </a:r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else:</a:t>
            </a:r>
          </a:p>
          <a:p>
            <a:r>
              <a:rPr lang="en-US" dirty="0">
                <a:latin typeface="Courier" pitchFamily="2" charset="0"/>
              </a:rPr>
              <a:t>   y = x</a:t>
            </a:r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print(y)</a:t>
            </a:r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print(w)</a:t>
            </a:r>
          </a:p>
        </p:txBody>
      </p:sp>
    </p:spTree>
    <p:extLst>
      <p:ext uri="{BB962C8B-B14F-4D97-AF65-F5344CB8AC3E}">
        <p14:creationId xmlns:p14="http://schemas.microsoft.com/office/powerpoint/2010/main" val="6146099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C6D66-CC7A-6743-AAA8-C6512F3D3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Variable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1030E-B7E2-AD46-88F3-EE3335320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71813"/>
          </a:xfrm>
        </p:spPr>
        <p:txBody>
          <a:bodyPr>
            <a:normAutofit/>
          </a:bodyPr>
          <a:lstStyle/>
          <a:p>
            <a:r>
              <a:rPr lang="en-US" dirty="0"/>
              <a:t>A variable </a:t>
            </a:r>
            <a:r>
              <a:rPr lang="en-US" i="1" dirty="0"/>
              <a:t>v</a:t>
            </a:r>
            <a:r>
              <a:rPr lang="en-US" dirty="0"/>
              <a:t> is live at some point </a:t>
            </a:r>
            <a:r>
              <a:rPr lang="en-US" i="1" dirty="0"/>
              <a:t>p</a:t>
            </a:r>
            <a:r>
              <a:rPr lang="en-US" dirty="0"/>
              <a:t> in the program if there exists a path from </a:t>
            </a:r>
            <a:r>
              <a:rPr lang="en-US" i="1" dirty="0"/>
              <a:t>p</a:t>
            </a:r>
            <a:r>
              <a:rPr lang="en-US" dirty="0"/>
              <a:t> to some use of </a:t>
            </a:r>
            <a:r>
              <a:rPr lang="en-US" i="1" dirty="0"/>
              <a:t>v </a:t>
            </a:r>
            <a:r>
              <a:rPr lang="en-US" dirty="0"/>
              <a:t>where </a:t>
            </a:r>
            <a:r>
              <a:rPr lang="en-US" i="1" dirty="0"/>
              <a:t>v</a:t>
            </a:r>
            <a:r>
              <a:rPr lang="en-US" dirty="0"/>
              <a:t> has not been redefined</a:t>
            </a:r>
            <a:endParaRPr lang="en-US" i="1" dirty="0"/>
          </a:p>
          <a:p>
            <a:endParaRPr lang="en-US" i="1" dirty="0"/>
          </a:p>
          <a:p>
            <a:r>
              <a:rPr lang="en-US" dirty="0"/>
              <a:t>examples:</a:t>
            </a:r>
            <a:br>
              <a:rPr lang="en-US" dirty="0"/>
            </a:br>
            <a:r>
              <a:rPr lang="en-US" dirty="0"/>
              <a:t>  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197C46F-F7FA-5144-BA6E-790E18F2F50F}"/>
              </a:ext>
            </a:extLst>
          </p:cNvPr>
          <p:cNvCxnSpPr>
            <a:cxnSpLocks/>
          </p:cNvCxnSpPr>
          <p:nvPr/>
        </p:nvCxnSpPr>
        <p:spPr>
          <a:xfrm flipH="1">
            <a:off x="2321472" y="4511086"/>
            <a:ext cx="9722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C5ADE1D-EF47-7A4C-8DD6-AFF2EF600719}"/>
              </a:ext>
            </a:extLst>
          </p:cNvPr>
          <p:cNvSpPr txBox="1"/>
          <p:nvPr/>
        </p:nvSpPr>
        <p:spPr>
          <a:xfrm>
            <a:off x="3397918" y="4326420"/>
            <a:ext cx="1663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Live variables: 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4B59A1-3715-554E-A618-25BFE2B06EBC}"/>
              </a:ext>
            </a:extLst>
          </p:cNvPr>
          <p:cNvSpPr txBox="1"/>
          <p:nvPr/>
        </p:nvSpPr>
        <p:spPr>
          <a:xfrm>
            <a:off x="2950887" y="416253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4999AB-877C-70FB-DD0A-A9012D1C817A}"/>
              </a:ext>
            </a:extLst>
          </p:cNvPr>
          <p:cNvSpPr txBox="1"/>
          <p:nvPr/>
        </p:nvSpPr>
        <p:spPr>
          <a:xfrm>
            <a:off x="1504709" y="4479403"/>
            <a:ext cx="128753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x = 5</a:t>
            </a:r>
          </a:p>
          <a:p>
            <a:r>
              <a:rPr lang="en-US" dirty="0">
                <a:latin typeface="Courier" pitchFamily="2" charset="0"/>
              </a:rPr>
              <a:t>if (z):</a:t>
            </a:r>
          </a:p>
          <a:p>
            <a:r>
              <a:rPr lang="en-US" dirty="0">
                <a:latin typeface="Courier" pitchFamily="2" charset="0"/>
              </a:rPr>
              <a:t>   y = 6</a:t>
            </a:r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else:</a:t>
            </a:r>
          </a:p>
          <a:p>
            <a:r>
              <a:rPr lang="en-US" dirty="0">
                <a:latin typeface="Courier" pitchFamily="2" charset="0"/>
              </a:rPr>
              <a:t>   y = x</a:t>
            </a:r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print(y)</a:t>
            </a:r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print(w)</a:t>
            </a:r>
          </a:p>
        </p:txBody>
      </p:sp>
    </p:spTree>
    <p:extLst>
      <p:ext uri="{BB962C8B-B14F-4D97-AF65-F5344CB8AC3E}">
        <p14:creationId xmlns:p14="http://schemas.microsoft.com/office/powerpoint/2010/main" val="138687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C6D66-CC7A-6743-AAA8-C6512F3D3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Variable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1030E-B7E2-AD46-88F3-EE3335320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71813"/>
          </a:xfrm>
        </p:spPr>
        <p:txBody>
          <a:bodyPr>
            <a:normAutofit/>
          </a:bodyPr>
          <a:lstStyle/>
          <a:p>
            <a:r>
              <a:rPr lang="en-US" dirty="0"/>
              <a:t>A variable </a:t>
            </a:r>
            <a:r>
              <a:rPr lang="en-US" i="1" dirty="0"/>
              <a:t>v</a:t>
            </a:r>
            <a:r>
              <a:rPr lang="en-US" dirty="0"/>
              <a:t> is live at some point </a:t>
            </a:r>
            <a:r>
              <a:rPr lang="en-US" i="1" dirty="0"/>
              <a:t>p</a:t>
            </a:r>
            <a:r>
              <a:rPr lang="en-US" dirty="0"/>
              <a:t> in the program if there exists a path from </a:t>
            </a:r>
            <a:r>
              <a:rPr lang="en-US" i="1" dirty="0"/>
              <a:t>p</a:t>
            </a:r>
            <a:r>
              <a:rPr lang="en-US" dirty="0"/>
              <a:t> to some use of </a:t>
            </a:r>
            <a:r>
              <a:rPr lang="en-US" i="1" dirty="0"/>
              <a:t>v </a:t>
            </a:r>
            <a:r>
              <a:rPr lang="en-US" dirty="0"/>
              <a:t>where </a:t>
            </a:r>
            <a:r>
              <a:rPr lang="en-US" i="1" dirty="0"/>
              <a:t>v</a:t>
            </a:r>
            <a:r>
              <a:rPr lang="en-US" dirty="0"/>
              <a:t> has not been redefined</a:t>
            </a:r>
            <a:endParaRPr lang="en-US" i="1" dirty="0"/>
          </a:p>
          <a:p>
            <a:endParaRPr lang="en-US" i="1" dirty="0"/>
          </a:p>
          <a:p>
            <a:r>
              <a:rPr lang="en-US" dirty="0"/>
              <a:t>examples:</a:t>
            </a:r>
            <a:br>
              <a:rPr lang="en-US" dirty="0"/>
            </a:br>
            <a:r>
              <a:rPr lang="en-US" dirty="0"/>
              <a:t>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5ADE1D-EF47-7A4C-8DD6-AFF2EF600719}"/>
              </a:ext>
            </a:extLst>
          </p:cNvPr>
          <p:cNvSpPr txBox="1"/>
          <p:nvPr/>
        </p:nvSpPr>
        <p:spPr>
          <a:xfrm>
            <a:off x="3467871" y="4689004"/>
            <a:ext cx="1663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Live variables: 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4B59A1-3715-554E-A618-25BFE2B06EBC}"/>
              </a:ext>
            </a:extLst>
          </p:cNvPr>
          <p:cNvSpPr txBox="1"/>
          <p:nvPr/>
        </p:nvSpPr>
        <p:spPr>
          <a:xfrm>
            <a:off x="3161377" y="447940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1865E8-17CA-384D-8F8C-2FC58EB6BEBA}"/>
              </a:ext>
            </a:extLst>
          </p:cNvPr>
          <p:cNvCxnSpPr>
            <a:cxnSpLocks/>
          </p:cNvCxnSpPr>
          <p:nvPr/>
        </p:nvCxnSpPr>
        <p:spPr>
          <a:xfrm flipH="1">
            <a:off x="2495598" y="4849871"/>
            <a:ext cx="9722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0656A85-48CA-6B47-BEC2-FAC4B2435349}"/>
              </a:ext>
            </a:extLst>
          </p:cNvPr>
          <p:cNvSpPr txBox="1"/>
          <p:nvPr/>
        </p:nvSpPr>
        <p:spPr>
          <a:xfrm>
            <a:off x="1504709" y="4479403"/>
            <a:ext cx="128753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x = 5</a:t>
            </a:r>
          </a:p>
          <a:p>
            <a:r>
              <a:rPr lang="en-US" dirty="0">
                <a:latin typeface="Courier" pitchFamily="2" charset="0"/>
              </a:rPr>
              <a:t>if (z):</a:t>
            </a:r>
          </a:p>
          <a:p>
            <a:r>
              <a:rPr lang="en-US" dirty="0">
                <a:latin typeface="Courier" pitchFamily="2" charset="0"/>
              </a:rPr>
              <a:t>   y = 6</a:t>
            </a:r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else:</a:t>
            </a:r>
          </a:p>
          <a:p>
            <a:r>
              <a:rPr lang="en-US" dirty="0">
                <a:latin typeface="Courier" pitchFamily="2" charset="0"/>
              </a:rPr>
              <a:t>   y = x</a:t>
            </a:r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print(y)</a:t>
            </a:r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print(w)</a:t>
            </a:r>
          </a:p>
        </p:txBody>
      </p:sp>
    </p:spTree>
    <p:extLst>
      <p:ext uri="{BB962C8B-B14F-4D97-AF65-F5344CB8AC3E}">
        <p14:creationId xmlns:p14="http://schemas.microsoft.com/office/powerpoint/2010/main" val="42922771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C6D66-CC7A-6743-AAA8-C6512F3D3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Variable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1030E-B7E2-AD46-88F3-EE3335320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71813"/>
          </a:xfrm>
        </p:spPr>
        <p:txBody>
          <a:bodyPr>
            <a:normAutofit/>
          </a:bodyPr>
          <a:lstStyle/>
          <a:p>
            <a:r>
              <a:rPr lang="en-US" dirty="0"/>
              <a:t>A variable </a:t>
            </a:r>
            <a:r>
              <a:rPr lang="en-US" i="1" dirty="0"/>
              <a:t>v</a:t>
            </a:r>
            <a:r>
              <a:rPr lang="en-US" dirty="0"/>
              <a:t> is live at some point </a:t>
            </a:r>
            <a:r>
              <a:rPr lang="en-US" i="1" dirty="0"/>
              <a:t>p</a:t>
            </a:r>
            <a:r>
              <a:rPr lang="en-US" dirty="0"/>
              <a:t> in the program if there exists a path from </a:t>
            </a:r>
            <a:r>
              <a:rPr lang="en-US" i="1" dirty="0"/>
              <a:t>p</a:t>
            </a:r>
            <a:r>
              <a:rPr lang="en-US" dirty="0"/>
              <a:t> to some use of </a:t>
            </a:r>
            <a:r>
              <a:rPr lang="en-US" i="1" dirty="0"/>
              <a:t>v </a:t>
            </a:r>
            <a:r>
              <a:rPr lang="en-US" dirty="0"/>
              <a:t>where </a:t>
            </a:r>
            <a:r>
              <a:rPr lang="en-US" i="1" dirty="0"/>
              <a:t>v</a:t>
            </a:r>
            <a:r>
              <a:rPr lang="en-US" dirty="0"/>
              <a:t> has not been redefined</a:t>
            </a:r>
            <a:endParaRPr lang="en-US" i="1" dirty="0"/>
          </a:p>
          <a:p>
            <a:endParaRPr lang="en-US" i="1" dirty="0"/>
          </a:p>
          <a:p>
            <a:r>
              <a:rPr lang="en-US" dirty="0"/>
              <a:t>examples:</a:t>
            </a:r>
            <a:br>
              <a:rPr lang="en-US" dirty="0"/>
            </a:br>
            <a:r>
              <a:rPr lang="en-US" dirty="0"/>
              <a:t>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FDD249-F107-EB4E-A300-46B447436479}"/>
              </a:ext>
            </a:extLst>
          </p:cNvPr>
          <p:cNvSpPr txBox="1"/>
          <p:nvPr/>
        </p:nvSpPr>
        <p:spPr>
          <a:xfrm>
            <a:off x="1504709" y="4479403"/>
            <a:ext cx="128753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x = 5</a:t>
            </a:r>
          </a:p>
          <a:p>
            <a:r>
              <a:rPr lang="en-US" dirty="0">
                <a:latin typeface="Courier" pitchFamily="2" charset="0"/>
              </a:rPr>
              <a:t>if (z):</a:t>
            </a:r>
          </a:p>
          <a:p>
            <a:r>
              <a:rPr lang="en-US" dirty="0">
                <a:latin typeface="Courier" pitchFamily="2" charset="0"/>
              </a:rPr>
              <a:t>   y = 6</a:t>
            </a:r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else:</a:t>
            </a:r>
          </a:p>
          <a:p>
            <a:r>
              <a:rPr lang="en-US" dirty="0">
                <a:latin typeface="Courier" pitchFamily="2" charset="0"/>
              </a:rPr>
              <a:t>   y = x</a:t>
            </a:r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print(y)</a:t>
            </a:r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print(w)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5ADE1D-EF47-7A4C-8DD6-AFF2EF600719}"/>
              </a:ext>
            </a:extLst>
          </p:cNvPr>
          <p:cNvSpPr txBox="1"/>
          <p:nvPr/>
        </p:nvSpPr>
        <p:spPr>
          <a:xfrm>
            <a:off x="3696175" y="5196342"/>
            <a:ext cx="1663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Live variables: 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4B59A1-3715-554E-A618-25BFE2B06EBC}"/>
              </a:ext>
            </a:extLst>
          </p:cNvPr>
          <p:cNvSpPr txBox="1"/>
          <p:nvPr/>
        </p:nvSpPr>
        <p:spPr>
          <a:xfrm>
            <a:off x="2980180" y="495247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1865E8-17CA-384D-8F8C-2FC58EB6BEBA}"/>
              </a:ext>
            </a:extLst>
          </p:cNvPr>
          <p:cNvCxnSpPr>
            <a:cxnSpLocks/>
          </p:cNvCxnSpPr>
          <p:nvPr/>
        </p:nvCxnSpPr>
        <p:spPr>
          <a:xfrm flipH="1">
            <a:off x="2660000" y="5381008"/>
            <a:ext cx="9722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7105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C6D66-CC7A-6743-AAA8-C6512F3D3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Variable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1030E-B7E2-AD46-88F3-EE3335320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71813"/>
          </a:xfrm>
        </p:spPr>
        <p:txBody>
          <a:bodyPr>
            <a:normAutofit/>
          </a:bodyPr>
          <a:lstStyle/>
          <a:p>
            <a:r>
              <a:rPr lang="en-US" dirty="0"/>
              <a:t>A variable </a:t>
            </a:r>
            <a:r>
              <a:rPr lang="en-US" i="1" dirty="0"/>
              <a:t>v</a:t>
            </a:r>
            <a:r>
              <a:rPr lang="en-US" dirty="0"/>
              <a:t> is live at some point </a:t>
            </a:r>
            <a:r>
              <a:rPr lang="en-US" i="1" dirty="0"/>
              <a:t>p</a:t>
            </a:r>
            <a:r>
              <a:rPr lang="en-US" dirty="0"/>
              <a:t> in the program if there exists a path from </a:t>
            </a:r>
            <a:r>
              <a:rPr lang="en-US" i="1" dirty="0"/>
              <a:t>p</a:t>
            </a:r>
            <a:r>
              <a:rPr lang="en-US" dirty="0"/>
              <a:t> to some use of </a:t>
            </a:r>
            <a:r>
              <a:rPr lang="en-US" i="1" dirty="0"/>
              <a:t>v </a:t>
            </a:r>
            <a:r>
              <a:rPr lang="en-US" dirty="0"/>
              <a:t>where </a:t>
            </a:r>
            <a:r>
              <a:rPr lang="en-US" i="1" dirty="0"/>
              <a:t>v</a:t>
            </a:r>
            <a:r>
              <a:rPr lang="en-US" dirty="0"/>
              <a:t> has not been redefined</a:t>
            </a:r>
            <a:endParaRPr lang="en-US" i="1" dirty="0"/>
          </a:p>
          <a:p>
            <a:endParaRPr lang="en-US" i="1" dirty="0"/>
          </a:p>
          <a:p>
            <a:r>
              <a:rPr lang="en-US" dirty="0"/>
              <a:t>examples:</a:t>
            </a:r>
            <a:br>
              <a:rPr lang="en-US" dirty="0"/>
            </a:br>
            <a:r>
              <a:rPr lang="en-US" dirty="0"/>
              <a:t> 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C00E34-8240-9949-B044-507E66C74B19}"/>
              </a:ext>
            </a:extLst>
          </p:cNvPr>
          <p:cNvSpPr txBox="1"/>
          <p:nvPr/>
        </p:nvSpPr>
        <p:spPr>
          <a:xfrm>
            <a:off x="3740549" y="4232375"/>
            <a:ext cx="1663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Live variables: 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99F3BE-B3EE-A54B-AD9C-6CCDB3CC103A}"/>
              </a:ext>
            </a:extLst>
          </p:cNvPr>
          <p:cNvSpPr txBox="1"/>
          <p:nvPr/>
        </p:nvSpPr>
        <p:spPr>
          <a:xfrm>
            <a:off x="3145115" y="398024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CCE2FC-42B6-BDD1-9C82-BA8A7D91B43F}"/>
              </a:ext>
            </a:extLst>
          </p:cNvPr>
          <p:cNvSpPr txBox="1"/>
          <p:nvPr/>
        </p:nvSpPr>
        <p:spPr>
          <a:xfrm>
            <a:off x="1587916" y="4278269"/>
            <a:ext cx="128753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//start</a:t>
            </a:r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x = 5</a:t>
            </a:r>
          </a:p>
          <a:p>
            <a:r>
              <a:rPr lang="en-US" dirty="0">
                <a:latin typeface="Courier" pitchFamily="2" charset="0"/>
              </a:rPr>
              <a:t>if (z):</a:t>
            </a:r>
          </a:p>
          <a:p>
            <a:r>
              <a:rPr lang="en-US" dirty="0">
                <a:latin typeface="Courier" pitchFamily="2" charset="0"/>
              </a:rPr>
              <a:t>   y = 6</a:t>
            </a:r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else:</a:t>
            </a:r>
          </a:p>
          <a:p>
            <a:r>
              <a:rPr lang="en-US" dirty="0">
                <a:latin typeface="Courier" pitchFamily="2" charset="0"/>
              </a:rPr>
              <a:t>   y = x</a:t>
            </a:r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print(y)</a:t>
            </a:r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print(w)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7DB7495-2E85-52FB-429E-95E2307A1BCD}"/>
              </a:ext>
            </a:extLst>
          </p:cNvPr>
          <p:cNvCxnSpPr>
            <a:cxnSpLocks/>
          </p:cNvCxnSpPr>
          <p:nvPr/>
        </p:nvCxnSpPr>
        <p:spPr>
          <a:xfrm flipH="1">
            <a:off x="2768276" y="4466608"/>
            <a:ext cx="9722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D96C4AD-CFB9-827E-B97F-66D37D8283FC}"/>
              </a:ext>
            </a:extLst>
          </p:cNvPr>
          <p:cNvSpPr txBox="1"/>
          <p:nvPr/>
        </p:nvSpPr>
        <p:spPr>
          <a:xfrm>
            <a:off x="6316133" y="5063099"/>
            <a:ext cx="4976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What are live variables at the start of the program?</a:t>
            </a:r>
          </a:p>
        </p:txBody>
      </p:sp>
    </p:spTree>
    <p:extLst>
      <p:ext uri="{BB962C8B-B14F-4D97-AF65-F5344CB8AC3E}">
        <p14:creationId xmlns:p14="http://schemas.microsoft.com/office/powerpoint/2010/main" val="6710992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C6D66-CC7A-6743-AAA8-C6512F3D3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Variable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1030E-B7E2-AD46-88F3-EE3335320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71813"/>
          </a:xfrm>
        </p:spPr>
        <p:txBody>
          <a:bodyPr>
            <a:normAutofit/>
          </a:bodyPr>
          <a:lstStyle/>
          <a:p>
            <a:r>
              <a:rPr lang="en-US" dirty="0"/>
              <a:t>A variable </a:t>
            </a:r>
            <a:r>
              <a:rPr lang="en-US" i="1" dirty="0"/>
              <a:t>v</a:t>
            </a:r>
            <a:r>
              <a:rPr lang="en-US" dirty="0"/>
              <a:t> is live at some point </a:t>
            </a:r>
            <a:r>
              <a:rPr lang="en-US" i="1" dirty="0"/>
              <a:t>p</a:t>
            </a:r>
            <a:r>
              <a:rPr lang="en-US" dirty="0"/>
              <a:t> in the program if there exists a path from </a:t>
            </a:r>
            <a:r>
              <a:rPr lang="en-US" i="1" dirty="0"/>
              <a:t>p</a:t>
            </a:r>
            <a:r>
              <a:rPr lang="en-US" dirty="0"/>
              <a:t> to some use of </a:t>
            </a:r>
            <a:r>
              <a:rPr lang="en-US" i="1" dirty="0"/>
              <a:t>v </a:t>
            </a:r>
            <a:r>
              <a:rPr lang="en-US" dirty="0"/>
              <a:t>where </a:t>
            </a:r>
            <a:r>
              <a:rPr lang="en-US" i="1" dirty="0"/>
              <a:t>v</a:t>
            </a:r>
            <a:r>
              <a:rPr lang="en-US" dirty="0"/>
              <a:t> has not been redefined</a:t>
            </a:r>
            <a:endParaRPr lang="en-US" i="1" dirty="0"/>
          </a:p>
          <a:p>
            <a:endParaRPr lang="en-US" i="1" dirty="0"/>
          </a:p>
          <a:p>
            <a:r>
              <a:rPr lang="en-US" dirty="0"/>
              <a:t>examples:</a:t>
            </a:r>
            <a:br>
              <a:rPr lang="en-US" dirty="0"/>
            </a:br>
            <a:r>
              <a:rPr lang="en-US" dirty="0"/>
              <a:t> 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C00E34-8240-9949-B044-507E66C74B19}"/>
              </a:ext>
            </a:extLst>
          </p:cNvPr>
          <p:cNvSpPr txBox="1"/>
          <p:nvPr/>
        </p:nvSpPr>
        <p:spPr>
          <a:xfrm>
            <a:off x="3740549" y="4232375"/>
            <a:ext cx="1663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Live variables: 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99F3BE-B3EE-A54B-AD9C-6CCDB3CC103A}"/>
              </a:ext>
            </a:extLst>
          </p:cNvPr>
          <p:cNvSpPr txBox="1"/>
          <p:nvPr/>
        </p:nvSpPr>
        <p:spPr>
          <a:xfrm>
            <a:off x="3145115" y="398024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CCE2FC-42B6-BDD1-9C82-BA8A7D91B43F}"/>
              </a:ext>
            </a:extLst>
          </p:cNvPr>
          <p:cNvSpPr txBox="1"/>
          <p:nvPr/>
        </p:nvSpPr>
        <p:spPr>
          <a:xfrm>
            <a:off x="1587916" y="4278269"/>
            <a:ext cx="128753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//start</a:t>
            </a:r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x = 5</a:t>
            </a:r>
          </a:p>
          <a:p>
            <a:r>
              <a:rPr lang="en-US" dirty="0">
                <a:latin typeface="Courier" pitchFamily="2" charset="0"/>
              </a:rPr>
              <a:t>if (z):</a:t>
            </a:r>
          </a:p>
          <a:p>
            <a:r>
              <a:rPr lang="en-US" dirty="0">
                <a:latin typeface="Courier" pitchFamily="2" charset="0"/>
              </a:rPr>
              <a:t>   y = 6</a:t>
            </a:r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else:</a:t>
            </a:r>
          </a:p>
          <a:p>
            <a:r>
              <a:rPr lang="en-US" dirty="0">
                <a:latin typeface="Courier" pitchFamily="2" charset="0"/>
              </a:rPr>
              <a:t>   y = x</a:t>
            </a:r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print(y)</a:t>
            </a:r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print(w)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7DB7495-2E85-52FB-429E-95E2307A1BCD}"/>
              </a:ext>
            </a:extLst>
          </p:cNvPr>
          <p:cNvCxnSpPr>
            <a:cxnSpLocks/>
          </p:cNvCxnSpPr>
          <p:nvPr/>
        </p:nvCxnSpPr>
        <p:spPr>
          <a:xfrm flipH="1">
            <a:off x="2768276" y="4466608"/>
            <a:ext cx="9722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D96C4AD-CFB9-827E-B97F-66D37D8283FC}"/>
              </a:ext>
            </a:extLst>
          </p:cNvPr>
          <p:cNvSpPr txBox="1"/>
          <p:nvPr/>
        </p:nvSpPr>
        <p:spPr>
          <a:xfrm>
            <a:off x="6316133" y="5063099"/>
            <a:ext cx="4976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What are live variables at the start of the program?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666D83-3F3B-CE64-7F38-4AEF16F91B6D}"/>
              </a:ext>
            </a:extLst>
          </p:cNvPr>
          <p:cNvSpPr txBox="1"/>
          <p:nvPr/>
        </p:nvSpPr>
        <p:spPr>
          <a:xfrm>
            <a:off x="7001933" y="5588000"/>
            <a:ext cx="4259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 potential use of an uninitialized variable!</a:t>
            </a:r>
          </a:p>
        </p:txBody>
      </p:sp>
    </p:spTree>
    <p:extLst>
      <p:ext uri="{BB962C8B-B14F-4D97-AF65-F5344CB8AC3E}">
        <p14:creationId xmlns:p14="http://schemas.microsoft.com/office/powerpoint/2010/main" val="8195756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47812-7880-8ED3-8738-866D291BC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EEA56-E210-00EB-8B1B-889F0F8B1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31308"/>
          </a:xfrm>
        </p:spPr>
        <p:txBody>
          <a:bodyPr/>
          <a:lstStyle/>
          <a:p>
            <a:r>
              <a:rPr lang="en-US" dirty="0"/>
              <a:t>See code in </a:t>
            </a:r>
            <a:r>
              <a:rPr lang="en-US" dirty="0" err="1"/>
              <a:t>godbolt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4CB963-BE4C-F24A-1F7B-0E00429B8327}"/>
              </a:ext>
            </a:extLst>
          </p:cNvPr>
          <p:cNvSpPr/>
          <p:nvPr/>
        </p:nvSpPr>
        <p:spPr>
          <a:xfrm>
            <a:off x="508000" y="2956973"/>
            <a:ext cx="2895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foo(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num) {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  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  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j;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  if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(num &gt;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5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j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  else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6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  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j;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9305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47812-7880-8ED3-8738-866D291BC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EEA56-E210-00EB-8B1B-889F0F8B1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31308"/>
          </a:xfrm>
        </p:spPr>
        <p:txBody>
          <a:bodyPr/>
          <a:lstStyle/>
          <a:p>
            <a:r>
              <a:rPr lang="en-US" dirty="0"/>
              <a:t>See code in </a:t>
            </a:r>
            <a:r>
              <a:rPr lang="en-US" dirty="0" err="1"/>
              <a:t>godbolt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41FDEA-5C08-8B5B-4D07-E70B0359C128}"/>
              </a:ext>
            </a:extLst>
          </p:cNvPr>
          <p:cNvSpPr/>
          <p:nvPr/>
        </p:nvSpPr>
        <p:spPr>
          <a:xfrm>
            <a:off x="508000" y="2956973"/>
            <a:ext cx="2895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foo(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num) {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  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  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j;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  if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(num &gt;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5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j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  else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6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  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j;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4BFBC4-686B-DC42-70DC-3AC74FAACDA2}"/>
              </a:ext>
            </a:extLst>
          </p:cNvPr>
          <p:cNvSpPr txBox="1"/>
          <p:nvPr/>
        </p:nvSpPr>
        <p:spPr>
          <a:xfrm>
            <a:off x="4182534" y="3996267"/>
            <a:ext cx="36158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Code gives detailed warning in Clang</a:t>
            </a:r>
          </a:p>
          <a:p>
            <a:br>
              <a:rPr lang="en-US" dirty="0"/>
            </a:br>
            <a:r>
              <a:rPr lang="en-US" dirty="0"/>
              <a:t>No warning in </a:t>
            </a:r>
            <a:r>
              <a:rPr lang="en-US" dirty="0" err="1"/>
              <a:t>gcc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539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0C3A5-667C-754F-B375-3695E0DD1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D3622-CA57-1A44-9CA7-51B98F769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42000" cy="4795308"/>
          </a:xfrm>
        </p:spPr>
        <p:txBody>
          <a:bodyPr>
            <a:normAutofit/>
          </a:bodyPr>
          <a:lstStyle/>
          <a:p>
            <a:r>
              <a:rPr lang="en-US" dirty="0"/>
              <a:t>Final grades:</a:t>
            </a:r>
          </a:p>
          <a:p>
            <a:pPr lvl="1"/>
            <a:r>
              <a:rPr lang="en-US" dirty="0"/>
              <a:t>No curve planned</a:t>
            </a:r>
          </a:p>
          <a:p>
            <a:pPr lvl="1"/>
            <a:r>
              <a:rPr lang="en-US" dirty="0"/>
              <a:t>Follow standard scale</a:t>
            </a:r>
          </a:p>
          <a:p>
            <a:pPr lvl="1"/>
            <a:r>
              <a:rPr lang="en-US" dirty="0"/>
              <a:t>Grades are rounded up to nearest whole number</a:t>
            </a:r>
          </a:p>
          <a:p>
            <a:pPr lvl="1"/>
            <a:r>
              <a:rPr lang="en-US" dirty="0"/>
              <a:t>C- is rounded up to a C</a:t>
            </a:r>
          </a:p>
          <a:p>
            <a:pPr lvl="2"/>
            <a:r>
              <a:rPr lang="en-US" dirty="0"/>
              <a:t>Need a 69.1% to pass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D8AF6C-FBC9-1167-5C7D-DED559B3A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6016" y="571500"/>
            <a:ext cx="2374900" cy="5715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9C7DE0-EE0E-E60E-1F1C-F8DDB3ED18E9}"/>
              </a:ext>
            </a:extLst>
          </p:cNvPr>
          <p:cNvSpPr txBox="1"/>
          <p:nvPr/>
        </p:nvSpPr>
        <p:spPr>
          <a:xfrm>
            <a:off x="169333" y="6436267"/>
            <a:ext cx="7457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from: 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Academic_grading_in_the_United_States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7223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47812-7880-8ED3-8738-866D291BC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EEA56-E210-00EB-8B1B-889F0F8B1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31308"/>
          </a:xfrm>
        </p:spPr>
        <p:txBody>
          <a:bodyPr/>
          <a:lstStyle/>
          <a:p>
            <a:r>
              <a:rPr lang="en-US" dirty="0"/>
              <a:t>See code in </a:t>
            </a:r>
            <a:r>
              <a:rPr lang="en-US" dirty="0" err="1"/>
              <a:t>godbolt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41FDEA-5C08-8B5B-4D07-E70B0359C128}"/>
              </a:ext>
            </a:extLst>
          </p:cNvPr>
          <p:cNvSpPr/>
          <p:nvPr/>
        </p:nvSpPr>
        <p:spPr>
          <a:xfrm>
            <a:off x="508000" y="2956973"/>
            <a:ext cx="2895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foo(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num) {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  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  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j;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6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  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j;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6290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47812-7880-8ED3-8738-866D291BC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EEA56-E210-00EB-8B1B-889F0F8B1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31308"/>
          </a:xfrm>
        </p:spPr>
        <p:txBody>
          <a:bodyPr/>
          <a:lstStyle/>
          <a:p>
            <a:r>
              <a:rPr lang="en-US" dirty="0"/>
              <a:t>See code in </a:t>
            </a:r>
            <a:r>
              <a:rPr lang="en-US" dirty="0" err="1"/>
              <a:t>godbolt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41FDEA-5C08-8B5B-4D07-E70B0359C128}"/>
              </a:ext>
            </a:extLst>
          </p:cNvPr>
          <p:cNvSpPr/>
          <p:nvPr/>
        </p:nvSpPr>
        <p:spPr>
          <a:xfrm>
            <a:off x="508000" y="2956973"/>
            <a:ext cx="2895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foo(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num) {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  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  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j;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6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  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j;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4BFBC4-686B-DC42-70DC-3AC74FAACDA2}"/>
              </a:ext>
            </a:extLst>
          </p:cNvPr>
          <p:cNvSpPr txBox="1"/>
          <p:nvPr/>
        </p:nvSpPr>
        <p:spPr>
          <a:xfrm>
            <a:off x="4182534" y="3996267"/>
            <a:ext cx="61834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Now code gives warning in </a:t>
            </a:r>
            <a:r>
              <a:rPr lang="en-US" dirty="0" err="1"/>
              <a:t>gcc</a:t>
            </a:r>
            <a:endParaRPr lang="en-US" dirty="0"/>
          </a:p>
          <a:p>
            <a:endParaRPr lang="en-US" dirty="0"/>
          </a:p>
          <a:p>
            <a:r>
              <a:rPr lang="en-US" i="1" dirty="0"/>
              <a:t>So </a:t>
            </a:r>
            <a:r>
              <a:rPr lang="en-US" i="1" dirty="0" err="1"/>
              <a:t>gcc</a:t>
            </a:r>
            <a:r>
              <a:rPr lang="en-US" i="1" dirty="0"/>
              <a:t> must only implement their live variable analysis as a local</a:t>
            </a:r>
          </a:p>
          <a:p>
            <a:r>
              <a:rPr lang="en-US" i="1" dirty="0"/>
              <a:t>analysis!</a:t>
            </a:r>
          </a:p>
        </p:txBody>
      </p:sp>
    </p:spTree>
    <p:extLst>
      <p:ext uri="{BB962C8B-B14F-4D97-AF65-F5344CB8AC3E}">
        <p14:creationId xmlns:p14="http://schemas.microsoft.com/office/powerpoint/2010/main" val="40857236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F9BBC-12C1-A84E-BD76-68D8F676C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variable analysis in the CFG: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E07E60-FE3E-2542-8EDA-87C7DD41F243}"/>
              </a:ext>
            </a:extLst>
          </p:cNvPr>
          <p:cNvSpPr txBox="1"/>
          <p:nvPr/>
        </p:nvSpPr>
        <p:spPr>
          <a:xfrm>
            <a:off x="1502655" y="1682019"/>
            <a:ext cx="101181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 = 1;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D7C273-3430-274E-9BD8-88A6964AB339}"/>
              </a:ext>
            </a:extLst>
          </p:cNvPr>
          <p:cNvSpPr txBox="1"/>
          <p:nvPr/>
        </p:nvSpPr>
        <p:spPr>
          <a:xfrm>
            <a:off x="1502655" y="2781347"/>
            <a:ext cx="266611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&lt;some branch on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&gt;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4DD533-ED13-494B-9702-A2C71DE3AE39}"/>
              </a:ext>
            </a:extLst>
          </p:cNvPr>
          <p:cNvSpPr txBox="1"/>
          <p:nvPr/>
        </p:nvSpPr>
        <p:spPr>
          <a:xfrm>
            <a:off x="3773349" y="3784922"/>
            <a:ext cx="101181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s = 0;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AAFB98-FBC8-EA47-B67F-F848EFBB9C69}"/>
              </a:ext>
            </a:extLst>
          </p:cNvPr>
          <p:cNvSpPr txBox="1"/>
          <p:nvPr/>
        </p:nvSpPr>
        <p:spPr>
          <a:xfrm>
            <a:off x="1502655" y="4704325"/>
            <a:ext cx="266611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s = s + 1;</a:t>
            </a:r>
          </a:p>
          <a:p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 =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 + 1;</a:t>
            </a:r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&lt;some branch on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&gt;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81E177-3007-7E4D-A51F-83239BCE0D1E}"/>
              </a:ext>
            </a:extLst>
          </p:cNvPr>
          <p:cNvSpPr txBox="1"/>
          <p:nvPr/>
        </p:nvSpPr>
        <p:spPr>
          <a:xfrm>
            <a:off x="1602243" y="6410371"/>
            <a:ext cx="142539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print(s);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035DB37-4D3D-F345-81EF-EFD65E4A54DB}"/>
              </a:ext>
            </a:extLst>
          </p:cNvPr>
          <p:cNvCxnSpPr>
            <a:cxnSpLocks/>
          </p:cNvCxnSpPr>
          <p:nvPr/>
        </p:nvCxnSpPr>
        <p:spPr>
          <a:xfrm flipH="1">
            <a:off x="2314938" y="3150679"/>
            <a:ext cx="1" cy="1553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709A409-3A5D-0349-A3F1-EACE3CD362B0}"/>
              </a:ext>
            </a:extLst>
          </p:cNvPr>
          <p:cNvCxnSpPr>
            <a:cxnSpLocks/>
          </p:cNvCxnSpPr>
          <p:nvPr/>
        </p:nvCxnSpPr>
        <p:spPr>
          <a:xfrm>
            <a:off x="2234747" y="5627655"/>
            <a:ext cx="0" cy="7827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F11FF1C-9165-EA42-B37A-E3B4D65A03C4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2008562" y="2051351"/>
            <a:ext cx="1" cy="7299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78685EE-01D7-2D47-890B-CA0C4337BAC5}"/>
              </a:ext>
            </a:extLst>
          </p:cNvPr>
          <p:cNvCxnSpPr>
            <a:cxnSpLocks/>
          </p:cNvCxnSpPr>
          <p:nvPr/>
        </p:nvCxnSpPr>
        <p:spPr>
          <a:xfrm>
            <a:off x="3571819" y="3150679"/>
            <a:ext cx="444597" cy="6342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97433D4-6B01-3246-AE63-AC86F8127E31}"/>
              </a:ext>
            </a:extLst>
          </p:cNvPr>
          <p:cNvCxnSpPr>
            <a:cxnSpLocks/>
          </p:cNvCxnSpPr>
          <p:nvPr/>
        </p:nvCxnSpPr>
        <p:spPr>
          <a:xfrm flipH="1">
            <a:off x="3127222" y="4154254"/>
            <a:ext cx="889194" cy="550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84C999A-55B9-8E4D-911E-3F791A730920}"/>
              </a:ext>
            </a:extLst>
          </p:cNvPr>
          <p:cNvSpPr txBox="1"/>
          <p:nvPr/>
        </p:nvSpPr>
        <p:spPr>
          <a:xfrm>
            <a:off x="609622" y="1693849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FA1C97D-4BDF-4942-8CE2-C5E2DB503BA8}"/>
              </a:ext>
            </a:extLst>
          </p:cNvPr>
          <p:cNvSpPr txBox="1"/>
          <p:nvPr/>
        </p:nvSpPr>
        <p:spPr>
          <a:xfrm>
            <a:off x="690372" y="2781347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02ECBF8-3255-2549-A2A9-1F6016A829FB}"/>
              </a:ext>
            </a:extLst>
          </p:cNvPr>
          <p:cNvSpPr txBox="1"/>
          <p:nvPr/>
        </p:nvSpPr>
        <p:spPr>
          <a:xfrm>
            <a:off x="4986694" y="3742836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3671041-BDE0-DD4D-AF0F-64FE3BD5412C}"/>
              </a:ext>
            </a:extLst>
          </p:cNvPr>
          <p:cNvSpPr txBox="1"/>
          <p:nvPr/>
        </p:nvSpPr>
        <p:spPr>
          <a:xfrm>
            <a:off x="983848" y="5104435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D762053-D1C6-2949-A780-88100666E340}"/>
              </a:ext>
            </a:extLst>
          </p:cNvPr>
          <p:cNvSpPr txBox="1"/>
          <p:nvPr/>
        </p:nvSpPr>
        <p:spPr>
          <a:xfrm>
            <a:off x="1161847" y="6410371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D185A95-D0B3-CA4F-8CE2-FDBAD1FDB5BF}"/>
              </a:ext>
            </a:extLst>
          </p:cNvPr>
          <p:cNvSpPr txBox="1"/>
          <p:nvPr/>
        </p:nvSpPr>
        <p:spPr>
          <a:xfrm>
            <a:off x="5798917" y="2063181"/>
            <a:ext cx="61848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For each block B</a:t>
            </a:r>
            <a:r>
              <a:rPr lang="en-US" sz="2400" i="1" baseline="-25000" dirty="0"/>
              <a:t>x</a:t>
            </a:r>
            <a:r>
              <a:rPr lang="en-US" sz="2400" i="1" dirty="0"/>
              <a:t> : we want to compute </a:t>
            </a:r>
            <a:r>
              <a:rPr lang="en-US" sz="2400" i="1" dirty="0" err="1"/>
              <a:t>LiveOut</a:t>
            </a:r>
            <a:r>
              <a:rPr lang="en-US" sz="2400" i="1" dirty="0"/>
              <a:t>:</a:t>
            </a:r>
            <a:br>
              <a:rPr lang="en-US" sz="2400" i="1" dirty="0"/>
            </a:br>
            <a:r>
              <a:rPr lang="en-US" sz="2400" i="1" dirty="0"/>
              <a:t>The set of variables that are live at the end of B</a:t>
            </a:r>
            <a:r>
              <a:rPr lang="en-US" sz="2400" i="1" baseline="-25000" dirty="0"/>
              <a:t>x</a:t>
            </a:r>
            <a:endParaRPr lang="en-US" sz="2400" i="1" dirty="0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C9D710E-6819-E143-A786-CC1562C92428}"/>
              </a:ext>
            </a:extLst>
          </p:cNvPr>
          <p:cNvCxnSpPr>
            <a:cxnSpLocks/>
          </p:cNvCxnSpPr>
          <p:nvPr/>
        </p:nvCxnSpPr>
        <p:spPr>
          <a:xfrm flipH="1" flipV="1">
            <a:off x="977635" y="4087283"/>
            <a:ext cx="525020" cy="756786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51AB2B8-3A53-274D-BF7B-9757ADB46C6C}"/>
              </a:ext>
            </a:extLst>
          </p:cNvPr>
          <p:cNvCxnSpPr>
            <a:cxnSpLocks/>
          </p:cNvCxnSpPr>
          <p:nvPr/>
        </p:nvCxnSpPr>
        <p:spPr>
          <a:xfrm flipV="1">
            <a:off x="977634" y="2966013"/>
            <a:ext cx="525021" cy="1112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8197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F9BBC-12C1-A84E-BD76-68D8F676C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variable analysis in the CFG: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E07E60-FE3E-2542-8EDA-87C7DD41F243}"/>
              </a:ext>
            </a:extLst>
          </p:cNvPr>
          <p:cNvSpPr txBox="1"/>
          <p:nvPr/>
        </p:nvSpPr>
        <p:spPr>
          <a:xfrm>
            <a:off x="1502655" y="1682019"/>
            <a:ext cx="101181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 = 1;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D7C273-3430-274E-9BD8-88A6964AB339}"/>
              </a:ext>
            </a:extLst>
          </p:cNvPr>
          <p:cNvSpPr txBox="1"/>
          <p:nvPr/>
        </p:nvSpPr>
        <p:spPr>
          <a:xfrm>
            <a:off x="1502655" y="2781347"/>
            <a:ext cx="266611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&lt;some branch on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&gt;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4DD533-ED13-494B-9702-A2C71DE3AE39}"/>
              </a:ext>
            </a:extLst>
          </p:cNvPr>
          <p:cNvSpPr txBox="1"/>
          <p:nvPr/>
        </p:nvSpPr>
        <p:spPr>
          <a:xfrm>
            <a:off x="3773349" y="3784922"/>
            <a:ext cx="101181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s = 0;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AAFB98-FBC8-EA47-B67F-F848EFBB9C69}"/>
              </a:ext>
            </a:extLst>
          </p:cNvPr>
          <p:cNvSpPr txBox="1"/>
          <p:nvPr/>
        </p:nvSpPr>
        <p:spPr>
          <a:xfrm>
            <a:off x="1502655" y="4704325"/>
            <a:ext cx="266611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s = s + 1;</a:t>
            </a:r>
          </a:p>
          <a:p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 =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 + 1;</a:t>
            </a:r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&lt;some branch on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&gt;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81E177-3007-7E4D-A51F-83239BCE0D1E}"/>
              </a:ext>
            </a:extLst>
          </p:cNvPr>
          <p:cNvSpPr txBox="1"/>
          <p:nvPr/>
        </p:nvSpPr>
        <p:spPr>
          <a:xfrm>
            <a:off x="1602243" y="6410371"/>
            <a:ext cx="142539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print(s);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035DB37-4D3D-F345-81EF-EFD65E4A54DB}"/>
              </a:ext>
            </a:extLst>
          </p:cNvPr>
          <p:cNvCxnSpPr>
            <a:cxnSpLocks/>
          </p:cNvCxnSpPr>
          <p:nvPr/>
        </p:nvCxnSpPr>
        <p:spPr>
          <a:xfrm flipH="1">
            <a:off x="2314938" y="3150679"/>
            <a:ext cx="1" cy="1553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709A409-3A5D-0349-A3F1-EACE3CD362B0}"/>
              </a:ext>
            </a:extLst>
          </p:cNvPr>
          <p:cNvCxnSpPr>
            <a:cxnSpLocks/>
          </p:cNvCxnSpPr>
          <p:nvPr/>
        </p:nvCxnSpPr>
        <p:spPr>
          <a:xfrm>
            <a:off x="2234747" y="5627655"/>
            <a:ext cx="0" cy="7827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F11FF1C-9165-EA42-B37A-E3B4D65A03C4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2008562" y="2051351"/>
            <a:ext cx="1" cy="7299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78685EE-01D7-2D47-890B-CA0C4337BAC5}"/>
              </a:ext>
            </a:extLst>
          </p:cNvPr>
          <p:cNvCxnSpPr>
            <a:cxnSpLocks/>
          </p:cNvCxnSpPr>
          <p:nvPr/>
        </p:nvCxnSpPr>
        <p:spPr>
          <a:xfrm>
            <a:off x="3571819" y="3150679"/>
            <a:ext cx="444597" cy="6342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97433D4-6B01-3246-AE63-AC86F8127E31}"/>
              </a:ext>
            </a:extLst>
          </p:cNvPr>
          <p:cNvCxnSpPr>
            <a:cxnSpLocks/>
          </p:cNvCxnSpPr>
          <p:nvPr/>
        </p:nvCxnSpPr>
        <p:spPr>
          <a:xfrm flipH="1">
            <a:off x="3127222" y="4154254"/>
            <a:ext cx="889194" cy="550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84C999A-55B9-8E4D-911E-3F791A730920}"/>
              </a:ext>
            </a:extLst>
          </p:cNvPr>
          <p:cNvSpPr txBox="1"/>
          <p:nvPr/>
        </p:nvSpPr>
        <p:spPr>
          <a:xfrm>
            <a:off x="609622" y="1693849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FA1C97D-4BDF-4942-8CE2-C5E2DB503BA8}"/>
              </a:ext>
            </a:extLst>
          </p:cNvPr>
          <p:cNvSpPr txBox="1"/>
          <p:nvPr/>
        </p:nvSpPr>
        <p:spPr>
          <a:xfrm>
            <a:off x="690372" y="2781347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02ECBF8-3255-2549-A2A9-1F6016A829FB}"/>
              </a:ext>
            </a:extLst>
          </p:cNvPr>
          <p:cNvSpPr txBox="1"/>
          <p:nvPr/>
        </p:nvSpPr>
        <p:spPr>
          <a:xfrm>
            <a:off x="4986694" y="3742836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3671041-BDE0-DD4D-AF0F-64FE3BD5412C}"/>
              </a:ext>
            </a:extLst>
          </p:cNvPr>
          <p:cNvSpPr txBox="1"/>
          <p:nvPr/>
        </p:nvSpPr>
        <p:spPr>
          <a:xfrm>
            <a:off x="983848" y="5104435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D762053-D1C6-2949-A780-88100666E340}"/>
              </a:ext>
            </a:extLst>
          </p:cNvPr>
          <p:cNvSpPr txBox="1"/>
          <p:nvPr/>
        </p:nvSpPr>
        <p:spPr>
          <a:xfrm>
            <a:off x="1161847" y="6410371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B4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B35D361-4B53-3C41-BBC9-9D70053C484B}"/>
              </a:ext>
            </a:extLst>
          </p:cNvPr>
          <p:cNvCxnSpPr>
            <a:cxnSpLocks/>
          </p:cNvCxnSpPr>
          <p:nvPr/>
        </p:nvCxnSpPr>
        <p:spPr>
          <a:xfrm flipH="1" flipV="1">
            <a:off x="977635" y="4087283"/>
            <a:ext cx="525020" cy="756786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36019B4-9E1A-8842-97AB-672F3B58AF74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977634" y="2966013"/>
            <a:ext cx="525021" cy="1112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14E2E3C-F8D9-614C-829C-405090F5B2B5}"/>
              </a:ext>
            </a:extLst>
          </p:cNvPr>
          <p:cNvSpPr txBox="1"/>
          <p:nvPr/>
        </p:nvSpPr>
        <p:spPr>
          <a:xfrm>
            <a:off x="2555803" y="1897380"/>
            <a:ext cx="1126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LiveOut</a:t>
            </a:r>
            <a:r>
              <a:rPr lang="en-US" dirty="0"/>
              <a:t>: 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DAF72B5-4797-D026-63B1-56439D5DA416}"/>
              </a:ext>
            </a:extLst>
          </p:cNvPr>
          <p:cNvSpPr txBox="1"/>
          <p:nvPr/>
        </p:nvSpPr>
        <p:spPr>
          <a:xfrm>
            <a:off x="4168769" y="3037527"/>
            <a:ext cx="1126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LiveOut</a:t>
            </a:r>
            <a:r>
              <a:rPr lang="en-US" dirty="0"/>
              <a:t>: 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B6DD5C3-0F48-F494-690E-9761AB282183}"/>
              </a:ext>
            </a:extLst>
          </p:cNvPr>
          <p:cNvSpPr txBox="1"/>
          <p:nvPr/>
        </p:nvSpPr>
        <p:spPr>
          <a:xfrm>
            <a:off x="4728389" y="4154286"/>
            <a:ext cx="1126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LiveOut</a:t>
            </a:r>
            <a:r>
              <a:rPr lang="en-US" dirty="0"/>
              <a:t>: 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4020035-AD13-9CE4-BB98-D74DF05762B1}"/>
              </a:ext>
            </a:extLst>
          </p:cNvPr>
          <p:cNvSpPr txBox="1"/>
          <p:nvPr/>
        </p:nvSpPr>
        <p:spPr>
          <a:xfrm>
            <a:off x="4260856" y="5627655"/>
            <a:ext cx="1126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LiveOut</a:t>
            </a:r>
            <a:r>
              <a:rPr lang="en-US" dirty="0"/>
              <a:t>: 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3C1A957-ED7F-FF76-42EB-6A8601593359}"/>
              </a:ext>
            </a:extLst>
          </p:cNvPr>
          <p:cNvSpPr txBox="1"/>
          <p:nvPr/>
        </p:nvSpPr>
        <p:spPr>
          <a:xfrm>
            <a:off x="3453121" y="6492875"/>
            <a:ext cx="1126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LiveOut</a:t>
            </a:r>
            <a:r>
              <a:rPr lang="en-US" dirty="0"/>
              <a:t>: ?</a:t>
            </a:r>
          </a:p>
        </p:txBody>
      </p:sp>
    </p:spTree>
    <p:extLst>
      <p:ext uri="{BB962C8B-B14F-4D97-AF65-F5344CB8AC3E}">
        <p14:creationId xmlns:p14="http://schemas.microsoft.com/office/powerpoint/2010/main" val="259134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F9BBC-12C1-A84E-BD76-68D8F676C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variable analysis in the CFG: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E07E60-FE3E-2542-8EDA-87C7DD41F243}"/>
              </a:ext>
            </a:extLst>
          </p:cNvPr>
          <p:cNvSpPr txBox="1"/>
          <p:nvPr/>
        </p:nvSpPr>
        <p:spPr>
          <a:xfrm>
            <a:off x="1502655" y="1682019"/>
            <a:ext cx="101181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 = 1;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D7C273-3430-274E-9BD8-88A6964AB339}"/>
              </a:ext>
            </a:extLst>
          </p:cNvPr>
          <p:cNvSpPr txBox="1"/>
          <p:nvPr/>
        </p:nvSpPr>
        <p:spPr>
          <a:xfrm>
            <a:off x="1502655" y="2781347"/>
            <a:ext cx="266611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&lt;some branch on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&gt;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4DD533-ED13-494B-9702-A2C71DE3AE39}"/>
              </a:ext>
            </a:extLst>
          </p:cNvPr>
          <p:cNvSpPr txBox="1"/>
          <p:nvPr/>
        </p:nvSpPr>
        <p:spPr>
          <a:xfrm>
            <a:off x="3773349" y="3784922"/>
            <a:ext cx="101181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s = 0;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AAFB98-FBC8-EA47-B67F-F848EFBB9C69}"/>
              </a:ext>
            </a:extLst>
          </p:cNvPr>
          <p:cNvSpPr txBox="1"/>
          <p:nvPr/>
        </p:nvSpPr>
        <p:spPr>
          <a:xfrm>
            <a:off x="1502655" y="4704325"/>
            <a:ext cx="266611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s = s + 1;</a:t>
            </a:r>
          </a:p>
          <a:p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 =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 + 1;</a:t>
            </a:r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&lt;some branch on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&gt;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81E177-3007-7E4D-A51F-83239BCE0D1E}"/>
              </a:ext>
            </a:extLst>
          </p:cNvPr>
          <p:cNvSpPr txBox="1"/>
          <p:nvPr/>
        </p:nvSpPr>
        <p:spPr>
          <a:xfrm>
            <a:off x="1602243" y="6410371"/>
            <a:ext cx="142539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print(s);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035DB37-4D3D-F345-81EF-EFD65E4A54DB}"/>
              </a:ext>
            </a:extLst>
          </p:cNvPr>
          <p:cNvCxnSpPr>
            <a:cxnSpLocks/>
          </p:cNvCxnSpPr>
          <p:nvPr/>
        </p:nvCxnSpPr>
        <p:spPr>
          <a:xfrm flipH="1">
            <a:off x="2314938" y="3150679"/>
            <a:ext cx="1" cy="1553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709A409-3A5D-0349-A3F1-EACE3CD362B0}"/>
              </a:ext>
            </a:extLst>
          </p:cNvPr>
          <p:cNvCxnSpPr>
            <a:cxnSpLocks/>
          </p:cNvCxnSpPr>
          <p:nvPr/>
        </p:nvCxnSpPr>
        <p:spPr>
          <a:xfrm>
            <a:off x="2234747" y="5627655"/>
            <a:ext cx="0" cy="7827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F11FF1C-9165-EA42-B37A-E3B4D65A03C4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2008562" y="2051351"/>
            <a:ext cx="1" cy="7299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78685EE-01D7-2D47-890B-CA0C4337BAC5}"/>
              </a:ext>
            </a:extLst>
          </p:cNvPr>
          <p:cNvCxnSpPr>
            <a:cxnSpLocks/>
          </p:cNvCxnSpPr>
          <p:nvPr/>
        </p:nvCxnSpPr>
        <p:spPr>
          <a:xfrm>
            <a:off x="3571819" y="3150679"/>
            <a:ext cx="444597" cy="6342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97433D4-6B01-3246-AE63-AC86F8127E31}"/>
              </a:ext>
            </a:extLst>
          </p:cNvPr>
          <p:cNvCxnSpPr>
            <a:cxnSpLocks/>
          </p:cNvCxnSpPr>
          <p:nvPr/>
        </p:nvCxnSpPr>
        <p:spPr>
          <a:xfrm flipH="1">
            <a:off x="3127222" y="4154254"/>
            <a:ext cx="889194" cy="550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84C999A-55B9-8E4D-911E-3F791A730920}"/>
              </a:ext>
            </a:extLst>
          </p:cNvPr>
          <p:cNvSpPr txBox="1"/>
          <p:nvPr/>
        </p:nvSpPr>
        <p:spPr>
          <a:xfrm>
            <a:off x="609622" y="1693849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FA1C97D-4BDF-4942-8CE2-C5E2DB503BA8}"/>
              </a:ext>
            </a:extLst>
          </p:cNvPr>
          <p:cNvSpPr txBox="1"/>
          <p:nvPr/>
        </p:nvSpPr>
        <p:spPr>
          <a:xfrm>
            <a:off x="690372" y="2781347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02ECBF8-3255-2549-A2A9-1F6016A829FB}"/>
              </a:ext>
            </a:extLst>
          </p:cNvPr>
          <p:cNvSpPr txBox="1"/>
          <p:nvPr/>
        </p:nvSpPr>
        <p:spPr>
          <a:xfrm>
            <a:off x="4986694" y="3742836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3671041-BDE0-DD4D-AF0F-64FE3BD5412C}"/>
              </a:ext>
            </a:extLst>
          </p:cNvPr>
          <p:cNvSpPr txBox="1"/>
          <p:nvPr/>
        </p:nvSpPr>
        <p:spPr>
          <a:xfrm>
            <a:off x="983848" y="5104435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D762053-D1C6-2949-A780-88100666E340}"/>
              </a:ext>
            </a:extLst>
          </p:cNvPr>
          <p:cNvSpPr txBox="1"/>
          <p:nvPr/>
        </p:nvSpPr>
        <p:spPr>
          <a:xfrm>
            <a:off x="1161847" y="6410371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B4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B35D361-4B53-3C41-BBC9-9D70053C484B}"/>
              </a:ext>
            </a:extLst>
          </p:cNvPr>
          <p:cNvCxnSpPr>
            <a:cxnSpLocks/>
          </p:cNvCxnSpPr>
          <p:nvPr/>
        </p:nvCxnSpPr>
        <p:spPr>
          <a:xfrm flipH="1" flipV="1">
            <a:off x="977635" y="4087283"/>
            <a:ext cx="525020" cy="756786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36019B4-9E1A-8842-97AB-672F3B58AF74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977634" y="2966013"/>
            <a:ext cx="525021" cy="1112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6B4CCD6-53E5-124B-934E-D0694FCB4FEC}"/>
              </a:ext>
            </a:extLst>
          </p:cNvPr>
          <p:cNvSpPr txBox="1"/>
          <p:nvPr/>
        </p:nvSpPr>
        <p:spPr>
          <a:xfrm>
            <a:off x="6552027" y="1673861"/>
            <a:ext cx="542154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compute the </a:t>
            </a:r>
            <a:r>
              <a:rPr lang="en-US" dirty="0" err="1"/>
              <a:t>LiveOut</a:t>
            </a:r>
            <a:r>
              <a:rPr lang="en-US" dirty="0"/>
              <a:t> sets, we need two</a:t>
            </a:r>
            <a:br>
              <a:rPr lang="en-US" dirty="0"/>
            </a:br>
            <a:r>
              <a:rPr lang="en-US" dirty="0"/>
              <a:t>initial sets:</a:t>
            </a:r>
            <a:br>
              <a:rPr lang="en-US" dirty="0"/>
            </a:br>
            <a:br>
              <a:rPr lang="en-US" dirty="0"/>
            </a:br>
            <a:r>
              <a:rPr lang="en-US" b="1" dirty="0" err="1"/>
              <a:t>VarKill</a:t>
            </a:r>
            <a:r>
              <a:rPr lang="en-US" dirty="0"/>
              <a:t> for block b is any variable in block b that gets</a:t>
            </a:r>
            <a:br>
              <a:rPr lang="en-US" dirty="0"/>
            </a:br>
            <a:r>
              <a:rPr lang="en-US" dirty="0"/>
              <a:t>overwritten</a:t>
            </a:r>
            <a:br>
              <a:rPr lang="en-US" dirty="0"/>
            </a:br>
            <a:br>
              <a:rPr lang="en-US" dirty="0"/>
            </a:br>
            <a:r>
              <a:rPr lang="en-US" b="1" dirty="0" err="1"/>
              <a:t>UEVar</a:t>
            </a:r>
            <a:r>
              <a:rPr lang="en-US" b="1" dirty="0"/>
              <a:t> </a:t>
            </a:r>
            <a:r>
              <a:rPr lang="en-US" dirty="0"/>
              <a:t>(upward exposed variable) for block b </a:t>
            </a:r>
            <a:br>
              <a:rPr lang="en-US" dirty="0"/>
            </a:br>
            <a:r>
              <a:rPr lang="en-US" dirty="0"/>
              <a:t>is any variable in b that is read before being overwritten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1F2154A-B0B7-F04A-AC01-9DE42ADCCF7A}"/>
              </a:ext>
            </a:extLst>
          </p:cNvPr>
          <p:cNvGraphicFramePr>
            <a:graphicFrameLocks noGrp="1"/>
          </p:cNvGraphicFramePr>
          <p:nvPr/>
        </p:nvGraphicFramePr>
        <p:xfrm>
          <a:off x="7025833" y="4359721"/>
          <a:ext cx="4674564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58188">
                  <a:extLst>
                    <a:ext uri="{9D8B030D-6E8A-4147-A177-3AD203B41FA5}">
                      <a16:colId xmlns:a16="http://schemas.microsoft.com/office/drawing/2014/main" val="1988581544"/>
                    </a:ext>
                  </a:extLst>
                </a:gridCol>
                <a:gridCol w="1558188">
                  <a:extLst>
                    <a:ext uri="{9D8B030D-6E8A-4147-A177-3AD203B41FA5}">
                      <a16:colId xmlns:a16="http://schemas.microsoft.com/office/drawing/2014/main" val="2625425713"/>
                    </a:ext>
                  </a:extLst>
                </a:gridCol>
                <a:gridCol w="1558188">
                  <a:extLst>
                    <a:ext uri="{9D8B030D-6E8A-4147-A177-3AD203B41FA5}">
                      <a16:colId xmlns:a16="http://schemas.microsoft.com/office/drawing/2014/main" val="4838148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VarKill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UEVar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976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847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929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662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730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273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39671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F9BBC-12C1-A84E-BD76-68D8F676C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variable analysis in the CFG: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E07E60-FE3E-2542-8EDA-87C7DD41F243}"/>
              </a:ext>
            </a:extLst>
          </p:cNvPr>
          <p:cNvSpPr txBox="1"/>
          <p:nvPr/>
        </p:nvSpPr>
        <p:spPr>
          <a:xfrm>
            <a:off x="1502655" y="1682019"/>
            <a:ext cx="101181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 = 1;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D7C273-3430-274E-9BD8-88A6964AB339}"/>
              </a:ext>
            </a:extLst>
          </p:cNvPr>
          <p:cNvSpPr txBox="1"/>
          <p:nvPr/>
        </p:nvSpPr>
        <p:spPr>
          <a:xfrm>
            <a:off x="1502655" y="2781347"/>
            <a:ext cx="266611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&lt;some branch on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&gt;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4DD533-ED13-494B-9702-A2C71DE3AE39}"/>
              </a:ext>
            </a:extLst>
          </p:cNvPr>
          <p:cNvSpPr txBox="1"/>
          <p:nvPr/>
        </p:nvSpPr>
        <p:spPr>
          <a:xfrm>
            <a:off x="3773349" y="3784922"/>
            <a:ext cx="101181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s = 0;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AAFB98-FBC8-EA47-B67F-F848EFBB9C69}"/>
              </a:ext>
            </a:extLst>
          </p:cNvPr>
          <p:cNvSpPr txBox="1"/>
          <p:nvPr/>
        </p:nvSpPr>
        <p:spPr>
          <a:xfrm>
            <a:off x="1502655" y="4704325"/>
            <a:ext cx="266611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s = s + 1;</a:t>
            </a:r>
          </a:p>
          <a:p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 =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 + 1;</a:t>
            </a:r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&lt;some branch on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&gt;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81E177-3007-7E4D-A51F-83239BCE0D1E}"/>
              </a:ext>
            </a:extLst>
          </p:cNvPr>
          <p:cNvSpPr txBox="1"/>
          <p:nvPr/>
        </p:nvSpPr>
        <p:spPr>
          <a:xfrm>
            <a:off x="1602243" y="6410371"/>
            <a:ext cx="142539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print(s);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035DB37-4D3D-F345-81EF-EFD65E4A54DB}"/>
              </a:ext>
            </a:extLst>
          </p:cNvPr>
          <p:cNvCxnSpPr>
            <a:cxnSpLocks/>
          </p:cNvCxnSpPr>
          <p:nvPr/>
        </p:nvCxnSpPr>
        <p:spPr>
          <a:xfrm flipH="1">
            <a:off x="2314938" y="3150679"/>
            <a:ext cx="1" cy="1553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709A409-3A5D-0349-A3F1-EACE3CD362B0}"/>
              </a:ext>
            </a:extLst>
          </p:cNvPr>
          <p:cNvCxnSpPr>
            <a:cxnSpLocks/>
          </p:cNvCxnSpPr>
          <p:nvPr/>
        </p:nvCxnSpPr>
        <p:spPr>
          <a:xfrm>
            <a:off x="2234747" y="5627655"/>
            <a:ext cx="0" cy="7827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F11FF1C-9165-EA42-B37A-E3B4D65A03C4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2008562" y="2051351"/>
            <a:ext cx="1" cy="7299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78685EE-01D7-2D47-890B-CA0C4337BAC5}"/>
              </a:ext>
            </a:extLst>
          </p:cNvPr>
          <p:cNvCxnSpPr>
            <a:cxnSpLocks/>
          </p:cNvCxnSpPr>
          <p:nvPr/>
        </p:nvCxnSpPr>
        <p:spPr>
          <a:xfrm>
            <a:off x="3571819" y="3150679"/>
            <a:ext cx="444597" cy="6342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97433D4-6B01-3246-AE63-AC86F8127E31}"/>
              </a:ext>
            </a:extLst>
          </p:cNvPr>
          <p:cNvCxnSpPr>
            <a:cxnSpLocks/>
          </p:cNvCxnSpPr>
          <p:nvPr/>
        </p:nvCxnSpPr>
        <p:spPr>
          <a:xfrm flipH="1">
            <a:off x="3127222" y="4154254"/>
            <a:ext cx="889194" cy="550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84C999A-55B9-8E4D-911E-3F791A730920}"/>
              </a:ext>
            </a:extLst>
          </p:cNvPr>
          <p:cNvSpPr txBox="1"/>
          <p:nvPr/>
        </p:nvSpPr>
        <p:spPr>
          <a:xfrm>
            <a:off x="609622" y="1693849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FA1C97D-4BDF-4942-8CE2-C5E2DB503BA8}"/>
              </a:ext>
            </a:extLst>
          </p:cNvPr>
          <p:cNvSpPr txBox="1"/>
          <p:nvPr/>
        </p:nvSpPr>
        <p:spPr>
          <a:xfrm>
            <a:off x="690372" y="2781347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02ECBF8-3255-2549-A2A9-1F6016A829FB}"/>
              </a:ext>
            </a:extLst>
          </p:cNvPr>
          <p:cNvSpPr txBox="1"/>
          <p:nvPr/>
        </p:nvSpPr>
        <p:spPr>
          <a:xfrm>
            <a:off x="4986694" y="3742836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3671041-BDE0-DD4D-AF0F-64FE3BD5412C}"/>
              </a:ext>
            </a:extLst>
          </p:cNvPr>
          <p:cNvSpPr txBox="1"/>
          <p:nvPr/>
        </p:nvSpPr>
        <p:spPr>
          <a:xfrm>
            <a:off x="983848" y="5104435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D762053-D1C6-2949-A780-88100666E340}"/>
              </a:ext>
            </a:extLst>
          </p:cNvPr>
          <p:cNvSpPr txBox="1"/>
          <p:nvPr/>
        </p:nvSpPr>
        <p:spPr>
          <a:xfrm>
            <a:off x="1161847" y="6410371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B4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B35D361-4B53-3C41-BBC9-9D70053C484B}"/>
              </a:ext>
            </a:extLst>
          </p:cNvPr>
          <p:cNvCxnSpPr>
            <a:cxnSpLocks/>
          </p:cNvCxnSpPr>
          <p:nvPr/>
        </p:nvCxnSpPr>
        <p:spPr>
          <a:xfrm flipH="1" flipV="1">
            <a:off x="977635" y="4087283"/>
            <a:ext cx="525020" cy="756786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36019B4-9E1A-8842-97AB-672F3B58AF74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977634" y="2966013"/>
            <a:ext cx="525021" cy="1112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6B4CCD6-53E5-124B-934E-D0694FCB4FEC}"/>
              </a:ext>
            </a:extLst>
          </p:cNvPr>
          <p:cNvSpPr txBox="1"/>
          <p:nvPr/>
        </p:nvSpPr>
        <p:spPr>
          <a:xfrm>
            <a:off x="6552027" y="1673861"/>
            <a:ext cx="542154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compute the </a:t>
            </a:r>
            <a:r>
              <a:rPr lang="en-US" dirty="0" err="1"/>
              <a:t>LiveOut</a:t>
            </a:r>
            <a:r>
              <a:rPr lang="en-US" dirty="0"/>
              <a:t> sets, we need two</a:t>
            </a:r>
            <a:br>
              <a:rPr lang="en-US" dirty="0"/>
            </a:br>
            <a:r>
              <a:rPr lang="en-US" dirty="0"/>
              <a:t>initial sets:</a:t>
            </a:r>
            <a:br>
              <a:rPr lang="en-US" dirty="0"/>
            </a:br>
            <a:br>
              <a:rPr lang="en-US" dirty="0"/>
            </a:br>
            <a:r>
              <a:rPr lang="en-US" b="1" dirty="0" err="1"/>
              <a:t>VarKill</a:t>
            </a:r>
            <a:r>
              <a:rPr lang="en-US" dirty="0"/>
              <a:t> for block b is any variable in block b that gets</a:t>
            </a:r>
            <a:br>
              <a:rPr lang="en-US" dirty="0"/>
            </a:br>
            <a:r>
              <a:rPr lang="en-US" dirty="0"/>
              <a:t>overwritten</a:t>
            </a:r>
            <a:br>
              <a:rPr lang="en-US" dirty="0"/>
            </a:br>
            <a:br>
              <a:rPr lang="en-US" dirty="0"/>
            </a:br>
            <a:r>
              <a:rPr lang="en-US" b="1" dirty="0" err="1"/>
              <a:t>UEVar</a:t>
            </a:r>
            <a:r>
              <a:rPr lang="en-US" b="1" dirty="0"/>
              <a:t> </a:t>
            </a:r>
            <a:r>
              <a:rPr lang="en-US" dirty="0"/>
              <a:t>(upward exposed variable) for block b </a:t>
            </a:r>
            <a:br>
              <a:rPr lang="en-US" dirty="0"/>
            </a:br>
            <a:r>
              <a:rPr lang="en-US" dirty="0"/>
              <a:t>is any variable in b that is read before being overwritten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1F2154A-B0B7-F04A-AC01-9DE42ADCCF7A}"/>
              </a:ext>
            </a:extLst>
          </p:cNvPr>
          <p:cNvGraphicFramePr>
            <a:graphicFrameLocks noGrp="1"/>
          </p:cNvGraphicFramePr>
          <p:nvPr/>
        </p:nvGraphicFramePr>
        <p:xfrm>
          <a:off x="7025833" y="4359721"/>
          <a:ext cx="4674564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58188">
                  <a:extLst>
                    <a:ext uri="{9D8B030D-6E8A-4147-A177-3AD203B41FA5}">
                      <a16:colId xmlns:a16="http://schemas.microsoft.com/office/drawing/2014/main" val="1988581544"/>
                    </a:ext>
                  </a:extLst>
                </a:gridCol>
                <a:gridCol w="1558188">
                  <a:extLst>
                    <a:ext uri="{9D8B030D-6E8A-4147-A177-3AD203B41FA5}">
                      <a16:colId xmlns:a16="http://schemas.microsoft.com/office/drawing/2014/main" val="2625425713"/>
                    </a:ext>
                  </a:extLst>
                </a:gridCol>
                <a:gridCol w="1558188">
                  <a:extLst>
                    <a:ext uri="{9D8B030D-6E8A-4147-A177-3AD203B41FA5}">
                      <a16:colId xmlns:a16="http://schemas.microsoft.com/office/drawing/2014/main" val="4838148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VarKill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UEVar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976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847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929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662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s,i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730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273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51153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F9BBC-12C1-A84E-BD76-68D8F676C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variable analysis in the CFG: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E07E60-FE3E-2542-8EDA-87C7DD41F243}"/>
              </a:ext>
            </a:extLst>
          </p:cNvPr>
          <p:cNvSpPr txBox="1"/>
          <p:nvPr/>
        </p:nvSpPr>
        <p:spPr>
          <a:xfrm>
            <a:off x="1502655" y="1682019"/>
            <a:ext cx="101181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 = 1;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D7C273-3430-274E-9BD8-88A6964AB339}"/>
              </a:ext>
            </a:extLst>
          </p:cNvPr>
          <p:cNvSpPr txBox="1"/>
          <p:nvPr/>
        </p:nvSpPr>
        <p:spPr>
          <a:xfrm>
            <a:off x="1502655" y="2781347"/>
            <a:ext cx="266611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&lt;some branch on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&gt;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4DD533-ED13-494B-9702-A2C71DE3AE39}"/>
              </a:ext>
            </a:extLst>
          </p:cNvPr>
          <p:cNvSpPr txBox="1"/>
          <p:nvPr/>
        </p:nvSpPr>
        <p:spPr>
          <a:xfrm>
            <a:off x="3773349" y="3784922"/>
            <a:ext cx="101181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s = 0;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AAFB98-FBC8-EA47-B67F-F848EFBB9C69}"/>
              </a:ext>
            </a:extLst>
          </p:cNvPr>
          <p:cNvSpPr txBox="1"/>
          <p:nvPr/>
        </p:nvSpPr>
        <p:spPr>
          <a:xfrm>
            <a:off x="1502655" y="4704325"/>
            <a:ext cx="266611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s = s + 1;</a:t>
            </a:r>
          </a:p>
          <a:p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 =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 + 1;</a:t>
            </a:r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&lt;some branch on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&gt;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81E177-3007-7E4D-A51F-83239BCE0D1E}"/>
              </a:ext>
            </a:extLst>
          </p:cNvPr>
          <p:cNvSpPr txBox="1"/>
          <p:nvPr/>
        </p:nvSpPr>
        <p:spPr>
          <a:xfrm>
            <a:off x="1602243" y="6410371"/>
            <a:ext cx="142539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print(s);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035DB37-4D3D-F345-81EF-EFD65E4A54DB}"/>
              </a:ext>
            </a:extLst>
          </p:cNvPr>
          <p:cNvCxnSpPr>
            <a:cxnSpLocks/>
          </p:cNvCxnSpPr>
          <p:nvPr/>
        </p:nvCxnSpPr>
        <p:spPr>
          <a:xfrm flipH="1">
            <a:off x="2314938" y="3150679"/>
            <a:ext cx="1" cy="1553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709A409-3A5D-0349-A3F1-EACE3CD362B0}"/>
              </a:ext>
            </a:extLst>
          </p:cNvPr>
          <p:cNvCxnSpPr>
            <a:cxnSpLocks/>
          </p:cNvCxnSpPr>
          <p:nvPr/>
        </p:nvCxnSpPr>
        <p:spPr>
          <a:xfrm>
            <a:off x="2234747" y="5627655"/>
            <a:ext cx="0" cy="7827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F11FF1C-9165-EA42-B37A-E3B4D65A03C4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2008562" y="2051351"/>
            <a:ext cx="1" cy="7299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78685EE-01D7-2D47-890B-CA0C4337BAC5}"/>
              </a:ext>
            </a:extLst>
          </p:cNvPr>
          <p:cNvCxnSpPr>
            <a:cxnSpLocks/>
          </p:cNvCxnSpPr>
          <p:nvPr/>
        </p:nvCxnSpPr>
        <p:spPr>
          <a:xfrm>
            <a:off x="3571819" y="3150679"/>
            <a:ext cx="444597" cy="6342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97433D4-6B01-3246-AE63-AC86F8127E31}"/>
              </a:ext>
            </a:extLst>
          </p:cNvPr>
          <p:cNvCxnSpPr>
            <a:cxnSpLocks/>
          </p:cNvCxnSpPr>
          <p:nvPr/>
        </p:nvCxnSpPr>
        <p:spPr>
          <a:xfrm flipH="1">
            <a:off x="3127222" y="4154254"/>
            <a:ext cx="889194" cy="550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84C999A-55B9-8E4D-911E-3F791A730920}"/>
              </a:ext>
            </a:extLst>
          </p:cNvPr>
          <p:cNvSpPr txBox="1"/>
          <p:nvPr/>
        </p:nvSpPr>
        <p:spPr>
          <a:xfrm>
            <a:off x="609622" y="1693849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FA1C97D-4BDF-4942-8CE2-C5E2DB503BA8}"/>
              </a:ext>
            </a:extLst>
          </p:cNvPr>
          <p:cNvSpPr txBox="1"/>
          <p:nvPr/>
        </p:nvSpPr>
        <p:spPr>
          <a:xfrm>
            <a:off x="690372" y="2781347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02ECBF8-3255-2549-A2A9-1F6016A829FB}"/>
              </a:ext>
            </a:extLst>
          </p:cNvPr>
          <p:cNvSpPr txBox="1"/>
          <p:nvPr/>
        </p:nvSpPr>
        <p:spPr>
          <a:xfrm>
            <a:off x="4986694" y="3742836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3671041-BDE0-DD4D-AF0F-64FE3BD5412C}"/>
              </a:ext>
            </a:extLst>
          </p:cNvPr>
          <p:cNvSpPr txBox="1"/>
          <p:nvPr/>
        </p:nvSpPr>
        <p:spPr>
          <a:xfrm>
            <a:off x="983848" y="5104435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D762053-D1C6-2949-A780-88100666E340}"/>
              </a:ext>
            </a:extLst>
          </p:cNvPr>
          <p:cNvSpPr txBox="1"/>
          <p:nvPr/>
        </p:nvSpPr>
        <p:spPr>
          <a:xfrm>
            <a:off x="1161847" y="6410371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B4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B35D361-4B53-3C41-BBC9-9D70053C484B}"/>
              </a:ext>
            </a:extLst>
          </p:cNvPr>
          <p:cNvCxnSpPr>
            <a:cxnSpLocks/>
          </p:cNvCxnSpPr>
          <p:nvPr/>
        </p:nvCxnSpPr>
        <p:spPr>
          <a:xfrm flipH="1" flipV="1">
            <a:off x="977635" y="4087283"/>
            <a:ext cx="525020" cy="756786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36019B4-9E1A-8842-97AB-672F3B58AF74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977634" y="2966013"/>
            <a:ext cx="525021" cy="1112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6B4CCD6-53E5-124B-934E-D0694FCB4FEC}"/>
              </a:ext>
            </a:extLst>
          </p:cNvPr>
          <p:cNvSpPr txBox="1"/>
          <p:nvPr/>
        </p:nvSpPr>
        <p:spPr>
          <a:xfrm>
            <a:off x="6552027" y="1673861"/>
            <a:ext cx="542154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compute the </a:t>
            </a:r>
            <a:r>
              <a:rPr lang="en-US" dirty="0" err="1"/>
              <a:t>LiveOut</a:t>
            </a:r>
            <a:r>
              <a:rPr lang="en-US" dirty="0"/>
              <a:t> sets, we need two</a:t>
            </a:r>
            <a:br>
              <a:rPr lang="en-US" dirty="0"/>
            </a:br>
            <a:r>
              <a:rPr lang="en-US" dirty="0"/>
              <a:t>initial sets:</a:t>
            </a:r>
            <a:br>
              <a:rPr lang="en-US" dirty="0"/>
            </a:br>
            <a:br>
              <a:rPr lang="en-US" dirty="0"/>
            </a:br>
            <a:r>
              <a:rPr lang="en-US" b="1" dirty="0" err="1"/>
              <a:t>VarKill</a:t>
            </a:r>
            <a:r>
              <a:rPr lang="en-US" dirty="0"/>
              <a:t> for block b is any variable in block b that gets</a:t>
            </a:r>
            <a:br>
              <a:rPr lang="en-US" dirty="0"/>
            </a:br>
            <a:r>
              <a:rPr lang="en-US" dirty="0"/>
              <a:t>overwritten</a:t>
            </a:r>
            <a:br>
              <a:rPr lang="en-US" dirty="0"/>
            </a:br>
            <a:br>
              <a:rPr lang="en-US" dirty="0"/>
            </a:br>
            <a:r>
              <a:rPr lang="en-US" b="1" dirty="0" err="1"/>
              <a:t>UEVar</a:t>
            </a:r>
            <a:r>
              <a:rPr lang="en-US" b="1" dirty="0"/>
              <a:t> </a:t>
            </a:r>
            <a:r>
              <a:rPr lang="en-US" dirty="0"/>
              <a:t>(upward exposed variable) for block b </a:t>
            </a:r>
            <a:br>
              <a:rPr lang="en-US" dirty="0"/>
            </a:br>
            <a:r>
              <a:rPr lang="en-US" dirty="0"/>
              <a:t>is any variable in b that is read before being overwritten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1F2154A-B0B7-F04A-AC01-9DE42ADCCF7A}"/>
              </a:ext>
            </a:extLst>
          </p:cNvPr>
          <p:cNvGraphicFramePr>
            <a:graphicFrameLocks noGrp="1"/>
          </p:cNvGraphicFramePr>
          <p:nvPr/>
        </p:nvGraphicFramePr>
        <p:xfrm>
          <a:off x="7025833" y="4359721"/>
          <a:ext cx="4674564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58188">
                  <a:extLst>
                    <a:ext uri="{9D8B030D-6E8A-4147-A177-3AD203B41FA5}">
                      <a16:colId xmlns:a16="http://schemas.microsoft.com/office/drawing/2014/main" val="1988581544"/>
                    </a:ext>
                  </a:extLst>
                </a:gridCol>
                <a:gridCol w="1558188">
                  <a:extLst>
                    <a:ext uri="{9D8B030D-6E8A-4147-A177-3AD203B41FA5}">
                      <a16:colId xmlns:a16="http://schemas.microsoft.com/office/drawing/2014/main" val="2625425713"/>
                    </a:ext>
                  </a:extLst>
                </a:gridCol>
                <a:gridCol w="1558188">
                  <a:extLst>
                    <a:ext uri="{9D8B030D-6E8A-4147-A177-3AD203B41FA5}">
                      <a16:colId xmlns:a16="http://schemas.microsoft.com/office/drawing/2014/main" val="4838148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VarKill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UEVar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976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{}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847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929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{}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662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s,i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s,i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730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273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12883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F9BBC-12C1-A84E-BD76-68D8F676C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variable analysis in the CFG: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BBB6B798-E1B6-BB4F-89A9-7AF5CC693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118193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Initial condition: </a:t>
            </a:r>
            <a:r>
              <a:rPr lang="en-US" dirty="0" err="1"/>
              <a:t>LiveOut</a:t>
            </a:r>
            <a:r>
              <a:rPr lang="en-US" dirty="0"/>
              <a:t>(n) = {} for all nodes</a:t>
            </a:r>
          </a:p>
          <a:p>
            <a:pPr lvl="1"/>
            <a:r>
              <a:rPr lang="en-US" dirty="0"/>
              <a:t>Ground truth, no variables are live at the exit of the program, i.e. end node </a:t>
            </a:r>
            <a:r>
              <a:rPr lang="en-US" dirty="0" err="1"/>
              <a:t>n</a:t>
            </a:r>
            <a:r>
              <a:rPr lang="en-US" baseline="-25000" dirty="0" err="1"/>
              <a:t>end</a:t>
            </a:r>
            <a:r>
              <a:rPr lang="en-US" baseline="-25000" dirty="0"/>
              <a:t> </a:t>
            </a:r>
            <a:r>
              <a:rPr lang="en-US" dirty="0"/>
              <a:t>has </a:t>
            </a:r>
            <a:r>
              <a:rPr lang="en-US" dirty="0" err="1"/>
              <a:t>LiveOut</a:t>
            </a:r>
            <a:r>
              <a:rPr lang="en-US" dirty="0"/>
              <a:t>(</a:t>
            </a:r>
            <a:r>
              <a:rPr lang="en-US" dirty="0" err="1"/>
              <a:t>n</a:t>
            </a:r>
            <a:r>
              <a:rPr lang="en-US" baseline="-25000" dirty="0" err="1"/>
              <a:t>end</a:t>
            </a:r>
            <a:r>
              <a:rPr lang="en-US" dirty="0"/>
              <a:t>)= {}</a:t>
            </a:r>
          </a:p>
        </p:txBody>
      </p:sp>
    </p:spTree>
    <p:extLst>
      <p:ext uri="{BB962C8B-B14F-4D97-AF65-F5344CB8AC3E}">
        <p14:creationId xmlns:p14="http://schemas.microsoft.com/office/powerpoint/2010/main" val="10916220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F9BBC-12C1-A84E-BD76-68D8F676C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variable analysis in the CFG: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B4CCD6-53E5-124B-934E-D0694FCB4FEC}"/>
              </a:ext>
            </a:extLst>
          </p:cNvPr>
          <p:cNvSpPr txBox="1"/>
          <p:nvPr/>
        </p:nvSpPr>
        <p:spPr>
          <a:xfrm>
            <a:off x="2710775" y="3113058"/>
            <a:ext cx="5718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Now we can perform the iterative fixed point computation: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BC98FF-58A0-DA4F-81EB-240FDE41EE64}"/>
              </a:ext>
            </a:extLst>
          </p:cNvPr>
          <p:cNvSpPr txBox="1"/>
          <p:nvPr/>
        </p:nvSpPr>
        <p:spPr>
          <a:xfrm>
            <a:off x="1900268" y="3607029"/>
            <a:ext cx="7854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LiveOut</a:t>
            </a:r>
            <a:r>
              <a:rPr lang="en-US" sz="2400" i="1" dirty="0"/>
              <a:t>(n) = </a:t>
            </a:r>
            <a:r>
              <a:rPr lang="en-US" sz="2400" dirty="0"/>
              <a:t>∪</a:t>
            </a:r>
            <a:r>
              <a:rPr lang="en-US" sz="2400" baseline="-25000" dirty="0"/>
              <a:t>s in </a:t>
            </a:r>
            <a:r>
              <a:rPr lang="en-US" sz="2400" baseline="-25000" dirty="0" err="1"/>
              <a:t>succ</a:t>
            </a:r>
            <a:r>
              <a:rPr lang="en-US" sz="2400" baseline="-25000" dirty="0"/>
              <a:t>(n)</a:t>
            </a:r>
            <a:r>
              <a:rPr lang="en-US" sz="2400" i="1" dirty="0"/>
              <a:t> ( </a:t>
            </a:r>
            <a:r>
              <a:rPr lang="en-US" sz="2400" i="1" dirty="0" err="1"/>
              <a:t>UEVar</a:t>
            </a:r>
            <a:r>
              <a:rPr lang="en-US" sz="2400" i="1" dirty="0"/>
              <a:t>(s) </a:t>
            </a:r>
            <a:r>
              <a:rPr lang="en-US" sz="2400" dirty="0"/>
              <a:t>∪ (</a:t>
            </a:r>
            <a:r>
              <a:rPr lang="en-US" sz="2400" dirty="0" err="1"/>
              <a:t>LiveOut</a:t>
            </a:r>
            <a:r>
              <a:rPr lang="en-US" sz="2400" dirty="0"/>
              <a:t>(s) ⋂</a:t>
            </a:r>
            <a:r>
              <a:rPr lang="en-US" sz="2400" i="1" dirty="0"/>
              <a:t> </a:t>
            </a:r>
            <a:r>
              <a:rPr lang="en-US" sz="2400" i="1" dirty="0" err="1"/>
              <a:t>VarKill</a:t>
            </a:r>
            <a:r>
              <a:rPr lang="en-US" sz="2400" i="1" dirty="0"/>
              <a:t>(s) </a:t>
            </a:r>
            <a:r>
              <a:rPr lang="en-US" sz="2400" dirty="0"/>
              <a:t>))</a:t>
            </a:r>
            <a:r>
              <a:rPr lang="en-US" sz="2400" i="1" dirty="0"/>
              <a:t>  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E836FB-877C-E84F-8377-0A065C7E772B}"/>
              </a:ext>
            </a:extLst>
          </p:cNvPr>
          <p:cNvCxnSpPr>
            <a:cxnSpLocks/>
          </p:cNvCxnSpPr>
          <p:nvPr/>
        </p:nvCxnSpPr>
        <p:spPr>
          <a:xfrm>
            <a:off x="7962170" y="3624772"/>
            <a:ext cx="126003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BBB6B798-E1B6-BB4F-89A9-7AF5CC693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118193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Initial condition: </a:t>
            </a:r>
            <a:r>
              <a:rPr lang="en-US" dirty="0" err="1"/>
              <a:t>LiveOut</a:t>
            </a:r>
            <a:r>
              <a:rPr lang="en-US" dirty="0"/>
              <a:t>(n) = {} for all nodes</a:t>
            </a:r>
          </a:p>
          <a:p>
            <a:pPr lvl="1"/>
            <a:r>
              <a:rPr lang="en-US" dirty="0"/>
              <a:t>Ground truth, no variables are live at the exit of the program, i.e. end node </a:t>
            </a:r>
            <a:r>
              <a:rPr lang="en-US" dirty="0" err="1"/>
              <a:t>n</a:t>
            </a:r>
            <a:r>
              <a:rPr lang="en-US" baseline="-25000" dirty="0" err="1"/>
              <a:t>end</a:t>
            </a:r>
            <a:r>
              <a:rPr lang="en-US" baseline="-25000" dirty="0"/>
              <a:t> </a:t>
            </a:r>
            <a:r>
              <a:rPr lang="en-US" dirty="0"/>
              <a:t>has </a:t>
            </a:r>
            <a:r>
              <a:rPr lang="en-US" dirty="0" err="1"/>
              <a:t>LiveOut</a:t>
            </a:r>
            <a:r>
              <a:rPr lang="en-US" dirty="0"/>
              <a:t>(</a:t>
            </a:r>
            <a:r>
              <a:rPr lang="en-US" dirty="0" err="1"/>
              <a:t>n</a:t>
            </a:r>
            <a:r>
              <a:rPr lang="en-US" baseline="-25000" dirty="0" err="1"/>
              <a:t>end</a:t>
            </a:r>
            <a:r>
              <a:rPr lang="en-US" dirty="0"/>
              <a:t>)= {}</a:t>
            </a:r>
          </a:p>
        </p:txBody>
      </p:sp>
    </p:spTree>
    <p:extLst>
      <p:ext uri="{BB962C8B-B14F-4D97-AF65-F5344CB8AC3E}">
        <p14:creationId xmlns:p14="http://schemas.microsoft.com/office/powerpoint/2010/main" val="31330955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F9BBC-12C1-A84E-BD76-68D8F676C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variable analysis in the CFG: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BC98FF-58A0-DA4F-81EB-240FDE41EE64}"/>
              </a:ext>
            </a:extLst>
          </p:cNvPr>
          <p:cNvSpPr txBox="1"/>
          <p:nvPr/>
        </p:nvSpPr>
        <p:spPr>
          <a:xfrm>
            <a:off x="1676532" y="2381340"/>
            <a:ext cx="7854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LiveOut</a:t>
            </a:r>
            <a:r>
              <a:rPr lang="en-US" sz="2400" i="1" dirty="0"/>
              <a:t>(n) = </a:t>
            </a:r>
            <a:r>
              <a:rPr lang="en-US" sz="2400" dirty="0"/>
              <a:t>∪</a:t>
            </a:r>
            <a:r>
              <a:rPr lang="en-US" sz="2400" baseline="-25000" dirty="0"/>
              <a:t>s in </a:t>
            </a:r>
            <a:r>
              <a:rPr lang="en-US" sz="2400" baseline="-25000" dirty="0" err="1"/>
              <a:t>succ</a:t>
            </a:r>
            <a:r>
              <a:rPr lang="en-US" sz="2400" baseline="-25000" dirty="0"/>
              <a:t>(n)</a:t>
            </a:r>
            <a:r>
              <a:rPr lang="en-US" sz="2400" i="1" dirty="0"/>
              <a:t> ( </a:t>
            </a:r>
            <a:r>
              <a:rPr lang="en-US" sz="2400" i="1" dirty="0" err="1"/>
              <a:t>UEVar</a:t>
            </a:r>
            <a:r>
              <a:rPr lang="en-US" sz="2400" i="1" dirty="0"/>
              <a:t>(s) </a:t>
            </a:r>
            <a:r>
              <a:rPr lang="en-US" sz="2400" dirty="0"/>
              <a:t>∪ (</a:t>
            </a:r>
            <a:r>
              <a:rPr lang="en-US" sz="2400" dirty="0" err="1"/>
              <a:t>LiveOut</a:t>
            </a:r>
            <a:r>
              <a:rPr lang="en-US" sz="2400" dirty="0"/>
              <a:t>(s) ⋂</a:t>
            </a:r>
            <a:r>
              <a:rPr lang="en-US" sz="2400" i="1" dirty="0"/>
              <a:t> </a:t>
            </a:r>
            <a:r>
              <a:rPr lang="en-US" sz="2400" i="1" dirty="0" err="1"/>
              <a:t>VarKill</a:t>
            </a:r>
            <a:r>
              <a:rPr lang="en-US" sz="2400" i="1" dirty="0"/>
              <a:t>(s) </a:t>
            </a:r>
            <a:r>
              <a:rPr lang="en-US" sz="2400" dirty="0"/>
              <a:t>))</a:t>
            </a:r>
            <a:r>
              <a:rPr lang="en-US" sz="2400" i="1" dirty="0"/>
              <a:t>  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E836FB-877C-E84F-8377-0A065C7E772B}"/>
              </a:ext>
            </a:extLst>
          </p:cNvPr>
          <p:cNvCxnSpPr>
            <a:cxnSpLocks/>
          </p:cNvCxnSpPr>
          <p:nvPr/>
        </p:nvCxnSpPr>
        <p:spPr>
          <a:xfrm>
            <a:off x="7738434" y="2399083"/>
            <a:ext cx="126003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29034811-2817-7449-8E40-7B9F58ED7371}"/>
              </a:ext>
            </a:extLst>
          </p:cNvPr>
          <p:cNvSpPr/>
          <p:nvPr/>
        </p:nvSpPr>
        <p:spPr>
          <a:xfrm>
            <a:off x="4756826" y="3732480"/>
            <a:ext cx="1653702" cy="64202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874F2E0-0B8E-7D41-A772-5D0571C1DBE1}"/>
              </a:ext>
            </a:extLst>
          </p:cNvPr>
          <p:cNvSpPr/>
          <p:nvPr/>
        </p:nvSpPr>
        <p:spPr>
          <a:xfrm>
            <a:off x="2812262" y="4910123"/>
            <a:ext cx="1653702" cy="64202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E9999F6-23B0-EB4D-9562-27738719542A}"/>
              </a:ext>
            </a:extLst>
          </p:cNvPr>
          <p:cNvSpPr/>
          <p:nvPr/>
        </p:nvSpPr>
        <p:spPr>
          <a:xfrm>
            <a:off x="4756826" y="4990285"/>
            <a:ext cx="1653702" cy="64202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99CD36F-7C2B-6B48-9B39-653CFD74D5B4}"/>
              </a:ext>
            </a:extLst>
          </p:cNvPr>
          <p:cNvSpPr/>
          <p:nvPr/>
        </p:nvSpPr>
        <p:spPr>
          <a:xfrm>
            <a:off x="6911583" y="4910123"/>
            <a:ext cx="1653702" cy="64202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r>
              <a:rPr lang="en-US" baseline="-25000" dirty="0"/>
              <a:t>2</a:t>
            </a:r>
            <a:endParaRPr lang="en-US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B321C32-CA95-E940-8FA6-162F60AE8BB3}"/>
              </a:ext>
            </a:extLst>
          </p:cNvPr>
          <p:cNvCxnSpPr>
            <a:cxnSpLocks/>
            <a:stCxn id="26" idx="3"/>
          </p:cNvCxnSpPr>
          <p:nvPr/>
        </p:nvCxnSpPr>
        <p:spPr>
          <a:xfrm flipH="1">
            <a:off x="3755595" y="4280483"/>
            <a:ext cx="1243410" cy="629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7A60C98-C679-E641-B159-8846D8402058}"/>
              </a:ext>
            </a:extLst>
          </p:cNvPr>
          <p:cNvCxnSpPr>
            <a:cxnSpLocks/>
            <a:stCxn id="26" idx="4"/>
            <a:endCxn id="33" idx="0"/>
          </p:cNvCxnSpPr>
          <p:nvPr/>
        </p:nvCxnSpPr>
        <p:spPr>
          <a:xfrm>
            <a:off x="5583677" y="4374506"/>
            <a:ext cx="0" cy="615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2C91966-8B25-9242-BE78-88E89E10CB2A}"/>
              </a:ext>
            </a:extLst>
          </p:cNvPr>
          <p:cNvCxnSpPr>
            <a:cxnSpLocks/>
            <a:stCxn id="26" idx="5"/>
          </p:cNvCxnSpPr>
          <p:nvPr/>
        </p:nvCxnSpPr>
        <p:spPr>
          <a:xfrm>
            <a:off x="6168349" y="4280483"/>
            <a:ext cx="1243411" cy="629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3122FB3-1ADE-684D-92B3-BA8EAF7A0ECE}"/>
              </a:ext>
            </a:extLst>
          </p:cNvPr>
          <p:cNvCxnSpPr>
            <a:cxnSpLocks/>
          </p:cNvCxnSpPr>
          <p:nvPr/>
        </p:nvCxnSpPr>
        <p:spPr>
          <a:xfrm>
            <a:off x="4250987" y="3442474"/>
            <a:ext cx="583660" cy="4680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4D45450-D51C-804D-82CC-FE72F37A0A3F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5496129" y="3212973"/>
            <a:ext cx="87548" cy="519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EED2C1F-B894-114B-BA9B-75C662AC1DD6}"/>
              </a:ext>
            </a:extLst>
          </p:cNvPr>
          <p:cNvCxnSpPr>
            <a:cxnSpLocks/>
            <a:endCxn id="26" idx="7"/>
          </p:cNvCxnSpPr>
          <p:nvPr/>
        </p:nvCxnSpPr>
        <p:spPr>
          <a:xfrm flipH="1">
            <a:off x="6168349" y="3356912"/>
            <a:ext cx="264159" cy="4695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013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0C3A5-667C-754F-B375-3695E0DD1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D3622-CA57-1A44-9CA7-51B98F769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78067" cy="4795308"/>
          </a:xfrm>
        </p:spPr>
        <p:txBody>
          <a:bodyPr>
            <a:normAutofit/>
          </a:bodyPr>
          <a:lstStyle/>
          <a:p>
            <a:r>
              <a:rPr lang="en-US" dirty="0"/>
              <a:t>Dealing with missing HW 5</a:t>
            </a:r>
          </a:p>
          <a:p>
            <a:pPr lvl="1"/>
            <a:r>
              <a:rPr lang="en-US" dirty="0"/>
              <a:t>Originally all HW and midterm were worth 10% each (total 60%)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 will redistribute HW 5 points either to your midterm grade or your average HW grade. Whichever one is higher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If your HW average is higher than your midterm, then HW average is 50% of your grade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If your midterm average is higher, then your midterm is worth 20% of your grade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46030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F9BBC-12C1-A84E-BD76-68D8F676C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variable analysis in the CFG: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BC98FF-58A0-DA4F-81EB-240FDE41EE64}"/>
              </a:ext>
            </a:extLst>
          </p:cNvPr>
          <p:cNvSpPr txBox="1"/>
          <p:nvPr/>
        </p:nvSpPr>
        <p:spPr>
          <a:xfrm>
            <a:off x="1676532" y="2381340"/>
            <a:ext cx="7854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LiveOut</a:t>
            </a:r>
            <a:r>
              <a:rPr lang="en-US" sz="2400" i="1" dirty="0"/>
              <a:t>(n) = </a:t>
            </a:r>
            <a:r>
              <a:rPr lang="en-US" sz="2400" dirty="0"/>
              <a:t>∪</a:t>
            </a:r>
            <a:r>
              <a:rPr lang="en-US" sz="2400" baseline="-25000" dirty="0"/>
              <a:t>s in </a:t>
            </a:r>
            <a:r>
              <a:rPr lang="en-US" sz="2400" baseline="-25000" dirty="0" err="1"/>
              <a:t>succ</a:t>
            </a:r>
            <a:r>
              <a:rPr lang="en-US" sz="2400" baseline="-25000" dirty="0"/>
              <a:t>(n)</a:t>
            </a:r>
            <a:r>
              <a:rPr lang="en-US" sz="2400" i="1" dirty="0"/>
              <a:t> ( </a:t>
            </a:r>
            <a:r>
              <a:rPr lang="en-US" sz="2400" i="1" dirty="0" err="1">
                <a:highlight>
                  <a:srgbClr val="FFFF00"/>
                </a:highlight>
              </a:rPr>
              <a:t>UEVar</a:t>
            </a:r>
            <a:r>
              <a:rPr lang="en-US" sz="2400" i="1" dirty="0">
                <a:highlight>
                  <a:srgbClr val="FFFF00"/>
                </a:highlight>
              </a:rPr>
              <a:t>(s)</a:t>
            </a:r>
            <a:r>
              <a:rPr lang="en-US" sz="2400" i="1" dirty="0"/>
              <a:t> </a:t>
            </a:r>
            <a:r>
              <a:rPr lang="en-US" sz="2400" dirty="0"/>
              <a:t>∪ (</a:t>
            </a:r>
            <a:r>
              <a:rPr lang="en-US" sz="2400" dirty="0" err="1"/>
              <a:t>LiveOut</a:t>
            </a:r>
            <a:r>
              <a:rPr lang="en-US" sz="2400" dirty="0"/>
              <a:t>(s) ⋂</a:t>
            </a:r>
            <a:r>
              <a:rPr lang="en-US" sz="2400" i="1" dirty="0"/>
              <a:t> </a:t>
            </a:r>
            <a:r>
              <a:rPr lang="en-US" sz="2400" i="1" dirty="0" err="1"/>
              <a:t>VarKill</a:t>
            </a:r>
            <a:r>
              <a:rPr lang="en-US" sz="2400" i="1" dirty="0"/>
              <a:t>(s) </a:t>
            </a:r>
            <a:r>
              <a:rPr lang="en-US" sz="2400" dirty="0"/>
              <a:t>))</a:t>
            </a:r>
            <a:r>
              <a:rPr lang="en-US" sz="2400" i="1" dirty="0"/>
              <a:t>  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E836FB-877C-E84F-8377-0A065C7E772B}"/>
              </a:ext>
            </a:extLst>
          </p:cNvPr>
          <p:cNvCxnSpPr>
            <a:cxnSpLocks/>
          </p:cNvCxnSpPr>
          <p:nvPr/>
        </p:nvCxnSpPr>
        <p:spPr>
          <a:xfrm>
            <a:off x="7738434" y="2399083"/>
            <a:ext cx="126003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29034811-2817-7449-8E40-7B9F58ED7371}"/>
              </a:ext>
            </a:extLst>
          </p:cNvPr>
          <p:cNvSpPr/>
          <p:nvPr/>
        </p:nvSpPr>
        <p:spPr>
          <a:xfrm>
            <a:off x="4756826" y="3732480"/>
            <a:ext cx="1653702" cy="64202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874F2E0-0B8E-7D41-A772-5D0571C1DBE1}"/>
              </a:ext>
            </a:extLst>
          </p:cNvPr>
          <p:cNvSpPr/>
          <p:nvPr/>
        </p:nvSpPr>
        <p:spPr>
          <a:xfrm>
            <a:off x="2812262" y="4910123"/>
            <a:ext cx="1653702" cy="64202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E9999F6-23B0-EB4D-9562-27738719542A}"/>
              </a:ext>
            </a:extLst>
          </p:cNvPr>
          <p:cNvSpPr/>
          <p:nvPr/>
        </p:nvSpPr>
        <p:spPr>
          <a:xfrm>
            <a:off x="4756826" y="4990285"/>
            <a:ext cx="1653702" cy="64202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99CD36F-7C2B-6B48-9B39-653CFD74D5B4}"/>
              </a:ext>
            </a:extLst>
          </p:cNvPr>
          <p:cNvSpPr/>
          <p:nvPr/>
        </p:nvSpPr>
        <p:spPr>
          <a:xfrm>
            <a:off x="6911583" y="4910123"/>
            <a:ext cx="1653702" cy="64202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r>
              <a:rPr lang="en-US" baseline="-25000" dirty="0"/>
              <a:t>2</a:t>
            </a:r>
            <a:endParaRPr lang="en-US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B321C32-CA95-E940-8FA6-162F60AE8BB3}"/>
              </a:ext>
            </a:extLst>
          </p:cNvPr>
          <p:cNvCxnSpPr>
            <a:cxnSpLocks/>
            <a:stCxn id="26" idx="3"/>
          </p:cNvCxnSpPr>
          <p:nvPr/>
        </p:nvCxnSpPr>
        <p:spPr>
          <a:xfrm flipH="1">
            <a:off x="3755595" y="4280483"/>
            <a:ext cx="1243410" cy="629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7A60C98-C679-E641-B159-8846D8402058}"/>
              </a:ext>
            </a:extLst>
          </p:cNvPr>
          <p:cNvCxnSpPr>
            <a:cxnSpLocks/>
            <a:stCxn id="26" idx="4"/>
            <a:endCxn id="33" idx="0"/>
          </p:cNvCxnSpPr>
          <p:nvPr/>
        </p:nvCxnSpPr>
        <p:spPr>
          <a:xfrm>
            <a:off x="5583677" y="4374506"/>
            <a:ext cx="0" cy="615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2C91966-8B25-9242-BE78-88E89E10CB2A}"/>
              </a:ext>
            </a:extLst>
          </p:cNvPr>
          <p:cNvCxnSpPr>
            <a:cxnSpLocks/>
            <a:stCxn id="26" idx="5"/>
          </p:cNvCxnSpPr>
          <p:nvPr/>
        </p:nvCxnSpPr>
        <p:spPr>
          <a:xfrm>
            <a:off x="6168349" y="4280483"/>
            <a:ext cx="1243411" cy="629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3122FB3-1ADE-684D-92B3-BA8EAF7A0ECE}"/>
              </a:ext>
            </a:extLst>
          </p:cNvPr>
          <p:cNvCxnSpPr>
            <a:cxnSpLocks/>
          </p:cNvCxnSpPr>
          <p:nvPr/>
        </p:nvCxnSpPr>
        <p:spPr>
          <a:xfrm>
            <a:off x="4250987" y="3442474"/>
            <a:ext cx="583660" cy="4680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4D45450-D51C-804D-82CC-FE72F37A0A3F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5496129" y="3212973"/>
            <a:ext cx="87548" cy="519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EED2C1F-B894-114B-BA9B-75C662AC1DD6}"/>
              </a:ext>
            </a:extLst>
          </p:cNvPr>
          <p:cNvCxnSpPr>
            <a:cxnSpLocks/>
            <a:endCxn id="26" idx="7"/>
          </p:cNvCxnSpPr>
          <p:nvPr/>
        </p:nvCxnSpPr>
        <p:spPr>
          <a:xfrm flipH="1">
            <a:off x="6168349" y="3356912"/>
            <a:ext cx="264159" cy="4695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F9B81A0-85A8-6548-8525-6096DBADEE7F}"/>
              </a:ext>
            </a:extLst>
          </p:cNvPr>
          <p:cNvSpPr txBox="1"/>
          <p:nvPr/>
        </p:nvSpPr>
        <p:spPr>
          <a:xfrm>
            <a:off x="9640111" y="5000017"/>
            <a:ext cx="2395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any variable in </a:t>
            </a:r>
            <a:r>
              <a:rPr lang="en-US" dirty="0" err="1"/>
              <a:t>UEVar</a:t>
            </a:r>
            <a:r>
              <a:rPr lang="en-US" dirty="0"/>
              <a:t>(s)</a:t>
            </a:r>
            <a:br>
              <a:rPr lang="en-US" dirty="0"/>
            </a:br>
            <a:r>
              <a:rPr lang="en-US" dirty="0"/>
              <a:t>is live at n</a:t>
            </a:r>
          </a:p>
        </p:txBody>
      </p:sp>
    </p:spTree>
    <p:extLst>
      <p:ext uri="{BB962C8B-B14F-4D97-AF65-F5344CB8AC3E}">
        <p14:creationId xmlns:p14="http://schemas.microsoft.com/office/powerpoint/2010/main" val="18477838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F9BBC-12C1-A84E-BD76-68D8F676C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variable analysis in the CFG: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BC98FF-58A0-DA4F-81EB-240FDE41EE64}"/>
              </a:ext>
            </a:extLst>
          </p:cNvPr>
          <p:cNvSpPr txBox="1"/>
          <p:nvPr/>
        </p:nvSpPr>
        <p:spPr>
          <a:xfrm>
            <a:off x="1676532" y="2381340"/>
            <a:ext cx="7854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LiveOut</a:t>
            </a:r>
            <a:r>
              <a:rPr lang="en-US" sz="2400" i="1" dirty="0"/>
              <a:t>(n) = </a:t>
            </a:r>
            <a:r>
              <a:rPr lang="en-US" sz="2400" dirty="0"/>
              <a:t>∪</a:t>
            </a:r>
            <a:r>
              <a:rPr lang="en-US" sz="2400" baseline="-25000" dirty="0"/>
              <a:t>s in </a:t>
            </a:r>
            <a:r>
              <a:rPr lang="en-US" sz="2400" baseline="-25000" dirty="0" err="1"/>
              <a:t>succ</a:t>
            </a:r>
            <a:r>
              <a:rPr lang="en-US" sz="2400" baseline="-25000" dirty="0"/>
              <a:t>(n)</a:t>
            </a:r>
            <a:r>
              <a:rPr lang="en-US" sz="2400" i="1" dirty="0"/>
              <a:t> ( </a:t>
            </a:r>
            <a:r>
              <a:rPr lang="en-US" sz="2400" i="1" dirty="0" err="1"/>
              <a:t>UEVar</a:t>
            </a:r>
            <a:r>
              <a:rPr lang="en-US" sz="2400" i="1" dirty="0"/>
              <a:t>(s) </a:t>
            </a:r>
            <a:r>
              <a:rPr lang="en-US" sz="2400" dirty="0"/>
              <a:t>∪ (</a:t>
            </a:r>
            <a:r>
              <a:rPr lang="en-US" sz="2400" dirty="0" err="1"/>
              <a:t>LiveOut</a:t>
            </a:r>
            <a:r>
              <a:rPr lang="en-US" sz="2400" dirty="0"/>
              <a:t>(s) ⋂</a:t>
            </a:r>
            <a:r>
              <a:rPr lang="en-US" sz="2400" i="1" dirty="0"/>
              <a:t> </a:t>
            </a:r>
            <a:r>
              <a:rPr lang="en-US" sz="2400" i="1" dirty="0" err="1">
                <a:highlight>
                  <a:srgbClr val="FFFF00"/>
                </a:highlight>
              </a:rPr>
              <a:t>VarKill</a:t>
            </a:r>
            <a:r>
              <a:rPr lang="en-US" sz="2400" i="1" dirty="0">
                <a:highlight>
                  <a:srgbClr val="FFFF00"/>
                </a:highlight>
              </a:rPr>
              <a:t>(s)</a:t>
            </a:r>
            <a:r>
              <a:rPr lang="en-US" sz="2400" i="1" dirty="0"/>
              <a:t> </a:t>
            </a:r>
            <a:r>
              <a:rPr lang="en-US" sz="2400" dirty="0"/>
              <a:t>))</a:t>
            </a:r>
            <a:r>
              <a:rPr lang="en-US" sz="2400" i="1" dirty="0"/>
              <a:t>  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E836FB-877C-E84F-8377-0A065C7E772B}"/>
              </a:ext>
            </a:extLst>
          </p:cNvPr>
          <p:cNvCxnSpPr>
            <a:cxnSpLocks/>
          </p:cNvCxnSpPr>
          <p:nvPr/>
        </p:nvCxnSpPr>
        <p:spPr>
          <a:xfrm>
            <a:off x="7738434" y="2399083"/>
            <a:ext cx="126003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29034811-2817-7449-8E40-7B9F58ED7371}"/>
              </a:ext>
            </a:extLst>
          </p:cNvPr>
          <p:cNvSpPr/>
          <p:nvPr/>
        </p:nvSpPr>
        <p:spPr>
          <a:xfrm>
            <a:off x="4756826" y="3732480"/>
            <a:ext cx="1653702" cy="64202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874F2E0-0B8E-7D41-A772-5D0571C1DBE1}"/>
              </a:ext>
            </a:extLst>
          </p:cNvPr>
          <p:cNvSpPr/>
          <p:nvPr/>
        </p:nvSpPr>
        <p:spPr>
          <a:xfrm>
            <a:off x="2812262" y="4910123"/>
            <a:ext cx="1653702" cy="64202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E9999F6-23B0-EB4D-9562-27738719542A}"/>
              </a:ext>
            </a:extLst>
          </p:cNvPr>
          <p:cNvSpPr/>
          <p:nvPr/>
        </p:nvSpPr>
        <p:spPr>
          <a:xfrm>
            <a:off x="4756826" y="4990285"/>
            <a:ext cx="1653702" cy="64202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99CD36F-7C2B-6B48-9B39-653CFD74D5B4}"/>
              </a:ext>
            </a:extLst>
          </p:cNvPr>
          <p:cNvSpPr/>
          <p:nvPr/>
        </p:nvSpPr>
        <p:spPr>
          <a:xfrm>
            <a:off x="6911583" y="4910123"/>
            <a:ext cx="1653702" cy="64202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r>
              <a:rPr lang="en-US" baseline="-25000" dirty="0"/>
              <a:t>2</a:t>
            </a:r>
            <a:endParaRPr lang="en-US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B321C32-CA95-E940-8FA6-162F60AE8BB3}"/>
              </a:ext>
            </a:extLst>
          </p:cNvPr>
          <p:cNvCxnSpPr>
            <a:cxnSpLocks/>
            <a:stCxn id="26" idx="3"/>
          </p:cNvCxnSpPr>
          <p:nvPr/>
        </p:nvCxnSpPr>
        <p:spPr>
          <a:xfrm flipH="1">
            <a:off x="3755595" y="4280483"/>
            <a:ext cx="1243410" cy="629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7A60C98-C679-E641-B159-8846D8402058}"/>
              </a:ext>
            </a:extLst>
          </p:cNvPr>
          <p:cNvCxnSpPr>
            <a:cxnSpLocks/>
            <a:stCxn id="26" idx="4"/>
            <a:endCxn id="33" idx="0"/>
          </p:cNvCxnSpPr>
          <p:nvPr/>
        </p:nvCxnSpPr>
        <p:spPr>
          <a:xfrm>
            <a:off x="5583677" y="4374506"/>
            <a:ext cx="0" cy="615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2C91966-8B25-9242-BE78-88E89E10CB2A}"/>
              </a:ext>
            </a:extLst>
          </p:cNvPr>
          <p:cNvCxnSpPr>
            <a:cxnSpLocks/>
            <a:stCxn id="26" idx="5"/>
          </p:cNvCxnSpPr>
          <p:nvPr/>
        </p:nvCxnSpPr>
        <p:spPr>
          <a:xfrm>
            <a:off x="6168349" y="4280483"/>
            <a:ext cx="1243411" cy="629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3122FB3-1ADE-684D-92B3-BA8EAF7A0ECE}"/>
              </a:ext>
            </a:extLst>
          </p:cNvPr>
          <p:cNvCxnSpPr>
            <a:cxnSpLocks/>
          </p:cNvCxnSpPr>
          <p:nvPr/>
        </p:nvCxnSpPr>
        <p:spPr>
          <a:xfrm>
            <a:off x="4250987" y="3442474"/>
            <a:ext cx="583660" cy="4680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4D45450-D51C-804D-82CC-FE72F37A0A3F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5496129" y="3212973"/>
            <a:ext cx="87548" cy="519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EED2C1F-B894-114B-BA9B-75C662AC1DD6}"/>
              </a:ext>
            </a:extLst>
          </p:cNvPr>
          <p:cNvCxnSpPr>
            <a:cxnSpLocks/>
            <a:endCxn id="26" idx="7"/>
          </p:cNvCxnSpPr>
          <p:nvPr/>
        </p:nvCxnSpPr>
        <p:spPr>
          <a:xfrm flipH="1">
            <a:off x="6168349" y="3356912"/>
            <a:ext cx="264159" cy="4695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F9B81A0-85A8-6548-8525-6096DBADEE7F}"/>
              </a:ext>
            </a:extLst>
          </p:cNvPr>
          <p:cNvSpPr txBox="1"/>
          <p:nvPr/>
        </p:nvSpPr>
        <p:spPr>
          <a:xfrm>
            <a:off x="9640111" y="5000017"/>
            <a:ext cx="2186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variables that are not</a:t>
            </a:r>
            <a:br>
              <a:rPr lang="en-US" dirty="0"/>
            </a:br>
            <a:r>
              <a:rPr lang="en-US" dirty="0"/>
              <a:t>overwritten in s</a:t>
            </a:r>
          </a:p>
        </p:txBody>
      </p:sp>
    </p:spTree>
    <p:extLst>
      <p:ext uri="{BB962C8B-B14F-4D97-AF65-F5344CB8AC3E}">
        <p14:creationId xmlns:p14="http://schemas.microsoft.com/office/powerpoint/2010/main" val="194478167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F9BBC-12C1-A84E-BD76-68D8F676C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variable analysis in the CFG: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BC98FF-58A0-DA4F-81EB-240FDE41EE64}"/>
              </a:ext>
            </a:extLst>
          </p:cNvPr>
          <p:cNvSpPr txBox="1"/>
          <p:nvPr/>
        </p:nvSpPr>
        <p:spPr>
          <a:xfrm>
            <a:off x="1676532" y="2381340"/>
            <a:ext cx="7854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LiveOut</a:t>
            </a:r>
            <a:r>
              <a:rPr lang="en-US" sz="2400" i="1" dirty="0"/>
              <a:t>(n) = </a:t>
            </a:r>
            <a:r>
              <a:rPr lang="en-US" sz="2400" dirty="0"/>
              <a:t>∪</a:t>
            </a:r>
            <a:r>
              <a:rPr lang="en-US" sz="2400" baseline="-25000" dirty="0"/>
              <a:t>s in </a:t>
            </a:r>
            <a:r>
              <a:rPr lang="en-US" sz="2400" baseline="-25000" dirty="0" err="1"/>
              <a:t>succ</a:t>
            </a:r>
            <a:r>
              <a:rPr lang="en-US" sz="2400" baseline="-25000" dirty="0"/>
              <a:t>(n)</a:t>
            </a:r>
            <a:r>
              <a:rPr lang="en-US" sz="2400" i="1" dirty="0"/>
              <a:t> ( </a:t>
            </a:r>
            <a:r>
              <a:rPr lang="en-US" sz="2400" i="1" dirty="0" err="1"/>
              <a:t>UEVar</a:t>
            </a:r>
            <a:r>
              <a:rPr lang="en-US" sz="2400" i="1" dirty="0"/>
              <a:t>(s) </a:t>
            </a:r>
            <a:r>
              <a:rPr lang="en-US" sz="2400" dirty="0"/>
              <a:t>∪ (</a:t>
            </a:r>
            <a:r>
              <a:rPr lang="en-US" sz="2400" dirty="0" err="1">
                <a:highlight>
                  <a:srgbClr val="FFFF00"/>
                </a:highlight>
              </a:rPr>
              <a:t>LiveOut</a:t>
            </a:r>
            <a:r>
              <a:rPr lang="en-US" sz="2400" dirty="0">
                <a:highlight>
                  <a:srgbClr val="FFFF00"/>
                </a:highlight>
              </a:rPr>
              <a:t>(s)</a:t>
            </a:r>
            <a:r>
              <a:rPr lang="en-US" sz="2400" dirty="0"/>
              <a:t> ⋂</a:t>
            </a:r>
            <a:r>
              <a:rPr lang="en-US" sz="2400" i="1" dirty="0"/>
              <a:t> </a:t>
            </a:r>
            <a:r>
              <a:rPr lang="en-US" sz="2400" i="1" dirty="0" err="1"/>
              <a:t>VarKill</a:t>
            </a:r>
            <a:r>
              <a:rPr lang="en-US" sz="2400" i="1" dirty="0"/>
              <a:t>(s) </a:t>
            </a:r>
            <a:r>
              <a:rPr lang="en-US" sz="2400" dirty="0"/>
              <a:t>))</a:t>
            </a:r>
            <a:r>
              <a:rPr lang="en-US" sz="2400" i="1" dirty="0"/>
              <a:t>  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E836FB-877C-E84F-8377-0A065C7E772B}"/>
              </a:ext>
            </a:extLst>
          </p:cNvPr>
          <p:cNvCxnSpPr>
            <a:cxnSpLocks/>
          </p:cNvCxnSpPr>
          <p:nvPr/>
        </p:nvCxnSpPr>
        <p:spPr>
          <a:xfrm>
            <a:off x="7738434" y="2399083"/>
            <a:ext cx="126003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29034811-2817-7449-8E40-7B9F58ED7371}"/>
              </a:ext>
            </a:extLst>
          </p:cNvPr>
          <p:cNvSpPr/>
          <p:nvPr/>
        </p:nvSpPr>
        <p:spPr>
          <a:xfrm>
            <a:off x="4756826" y="3732480"/>
            <a:ext cx="1653702" cy="64202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874F2E0-0B8E-7D41-A772-5D0571C1DBE1}"/>
              </a:ext>
            </a:extLst>
          </p:cNvPr>
          <p:cNvSpPr/>
          <p:nvPr/>
        </p:nvSpPr>
        <p:spPr>
          <a:xfrm>
            <a:off x="2812262" y="4910123"/>
            <a:ext cx="1653702" cy="64202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E9999F6-23B0-EB4D-9562-27738719542A}"/>
              </a:ext>
            </a:extLst>
          </p:cNvPr>
          <p:cNvSpPr/>
          <p:nvPr/>
        </p:nvSpPr>
        <p:spPr>
          <a:xfrm>
            <a:off x="4756826" y="4990285"/>
            <a:ext cx="1653702" cy="64202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99CD36F-7C2B-6B48-9B39-653CFD74D5B4}"/>
              </a:ext>
            </a:extLst>
          </p:cNvPr>
          <p:cNvSpPr/>
          <p:nvPr/>
        </p:nvSpPr>
        <p:spPr>
          <a:xfrm>
            <a:off x="6911583" y="4910123"/>
            <a:ext cx="1653702" cy="64202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r>
              <a:rPr lang="en-US" baseline="-25000" dirty="0"/>
              <a:t>2</a:t>
            </a:r>
            <a:endParaRPr lang="en-US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B321C32-CA95-E940-8FA6-162F60AE8BB3}"/>
              </a:ext>
            </a:extLst>
          </p:cNvPr>
          <p:cNvCxnSpPr>
            <a:cxnSpLocks/>
            <a:stCxn id="26" idx="3"/>
          </p:cNvCxnSpPr>
          <p:nvPr/>
        </p:nvCxnSpPr>
        <p:spPr>
          <a:xfrm flipH="1">
            <a:off x="3755595" y="4280483"/>
            <a:ext cx="1243410" cy="629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7A60C98-C679-E641-B159-8846D8402058}"/>
              </a:ext>
            </a:extLst>
          </p:cNvPr>
          <p:cNvCxnSpPr>
            <a:cxnSpLocks/>
            <a:stCxn id="26" idx="4"/>
            <a:endCxn id="33" idx="0"/>
          </p:cNvCxnSpPr>
          <p:nvPr/>
        </p:nvCxnSpPr>
        <p:spPr>
          <a:xfrm>
            <a:off x="5583677" y="4374506"/>
            <a:ext cx="0" cy="615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2C91966-8B25-9242-BE78-88E89E10CB2A}"/>
              </a:ext>
            </a:extLst>
          </p:cNvPr>
          <p:cNvCxnSpPr>
            <a:cxnSpLocks/>
            <a:stCxn id="26" idx="5"/>
          </p:cNvCxnSpPr>
          <p:nvPr/>
        </p:nvCxnSpPr>
        <p:spPr>
          <a:xfrm>
            <a:off x="6168349" y="4280483"/>
            <a:ext cx="1243411" cy="629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3122FB3-1ADE-684D-92B3-BA8EAF7A0ECE}"/>
              </a:ext>
            </a:extLst>
          </p:cNvPr>
          <p:cNvCxnSpPr>
            <a:cxnSpLocks/>
          </p:cNvCxnSpPr>
          <p:nvPr/>
        </p:nvCxnSpPr>
        <p:spPr>
          <a:xfrm>
            <a:off x="4250987" y="3442474"/>
            <a:ext cx="583660" cy="4680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4D45450-D51C-804D-82CC-FE72F37A0A3F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5496129" y="3212973"/>
            <a:ext cx="87548" cy="519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EED2C1F-B894-114B-BA9B-75C662AC1DD6}"/>
              </a:ext>
            </a:extLst>
          </p:cNvPr>
          <p:cNvCxnSpPr>
            <a:cxnSpLocks/>
            <a:endCxn id="26" idx="7"/>
          </p:cNvCxnSpPr>
          <p:nvPr/>
        </p:nvCxnSpPr>
        <p:spPr>
          <a:xfrm flipH="1">
            <a:off x="6168349" y="3356912"/>
            <a:ext cx="264159" cy="4695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F9B81A0-85A8-6548-8525-6096DBADEE7F}"/>
              </a:ext>
            </a:extLst>
          </p:cNvPr>
          <p:cNvSpPr txBox="1"/>
          <p:nvPr/>
        </p:nvSpPr>
        <p:spPr>
          <a:xfrm>
            <a:off x="9640111" y="5000017"/>
            <a:ext cx="2188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variables that are live</a:t>
            </a:r>
            <a:br>
              <a:rPr lang="en-US" dirty="0"/>
            </a:br>
            <a:r>
              <a:rPr lang="en-US" dirty="0"/>
              <a:t>at the end of s</a:t>
            </a:r>
          </a:p>
        </p:txBody>
      </p:sp>
    </p:spTree>
    <p:extLst>
      <p:ext uri="{BB962C8B-B14F-4D97-AF65-F5344CB8AC3E}">
        <p14:creationId xmlns:p14="http://schemas.microsoft.com/office/powerpoint/2010/main" val="10651174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F9BBC-12C1-A84E-BD76-68D8F676C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variable analysis in the CFG: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BC98FF-58A0-DA4F-81EB-240FDE41EE64}"/>
              </a:ext>
            </a:extLst>
          </p:cNvPr>
          <p:cNvSpPr txBox="1"/>
          <p:nvPr/>
        </p:nvSpPr>
        <p:spPr>
          <a:xfrm>
            <a:off x="1676532" y="2381340"/>
            <a:ext cx="7854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LiveOut</a:t>
            </a:r>
            <a:r>
              <a:rPr lang="en-US" sz="2400" i="1" dirty="0"/>
              <a:t>(n) = </a:t>
            </a:r>
            <a:r>
              <a:rPr lang="en-US" sz="2400" dirty="0"/>
              <a:t>∪</a:t>
            </a:r>
            <a:r>
              <a:rPr lang="en-US" sz="2400" baseline="-25000" dirty="0"/>
              <a:t>s in </a:t>
            </a:r>
            <a:r>
              <a:rPr lang="en-US" sz="2400" baseline="-25000" dirty="0" err="1"/>
              <a:t>succ</a:t>
            </a:r>
            <a:r>
              <a:rPr lang="en-US" sz="2400" baseline="-25000" dirty="0"/>
              <a:t>(n)</a:t>
            </a:r>
            <a:r>
              <a:rPr lang="en-US" sz="2400" i="1" dirty="0"/>
              <a:t> ( </a:t>
            </a:r>
            <a:r>
              <a:rPr lang="en-US" sz="2400" i="1" dirty="0" err="1"/>
              <a:t>UEVar</a:t>
            </a:r>
            <a:r>
              <a:rPr lang="en-US" sz="2400" i="1" dirty="0"/>
              <a:t>(s) </a:t>
            </a:r>
            <a:r>
              <a:rPr lang="en-US" sz="2400" dirty="0"/>
              <a:t>∪ (</a:t>
            </a:r>
            <a:r>
              <a:rPr lang="en-US" sz="2400" dirty="0" err="1">
                <a:highlight>
                  <a:srgbClr val="FFFF00"/>
                </a:highlight>
              </a:rPr>
              <a:t>LiveOut</a:t>
            </a:r>
            <a:r>
              <a:rPr lang="en-US" sz="2400" dirty="0">
                <a:highlight>
                  <a:srgbClr val="FFFF00"/>
                </a:highlight>
              </a:rPr>
              <a:t>(s) ⋂</a:t>
            </a:r>
            <a:r>
              <a:rPr lang="en-US" sz="2400" i="1" dirty="0">
                <a:highlight>
                  <a:srgbClr val="FFFF00"/>
                </a:highlight>
              </a:rPr>
              <a:t> </a:t>
            </a:r>
            <a:r>
              <a:rPr lang="en-US" sz="2400" i="1" dirty="0" err="1">
                <a:highlight>
                  <a:srgbClr val="FFFF00"/>
                </a:highlight>
              </a:rPr>
              <a:t>VarKill</a:t>
            </a:r>
            <a:r>
              <a:rPr lang="en-US" sz="2400" i="1" dirty="0">
                <a:highlight>
                  <a:srgbClr val="FFFF00"/>
                </a:highlight>
              </a:rPr>
              <a:t>(s) </a:t>
            </a:r>
            <a:r>
              <a:rPr lang="en-US" sz="2400" dirty="0"/>
              <a:t>))</a:t>
            </a:r>
            <a:r>
              <a:rPr lang="en-US" sz="2400" i="1" dirty="0"/>
              <a:t>  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E836FB-877C-E84F-8377-0A065C7E772B}"/>
              </a:ext>
            </a:extLst>
          </p:cNvPr>
          <p:cNvCxnSpPr>
            <a:cxnSpLocks/>
          </p:cNvCxnSpPr>
          <p:nvPr/>
        </p:nvCxnSpPr>
        <p:spPr>
          <a:xfrm>
            <a:off x="7738434" y="2399083"/>
            <a:ext cx="126003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29034811-2817-7449-8E40-7B9F58ED7371}"/>
              </a:ext>
            </a:extLst>
          </p:cNvPr>
          <p:cNvSpPr/>
          <p:nvPr/>
        </p:nvSpPr>
        <p:spPr>
          <a:xfrm>
            <a:off x="4756826" y="3732480"/>
            <a:ext cx="1653702" cy="64202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874F2E0-0B8E-7D41-A772-5D0571C1DBE1}"/>
              </a:ext>
            </a:extLst>
          </p:cNvPr>
          <p:cNvSpPr/>
          <p:nvPr/>
        </p:nvSpPr>
        <p:spPr>
          <a:xfrm>
            <a:off x="2812262" y="4910123"/>
            <a:ext cx="1653702" cy="64202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E9999F6-23B0-EB4D-9562-27738719542A}"/>
              </a:ext>
            </a:extLst>
          </p:cNvPr>
          <p:cNvSpPr/>
          <p:nvPr/>
        </p:nvSpPr>
        <p:spPr>
          <a:xfrm>
            <a:off x="4756826" y="4990285"/>
            <a:ext cx="1653702" cy="64202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99CD36F-7C2B-6B48-9B39-653CFD74D5B4}"/>
              </a:ext>
            </a:extLst>
          </p:cNvPr>
          <p:cNvSpPr/>
          <p:nvPr/>
        </p:nvSpPr>
        <p:spPr>
          <a:xfrm>
            <a:off x="6911583" y="4910123"/>
            <a:ext cx="1653702" cy="64202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r>
              <a:rPr lang="en-US" baseline="-25000" dirty="0"/>
              <a:t>2</a:t>
            </a:r>
            <a:endParaRPr lang="en-US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B321C32-CA95-E940-8FA6-162F60AE8BB3}"/>
              </a:ext>
            </a:extLst>
          </p:cNvPr>
          <p:cNvCxnSpPr>
            <a:cxnSpLocks/>
            <a:stCxn id="26" idx="3"/>
          </p:cNvCxnSpPr>
          <p:nvPr/>
        </p:nvCxnSpPr>
        <p:spPr>
          <a:xfrm flipH="1">
            <a:off x="3755595" y="4280483"/>
            <a:ext cx="1243410" cy="629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7A60C98-C679-E641-B159-8846D8402058}"/>
              </a:ext>
            </a:extLst>
          </p:cNvPr>
          <p:cNvCxnSpPr>
            <a:cxnSpLocks/>
            <a:stCxn id="26" idx="4"/>
            <a:endCxn id="33" idx="0"/>
          </p:cNvCxnSpPr>
          <p:nvPr/>
        </p:nvCxnSpPr>
        <p:spPr>
          <a:xfrm>
            <a:off x="5583677" y="4374506"/>
            <a:ext cx="0" cy="615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2C91966-8B25-9242-BE78-88E89E10CB2A}"/>
              </a:ext>
            </a:extLst>
          </p:cNvPr>
          <p:cNvCxnSpPr>
            <a:cxnSpLocks/>
            <a:stCxn id="26" idx="5"/>
          </p:cNvCxnSpPr>
          <p:nvPr/>
        </p:nvCxnSpPr>
        <p:spPr>
          <a:xfrm>
            <a:off x="6168349" y="4280483"/>
            <a:ext cx="1243411" cy="629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3122FB3-1ADE-684D-92B3-BA8EAF7A0ECE}"/>
              </a:ext>
            </a:extLst>
          </p:cNvPr>
          <p:cNvCxnSpPr>
            <a:cxnSpLocks/>
          </p:cNvCxnSpPr>
          <p:nvPr/>
        </p:nvCxnSpPr>
        <p:spPr>
          <a:xfrm>
            <a:off x="4250987" y="3442474"/>
            <a:ext cx="583660" cy="4680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4D45450-D51C-804D-82CC-FE72F37A0A3F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5496129" y="3212973"/>
            <a:ext cx="87548" cy="519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EED2C1F-B894-114B-BA9B-75C662AC1DD6}"/>
              </a:ext>
            </a:extLst>
          </p:cNvPr>
          <p:cNvCxnSpPr>
            <a:cxnSpLocks/>
            <a:endCxn id="26" idx="7"/>
          </p:cNvCxnSpPr>
          <p:nvPr/>
        </p:nvCxnSpPr>
        <p:spPr>
          <a:xfrm flipH="1">
            <a:off x="6168349" y="3356912"/>
            <a:ext cx="264159" cy="4695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F9B81A0-85A8-6548-8525-6096DBADEE7F}"/>
              </a:ext>
            </a:extLst>
          </p:cNvPr>
          <p:cNvSpPr txBox="1"/>
          <p:nvPr/>
        </p:nvSpPr>
        <p:spPr>
          <a:xfrm>
            <a:off x="9640111" y="5000017"/>
            <a:ext cx="23754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variables that are live</a:t>
            </a:r>
            <a:br>
              <a:rPr lang="en-US" dirty="0"/>
            </a:br>
            <a:r>
              <a:rPr lang="en-US" dirty="0"/>
              <a:t>at the end of s, and not</a:t>
            </a:r>
            <a:br>
              <a:rPr lang="en-US" dirty="0"/>
            </a:br>
            <a:r>
              <a:rPr lang="en-US" dirty="0"/>
              <a:t>overwritten by s</a:t>
            </a:r>
          </a:p>
        </p:txBody>
      </p:sp>
    </p:spTree>
    <p:extLst>
      <p:ext uri="{BB962C8B-B14F-4D97-AF65-F5344CB8AC3E}">
        <p14:creationId xmlns:p14="http://schemas.microsoft.com/office/powerpoint/2010/main" val="26791211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AE07E60-FE3E-2542-8EDA-87C7DD41F243}"/>
              </a:ext>
            </a:extLst>
          </p:cNvPr>
          <p:cNvSpPr txBox="1"/>
          <p:nvPr/>
        </p:nvSpPr>
        <p:spPr>
          <a:xfrm>
            <a:off x="911763" y="1035688"/>
            <a:ext cx="101181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 = 1;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D7C273-3430-274E-9BD8-88A6964AB339}"/>
              </a:ext>
            </a:extLst>
          </p:cNvPr>
          <p:cNvSpPr txBox="1"/>
          <p:nvPr/>
        </p:nvSpPr>
        <p:spPr>
          <a:xfrm>
            <a:off x="888997" y="1825684"/>
            <a:ext cx="266611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&lt;some branch on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&gt;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4DD533-ED13-494B-9702-A2C71DE3AE39}"/>
              </a:ext>
            </a:extLst>
          </p:cNvPr>
          <p:cNvSpPr txBox="1"/>
          <p:nvPr/>
        </p:nvSpPr>
        <p:spPr>
          <a:xfrm>
            <a:off x="3159691" y="2829259"/>
            <a:ext cx="101181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s = 0;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AAFB98-FBC8-EA47-B67F-F848EFBB9C69}"/>
              </a:ext>
            </a:extLst>
          </p:cNvPr>
          <p:cNvSpPr txBox="1"/>
          <p:nvPr/>
        </p:nvSpPr>
        <p:spPr>
          <a:xfrm>
            <a:off x="888997" y="3748662"/>
            <a:ext cx="266611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s = s + 1;</a:t>
            </a:r>
          </a:p>
          <a:p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 =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 + 1;</a:t>
            </a:r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&lt;some branch on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&gt;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81E177-3007-7E4D-A51F-83239BCE0D1E}"/>
              </a:ext>
            </a:extLst>
          </p:cNvPr>
          <p:cNvSpPr txBox="1"/>
          <p:nvPr/>
        </p:nvSpPr>
        <p:spPr>
          <a:xfrm>
            <a:off x="988585" y="5094781"/>
            <a:ext cx="142539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print(s);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035DB37-4D3D-F345-81EF-EFD65E4A54DB}"/>
              </a:ext>
            </a:extLst>
          </p:cNvPr>
          <p:cNvCxnSpPr>
            <a:cxnSpLocks/>
          </p:cNvCxnSpPr>
          <p:nvPr/>
        </p:nvCxnSpPr>
        <p:spPr>
          <a:xfrm flipH="1">
            <a:off x="1701280" y="2195016"/>
            <a:ext cx="1" cy="1553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709A409-3A5D-0349-A3F1-EACE3CD362B0}"/>
              </a:ext>
            </a:extLst>
          </p:cNvPr>
          <p:cNvCxnSpPr>
            <a:cxnSpLocks/>
          </p:cNvCxnSpPr>
          <p:nvPr/>
        </p:nvCxnSpPr>
        <p:spPr>
          <a:xfrm>
            <a:off x="1621089" y="4671992"/>
            <a:ext cx="0" cy="422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F11FF1C-9165-EA42-B37A-E3B4D65A03C4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1417671" y="1405020"/>
            <a:ext cx="0" cy="411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78685EE-01D7-2D47-890B-CA0C4337BAC5}"/>
              </a:ext>
            </a:extLst>
          </p:cNvPr>
          <p:cNvCxnSpPr>
            <a:cxnSpLocks/>
          </p:cNvCxnSpPr>
          <p:nvPr/>
        </p:nvCxnSpPr>
        <p:spPr>
          <a:xfrm>
            <a:off x="2958161" y="2195016"/>
            <a:ext cx="444597" cy="6342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97433D4-6B01-3246-AE63-AC86F8127E31}"/>
              </a:ext>
            </a:extLst>
          </p:cNvPr>
          <p:cNvCxnSpPr>
            <a:cxnSpLocks/>
          </p:cNvCxnSpPr>
          <p:nvPr/>
        </p:nvCxnSpPr>
        <p:spPr>
          <a:xfrm flipH="1">
            <a:off x="2513564" y="3198591"/>
            <a:ext cx="889194" cy="550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84C999A-55B9-8E4D-911E-3F791A730920}"/>
              </a:ext>
            </a:extLst>
          </p:cNvPr>
          <p:cNvSpPr txBox="1"/>
          <p:nvPr/>
        </p:nvSpPr>
        <p:spPr>
          <a:xfrm>
            <a:off x="18729" y="1039789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FA1C97D-4BDF-4942-8CE2-C5E2DB503BA8}"/>
              </a:ext>
            </a:extLst>
          </p:cNvPr>
          <p:cNvSpPr txBox="1"/>
          <p:nvPr/>
        </p:nvSpPr>
        <p:spPr>
          <a:xfrm>
            <a:off x="76714" y="1825684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02ECBF8-3255-2549-A2A9-1F6016A829FB}"/>
              </a:ext>
            </a:extLst>
          </p:cNvPr>
          <p:cNvSpPr txBox="1"/>
          <p:nvPr/>
        </p:nvSpPr>
        <p:spPr>
          <a:xfrm>
            <a:off x="2632206" y="2844938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3671041-BDE0-DD4D-AF0F-64FE3BD5412C}"/>
              </a:ext>
            </a:extLst>
          </p:cNvPr>
          <p:cNvSpPr txBox="1"/>
          <p:nvPr/>
        </p:nvSpPr>
        <p:spPr>
          <a:xfrm>
            <a:off x="370190" y="4148772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D762053-D1C6-2949-A780-88100666E340}"/>
              </a:ext>
            </a:extLst>
          </p:cNvPr>
          <p:cNvSpPr txBox="1"/>
          <p:nvPr/>
        </p:nvSpPr>
        <p:spPr>
          <a:xfrm>
            <a:off x="503434" y="5112966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B4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B35D361-4B53-3C41-BBC9-9D70053C484B}"/>
              </a:ext>
            </a:extLst>
          </p:cNvPr>
          <p:cNvCxnSpPr>
            <a:cxnSpLocks/>
          </p:cNvCxnSpPr>
          <p:nvPr/>
        </p:nvCxnSpPr>
        <p:spPr>
          <a:xfrm flipH="1" flipV="1">
            <a:off x="363977" y="3131620"/>
            <a:ext cx="525020" cy="756786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36019B4-9E1A-8842-97AB-672F3B58AF74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363976" y="2010350"/>
            <a:ext cx="525021" cy="1112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6B4CCD6-53E5-124B-934E-D0694FCB4FEC}"/>
              </a:ext>
            </a:extLst>
          </p:cNvPr>
          <p:cNvSpPr txBox="1"/>
          <p:nvPr/>
        </p:nvSpPr>
        <p:spPr>
          <a:xfrm>
            <a:off x="5847474" y="297024"/>
            <a:ext cx="5718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Now we can perform the iterative fixed point computation: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1F2154A-B0B7-F04A-AC01-9DE42ADCCF7A}"/>
              </a:ext>
            </a:extLst>
          </p:cNvPr>
          <p:cNvGraphicFramePr>
            <a:graphicFrameLocks noGrp="1"/>
          </p:cNvGraphicFramePr>
          <p:nvPr/>
        </p:nvGraphicFramePr>
        <p:xfrm>
          <a:off x="4351867" y="2256249"/>
          <a:ext cx="5550760" cy="2966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10152">
                  <a:extLst>
                    <a:ext uri="{9D8B030D-6E8A-4147-A177-3AD203B41FA5}">
                      <a16:colId xmlns:a16="http://schemas.microsoft.com/office/drawing/2014/main" val="1988581544"/>
                    </a:ext>
                  </a:extLst>
                </a:gridCol>
                <a:gridCol w="1110152">
                  <a:extLst>
                    <a:ext uri="{9D8B030D-6E8A-4147-A177-3AD203B41FA5}">
                      <a16:colId xmlns:a16="http://schemas.microsoft.com/office/drawing/2014/main" val="2625425713"/>
                    </a:ext>
                  </a:extLst>
                </a:gridCol>
                <a:gridCol w="1110152">
                  <a:extLst>
                    <a:ext uri="{9D8B030D-6E8A-4147-A177-3AD203B41FA5}">
                      <a16:colId xmlns:a16="http://schemas.microsoft.com/office/drawing/2014/main" val="483814811"/>
                    </a:ext>
                  </a:extLst>
                </a:gridCol>
                <a:gridCol w="946054">
                  <a:extLst>
                    <a:ext uri="{9D8B030D-6E8A-4147-A177-3AD203B41FA5}">
                      <a16:colId xmlns:a16="http://schemas.microsoft.com/office/drawing/2014/main" val="359816156"/>
                    </a:ext>
                  </a:extLst>
                </a:gridCol>
                <a:gridCol w="1274250">
                  <a:extLst>
                    <a:ext uri="{9D8B030D-6E8A-4147-A177-3AD203B41FA5}">
                      <a16:colId xmlns:a16="http://schemas.microsoft.com/office/drawing/2014/main" val="12339715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VarKill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UEVar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VarKill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LiveOut</a:t>
                      </a:r>
                      <a:r>
                        <a:rPr lang="en-US" dirty="0"/>
                        <a:t> I</a:t>
                      </a:r>
                      <a:r>
                        <a:rPr lang="en-US" baseline="-25000" dirty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976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Bstart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i,s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891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847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i,s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929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662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i,s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i,s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730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i,s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273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i,s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080564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76BC98FF-58A0-DA4F-81EB-240FDE41EE64}"/>
              </a:ext>
            </a:extLst>
          </p:cNvPr>
          <p:cNvSpPr txBox="1"/>
          <p:nvPr/>
        </p:nvSpPr>
        <p:spPr>
          <a:xfrm>
            <a:off x="5413412" y="851167"/>
            <a:ext cx="6586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/>
              <a:t>LiveOut</a:t>
            </a:r>
            <a:r>
              <a:rPr lang="en-US" sz="2000" i="1" dirty="0"/>
              <a:t>(n) = </a:t>
            </a:r>
            <a:r>
              <a:rPr lang="en-US" sz="2000" dirty="0"/>
              <a:t>∪</a:t>
            </a:r>
            <a:r>
              <a:rPr lang="en-US" sz="2000" baseline="-25000" dirty="0"/>
              <a:t>s in </a:t>
            </a:r>
            <a:r>
              <a:rPr lang="en-US" sz="2000" baseline="-25000" dirty="0" err="1"/>
              <a:t>succ</a:t>
            </a:r>
            <a:r>
              <a:rPr lang="en-US" sz="2000" baseline="-25000" dirty="0"/>
              <a:t>(n)</a:t>
            </a:r>
            <a:r>
              <a:rPr lang="en-US" sz="2000" i="1" dirty="0"/>
              <a:t> ( </a:t>
            </a:r>
            <a:r>
              <a:rPr lang="en-US" sz="2000" i="1" dirty="0" err="1"/>
              <a:t>UEVar</a:t>
            </a:r>
            <a:r>
              <a:rPr lang="en-US" sz="2000" i="1" dirty="0"/>
              <a:t>(s) </a:t>
            </a:r>
            <a:r>
              <a:rPr lang="en-US" sz="2000" dirty="0"/>
              <a:t>∪ (</a:t>
            </a:r>
            <a:r>
              <a:rPr lang="en-US" sz="2000" dirty="0" err="1"/>
              <a:t>LiveOut</a:t>
            </a:r>
            <a:r>
              <a:rPr lang="en-US" sz="2000" dirty="0"/>
              <a:t>(s) ⋂</a:t>
            </a:r>
            <a:r>
              <a:rPr lang="en-US" sz="2000" i="1" dirty="0"/>
              <a:t> </a:t>
            </a:r>
            <a:r>
              <a:rPr lang="en-US" sz="2000" i="1" dirty="0" err="1"/>
              <a:t>VarKill</a:t>
            </a:r>
            <a:r>
              <a:rPr lang="en-US" sz="2000" i="1" dirty="0"/>
              <a:t>(s) </a:t>
            </a:r>
            <a:r>
              <a:rPr lang="en-US" sz="2000" dirty="0"/>
              <a:t>))</a:t>
            </a:r>
            <a:r>
              <a:rPr lang="en-US" sz="2000" i="1" dirty="0"/>
              <a:t>  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E836FB-877C-E84F-8377-0A065C7E772B}"/>
              </a:ext>
            </a:extLst>
          </p:cNvPr>
          <p:cNvCxnSpPr>
            <a:cxnSpLocks/>
          </p:cNvCxnSpPr>
          <p:nvPr/>
        </p:nvCxnSpPr>
        <p:spPr>
          <a:xfrm>
            <a:off x="10457235" y="851167"/>
            <a:ext cx="101164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733BF73-8110-8B43-8162-DE33B176CD8F}"/>
              </a:ext>
            </a:extLst>
          </p:cNvPr>
          <p:cNvSpPr txBox="1"/>
          <p:nvPr/>
        </p:nvSpPr>
        <p:spPr>
          <a:xfrm>
            <a:off x="1286702" y="5886902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Bend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17D4981-260D-B642-B15C-B19632DE39C3}"/>
              </a:ext>
            </a:extLst>
          </p:cNvPr>
          <p:cNvCxnSpPr>
            <a:cxnSpLocks/>
          </p:cNvCxnSpPr>
          <p:nvPr/>
        </p:nvCxnSpPr>
        <p:spPr>
          <a:xfrm>
            <a:off x="1621088" y="5482298"/>
            <a:ext cx="0" cy="422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D1FFFB5-2320-4F4E-AA64-2CC1E13586D0}"/>
              </a:ext>
            </a:extLst>
          </p:cNvPr>
          <p:cNvSpPr txBox="1"/>
          <p:nvPr/>
        </p:nvSpPr>
        <p:spPr>
          <a:xfrm>
            <a:off x="931971" y="297024"/>
            <a:ext cx="738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Bstart</a:t>
            </a:r>
            <a:endParaRPr lang="en-US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C1FAE0C-053D-D24D-A36B-8A9AD41E1D50}"/>
              </a:ext>
            </a:extLst>
          </p:cNvPr>
          <p:cNvCxnSpPr>
            <a:cxnSpLocks/>
          </p:cNvCxnSpPr>
          <p:nvPr/>
        </p:nvCxnSpPr>
        <p:spPr>
          <a:xfrm>
            <a:off x="1286702" y="612899"/>
            <a:ext cx="0" cy="422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9963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AE07E60-FE3E-2542-8EDA-87C7DD41F243}"/>
              </a:ext>
            </a:extLst>
          </p:cNvPr>
          <p:cNvSpPr txBox="1"/>
          <p:nvPr/>
        </p:nvSpPr>
        <p:spPr>
          <a:xfrm>
            <a:off x="911763" y="1035688"/>
            <a:ext cx="101181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 = 1;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D7C273-3430-274E-9BD8-88A6964AB339}"/>
              </a:ext>
            </a:extLst>
          </p:cNvPr>
          <p:cNvSpPr txBox="1"/>
          <p:nvPr/>
        </p:nvSpPr>
        <p:spPr>
          <a:xfrm>
            <a:off x="888997" y="1825684"/>
            <a:ext cx="266611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&lt;some branch on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&gt;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4DD533-ED13-494B-9702-A2C71DE3AE39}"/>
              </a:ext>
            </a:extLst>
          </p:cNvPr>
          <p:cNvSpPr txBox="1"/>
          <p:nvPr/>
        </p:nvSpPr>
        <p:spPr>
          <a:xfrm>
            <a:off x="3159691" y="2829259"/>
            <a:ext cx="101181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s = 0;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AAFB98-FBC8-EA47-B67F-F848EFBB9C69}"/>
              </a:ext>
            </a:extLst>
          </p:cNvPr>
          <p:cNvSpPr txBox="1"/>
          <p:nvPr/>
        </p:nvSpPr>
        <p:spPr>
          <a:xfrm>
            <a:off x="888997" y="3748662"/>
            <a:ext cx="266611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s = s + 1;</a:t>
            </a:r>
          </a:p>
          <a:p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 =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 + 1;</a:t>
            </a:r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&lt;some branch on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&gt;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81E177-3007-7E4D-A51F-83239BCE0D1E}"/>
              </a:ext>
            </a:extLst>
          </p:cNvPr>
          <p:cNvSpPr txBox="1"/>
          <p:nvPr/>
        </p:nvSpPr>
        <p:spPr>
          <a:xfrm>
            <a:off x="988585" y="5094781"/>
            <a:ext cx="142539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print(s);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035DB37-4D3D-F345-81EF-EFD65E4A54DB}"/>
              </a:ext>
            </a:extLst>
          </p:cNvPr>
          <p:cNvCxnSpPr>
            <a:cxnSpLocks/>
          </p:cNvCxnSpPr>
          <p:nvPr/>
        </p:nvCxnSpPr>
        <p:spPr>
          <a:xfrm flipH="1">
            <a:off x="1701280" y="2195016"/>
            <a:ext cx="1" cy="1553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709A409-3A5D-0349-A3F1-EACE3CD362B0}"/>
              </a:ext>
            </a:extLst>
          </p:cNvPr>
          <p:cNvCxnSpPr>
            <a:cxnSpLocks/>
          </p:cNvCxnSpPr>
          <p:nvPr/>
        </p:nvCxnSpPr>
        <p:spPr>
          <a:xfrm>
            <a:off x="1621089" y="4671992"/>
            <a:ext cx="0" cy="422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F11FF1C-9165-EA42-B37A-E3B4D65A03C4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1417671" y="1405020"/>
            <a:ext cx="0" cy="411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78685EE-01D7-2D47-890B-CA0C4337BAC5}"/>
              </a:ext>
            </a:extLst>
          </p:cNvPr>
          <p:cNvCxnSpPr>
            <a:cxnSpLocks/>
          </p:cNvCxnSpPr>
          <p:nvPr/>
        </p:nvCxnSpPr>
        <p:spPr>
          <a:xfrm>
            <a:off x="2958161" y="2195016"/>
            <a:ext cx="444597" cy="6342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97433D4-6B01-3246-AE63-AC86F8127E31}"/>
              </a:ext>
            </a:extLst>
          </p:cNvPr>
          <p:cNvCxnSpPr>
            <a:cxnSpLocks/>
          </p:cNvCxnSpPr>
          <p:nvPr/>
        </p:nvCxnSpPr>
        <p:spPr>
          <a:xfrm flipH="1">
            <a:off x="2513564" y="3198591"/>
            <a:ext cx="889194" cy="550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84C999A-55B9-8E4D-911E-3F791A730920}"/>
              </a:ext>
            </a:extLst>
          </p:cNvPr>
          <p:cNvSpPr txBox="1"/>
          <p:nvPr/>
        </p:nvSpPr>
        <p:spPr>
          <a:xfrm>
            <a:off x="18729" y="1039789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FA1C97D-4BDF-4942-8CE2-C5E2DB503BA8}"/>
              </a:ext>
            </a:extLst>
          </p:cNvPr>
          <p:cNvSpPr txBox="1"/>
          <p:nvPr/>
        </p:nvSpPr>
        <p:spPr>
          <a:xfrm>
            <a:off x="76714" y="1825684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02ECBF8-3255-2549-A2A9-1F6016A829FB}"/>
              </a:ext>
            </a:extLst>
          </p:cNvPr>
          <p:cNvSpPr txBox="1"/>
          <p:nvPr/>
        </p:nvSpPr>
        <p:spPr>
          <a:xfrm>
            <a:off x="2632206" y="2844938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3671041-BDE0-DD4D-AF0F-64FE3BD5412C}"/>
              </a:ext>
            </a:extLst>
          </p:cNvPr>
          <p:cNvSpPr txBox="1"/>
          <p:nvPr/>
        </p:nvSpPr>
        <p:spPr>
          <a:xfrm>
            <a:off x="370190" y="4148772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D762053-D1C6-2949-A780-88100666E340}"/>
              </a:ext>
            </a:extLst>
          </p:cNvPr>
          <p:cNvSpPr txBox="1"/>
          <p:nvPr/>
        </p:nvSpPr>
        <p:spPr>
          <a:xfrm>
            <a:off x="503434" y="5112966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B4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B35D361-4B53-3C41-BBC9-9D70053C484B}"/>
              </a:ext>
            </a:extLst>
          </p:cNvPr>
          <p:cNvCxnSpPr>
            <a:cxnSpLocks/>
          </p:cNvCxnSpPr>
          <p:nvPr/>
        </p:nvCxnSpPr>
        <p:spPr>
          <a:xfrm flipH="1" flipV="1">
            <a:off x="363977" y="3131620"/>
            <a:ext cx="525020" cy="756786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36019B4-9E1A-8842-97AB-672F3B58AF74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363976" y="2010350"/>
            <a:ext cx="525021" cy="1112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6B4CCD6-53E5-124B-934E-D0694FCB4FEC}"/>
              </a:ext>
            </a:extLst>
          </p:cNvPr>
          <p:cNvSpPr txBox="1"/>
          <p:nvPr/>
        </p:nvSpPr>
        <p:spPr>
          <a:xfrm>
            <a:off x="5847474" y="297024"/>
            <a:ext cx="5718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Now we can perform the iterative fixed point computation: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1F2154A-B0B7-F04A-AC01-9DE42ADCC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486909"/>
              </p:ext>
            </p:extLst>
          </p:nvPr>
        </p:nvGraphicFramePr>
        <p:xfrm>
          <a:off x="4351865" y="2256249"/>
          <a:ext cx="6707196" cy="2961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0989">
                  <a:extLst>
                    <a:ext uri="{9D8B030D-6E8A-4147-A177-3AD203B41FA5}">
                      <a16:colId xmlns:a16="http://schemas.microsoft.com/office/drawing/2014/main" val="1988581544"/>
                    </a:ext>
                  </a:extLst>
                </a:gridCol>
                <a:gridCol w="893164">
                  <a:extLst>
                    <a:ext uri="{9D8B030D-6E8A-4147-A177-3AD203B41FA5}">
                      <a16:colId xmlns:a16="http://schemas.microsoft.com/office/drawing/2014/main" val="2625425713"/>
                    </a:ext>
                  </a:extLst>
                </a:gridCol>
                <a:gridCol w="1065033">
                  <a:extLst>
                    <a:ext uri="{9D8B030D-6E8A-4147-A177-3AD203B41FA5}">
                      <a16:colId xmlns:a16="http://schemas.microsoft.com/office/drawing/2014/main" val="483814811"/>
                    </a:ext>
                  </a:extLst>
                </a:gridCol>
                <a:gridCol w="1046182">
                  <a:extLst>
                    <a:ext uri="{9D8B030D-6E8A-4147-A177-3AD203B41FA5}">
                      <a16:colId xmlns:a16="http://schemas.microsoft.com/office/drawing/2014/main" val="359816156"/>
                    </a:ext>
                  </a:extLst>
                </a:gridCol>
                <a:gridCol w="1281807">
                  <a:extLst>
                    <a:ext uri="{9D8B030D-6E8A-4147-A177-3AD203B41FA5}">
                      <a16:colId xmlns:a16="http://schemas.microsoft.com/office/drawing/2014/main" val="1233971538"/>
                    </a:ext>
                  </a:extLst>
                </a:gridCol>
                <a:gridCol w="1330021">
                  <a:extLst>
                    <a:ext uri="{9D8B030D-6E8A-4147-A177-3AD203B41FA5}">
                      <a16:colId xmlns:a16="http://schemas.microsoft.com/office/drawing/2014/main" val="127931163"/>
                    </a:ext>
                  </a:extLst>
                </a:gridCol>
              </a:tblGrid>
              <a:tr h="217711">
                <a:tc>
                  <a:txBody>
                    <a:bodyPr/>
                    <a:lstStyle/>
                    <a:p>
                      <a:r>
                        <a:rPr lang="en-US" dirty="0"/>
                        <a:t>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VarKill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UEVar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VarKill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LiveOut</a:t>
                      </a:r>
                      <a:r>
                        <a:rPr lang="en-US" dirty="0"/>
                        <a:t> I</a:t>
                      </a:r>
                      <a:r>
                        <a:rPr lang="en-US" baseline="-25000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LiveOut</a:t>
                      </a:r>
                      <a:r>
                        <a:rPr lang="en-US" dirty="0"/>
                        <a:t> I</a:t>
                      </a:r>
                      <a:r>
                        <a:rPr lang="en-US" baseline="-25000" dirty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976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Bstart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i,s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891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847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i,s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929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662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i,s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i,s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730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i,s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273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i,s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080564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76BC98FF-58A0-DA4F-81EB-240FDE41EE64}"/>
              </a:ext>
            </a:extLst>
          </p:cNvPr>
          <p:cNvSpPr txBox="1"/>
          <p:nvPr/>
        </p:nvSpPr>
        <p:spPr>
          <a:xfrm>
            <a:off x="5413412" y="851167"/>
            <a:ext cx="6586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/>
              <a:t>LiveOut</a:t>
            </a:r>
            <a:r>
              <a:rPr lang="en-US" sz="2000" i="1" dirty="0"/>
              <a:t>(n) = </a:t>
            </a:r>
            <a:r>
              <a:rPr lang="en-US" sz="2000" dirty="0"/>
              <a:t>∪</a:t>
            </a:r>
            <a:r>
              <a:rPr lang="en-US" sz="2000" baseline="-25000" dirty="0"/>
              <a:t>s in </a:t>
            </a:r>
            <a:r>
              <a:rPr lang="en-US" sz="2000" baseline="-25000" dirty="0" err="1"/>
              <a:t>succ</a:t>
            </a:r>
            <a:r>
              <a:rPr lang="en-US" sz="2000" baseline="-25000" dirty="0"/>
              <a:t>(n)</a:t>
            </a:r>
            <a:r>
              <a:rPr lang="en-US" sz="2000" i="1" dirty="0"/>
              <a:t> ( </a:t>
            </a:r>
            <a:r>
              <a:rPr lang="en-US" sz="2000" i="1" dirty="0" err="1"/>
              <a:t>UEVar</a:t>
            </a:r>
            <a:r>
              <a:rPr lang="en-US" sz="2000" i="1" dirty="0"/>
              <a:t>(s) </a:t>
            </a:r>
            <a:r>
              <a:rPr lang="en-US" sz="2000" dirty="0"/>
              <a:t>∪ (</a:t>
            </a:r>
            <a:r>
              <a:rPr lang="en-US" sz="2000" dirty="0" err="1"/>
              <a:t>LiveOut</a:t>
            </a:r>
            <a:r>
              <a:rPr lang="en-US" sz="2000" dirty="0"/>
              <a:t>(s) ⋂</a:t>
            </a:r>
            <a:r>
              <a:rPr lang="en-US" sz="2000" i="1" dirty="0"/>
              <a:t> </a:t>
            </a:r>
            <a:r>
              <a:rPr lang="en-US" sz="2000" i="1" dirty="0" err="1"/>
              <a:t>VarKill</a:t>
            </a:r>
            <a:r>
              <a:rPr lang="en-US" sz="2000" i="1" dirty="0"/>
              <a:t>(s) </a:t>
            </a:r>
            <a:r>
              <a:rPr lang="en-US" sz="2000" dirty="0"/>
              <a:t>))</a:t>
            </a:r>
            <a:r>
              <a:rPr lang="en-US" sz="2000" i="1" dirty="0"/>
              <a:t>  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E836FB-877C-E84F-8377-0A065C7E772B}"/>
              </a:ext>
            </a:extLst>
          </p:cNvPr>
          <p:cNvCxnSpPr>
            <a:cxnSpLocks/>
          </p:cNvCxnSpPr>
          <p:nvPr/>
        </p:nvCxnSpPr>
        <p:spPr>
          <a:xfrm>
            <a:off x="10457235" y="851167"/>
            <a:ext cx="101164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733BF73-8110-8B43-8162-DE33B176CD8F}"/>
              </a:ext>
            </a:extLst>
          </p:cNvPr>
          <p:cNvSpPr txBox="1"/>
          <p:nvPr/>
        </p:nvSpPr>
        <p:spPr>
          <a:xfrm>
            <a:off x="1286702" y="5886902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Bend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17D4981-260D-B642-B15C-B19632DE39C3}"/>
              </a:ext>
            </a:extLst>
          </p:cNvPr>
          <p:cNvCxnSpPr>
            <a:cxnSpLocks/>
          </p:cNvCxnSpPr>
          <p:nvPr/>
        </p:nvCxnSpPr>
        <p:spPr>
          <a:xfrm>
            <a:off x="1621088" y="5482298"/>
            <a:ext cx="0" cy="422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D1FFFB5-2320-4F4E-AA64-2CC1E13586D0}"/>
              </a:ext>
            </a:extLst>
          </p:cNvPr>
          <p:cNvSpPr txBox="1"/>
          <p:nvPr/>
        </p:nvSpPr>
        <p:spPr>
          <a:xfrm>
            <a:off x="931971" y="297024"/>
            <a:ext cx="738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Bstart</a:t>
            </a:r>
            <a:endParaRPr lang="en-US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C1FAE0C-053D-D24D-A36B-8A9AD41E1D50}"/>
              </a:ext>
            </a:extLst>
          </p:cNvPr>
          <p:cNvCxnSpPr>
            <a:cxnSpLocks/>
          </p:cNvCxnSpPr>
          <p:nvPr/>
        </p:nvCxnSpPr>
        <p:spPr>
          <a:xfrm>
            <a:off x="1286702" y="612899"/>
            <a:ext cx="0" cy="422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59865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AE07E60-FE3E-2542-8EDA-87C7DD41F243}"/>
              </a:ext>
            </a:extLst>
          </p:cNvPr>
          <p:cNvSpPr txBox="1"/>
          <p:nvPr/>
        </p:nvSpPr>
        <p:spPr>
          <a:xfrm>
            <a:off x="911763" y="1035688"/>
            <a:ext cx="101181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 = 1;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D7C273-3430-274E-9BD8-88A6964AB339}"/>
              </a:ext>
            </a:extLst>
          </p:cNvPr>
          <p:cNvSpPr txBox="1"/>
          <p:nvPr/>
        </p:nvSpPr>
        <p:spPr>
          <a:xfrm>
            <a:off x="888997" y="1825684"/>
            <a:ext cx="266611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&lt;some branch on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&gt;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4DD533-ED13-494B-9702-A2C71DE3AE39}"/>
              </a:ext>
            </a:extLst>
          </p:cNvPr>
          <p:cNvSpPr txBox="1"/>
          <p:nvPr/>
        </p:nvSpPr>
        <p:spPr>
          <a:xfrm>
            <a:off x="3159691" y="2829259"/>
            <a:ext cx="101181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s = 0;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AAFB98-FBC8-EA47-B67F-F848EFBB9C69}"/>
              </a:ext>
            </a:extLst>
          </p:cNvPr>
          <p:cNvSpPr txBox="1"/>
          <p:nvPr/>
        </p:nvSpPr>
        <p:spPr>
          <a:xfrm>
            <a:off x="888997" y="3748662"/>
            <a:ext cx="266611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s = s + 1;</a:t>
            </a:r>
          </a:p>
          <a:p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 =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 + 1;</a:t>
            </a:r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&lt;some branch on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&gt;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81E177-3007-7E4D-A51F-83239BCE0D1E}"/>
              </a:ext>
            </a:extLst>
          </p:cNvPr>
          <p:cNvSpPr txBox="1"/>
          <p:nvPr/>
        </p:nvSpPr>
        <p:spPr>
          <a:xfrm>
            <a:off x="988585" y="5094781"/>
            <a:ext cx="142539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print(s);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035DB37-4D3D-F345-81EF-EFD65E4A54DB}"/>
              </a:ext>
            </a:extLst>
          </p:cNvPr>
          <p:cNvCxnSpPr>
            <a:cxnSpLocks/>
          </p:cNvCxnSpPr>
          <p:nvPr/>
        </p:nvCxnSpPr>
        <p:spPr>
          <a:xfrm flipH="1">
            <a:off x="1701280" y="2195016"/>
            <a:ext cx="1" cy="1553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709A409-3A5D-0349-A3F1-EACE3CD362B0}"/>
              </a:ext>
            </a:extLst>
          </p:cNvPr>
          <p:cNvCxnSpPr>
            <a:cxnSpLocks/>
          </p:cNvCxnSpPr>
          <p:nvPr/>
        </p:nvCxnSpPr>
        <p:spPr>
          <a:xfrm>
            <a:off x="1621089" y="4671992"/>
            <a:ext cx="0" cy="422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F11FF1C-9165-EA42-B37A-E3B4D65A03C4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1417671" y="1405020"/>
            <a:ext cx="0" cy="411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78685EE-01D7-2D47-890B-CA0C4337BAC5}"/>
              </a:ext>
            </a:extLst>
          </p:cNvPr>
          <p:cNvCxnSpPr>
            <a:cxnSpLocks/>
          </p:cNvCxnSpPr>
          <p:nvPr/>
        </p:nvCxnSpPr>
        <p:spPr>
          <a:xfrm>
            <a:off x="2958161" y="2195016"/>
            <a:ext cx="444597" cy="6342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97433D4-6B01-3246-AE63-AC86F8127E31}"/>
              </a:ext>
            </a:extLst>
          </p:cNvPr>
          <p:cNvCxnSpPr>
            <a:cxnSpLocks/>
          </p:cNvCxnSpPr>
          <p:nvPr/>
        </p:nvCxnSpPr>
        <p:spPr>
          <a:xfrm flipH="1">
            <a:off x="2513564" y="3198591"/>
            <a:ext cx="889194" cy="550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84C999A-55B9-8E4D-911E-3F791A730920}"/>
              </a:ext>
            </a:extLst>
          </p:cNvPr>
          <p:cNvSpPr txBox="1"/>
          <p:nvPr/>
        </p:nvSpPr>
        <p:spPr>
          <a:xfrm>
            <a:off x="18729" y="1039789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FA1C97D-4BDF-4942-8CE2-C5E2DB503BA8}"/>
              </a:ext>
            </a:extLst>
          </p:cNvPr>
          <p:cNvSpPr txBox="1"/>
          <p:nvPr/>
        </p:nvSpPr>
        <p:spPr>
          <a:xfrm>
            <a:off x="76714" y="1825684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02ECBF8-3255-2549-A2A9-1F6016A829FB}"/>
              </a:ext>
            </a:extLst>
          </p:cNvPr>
          <p:cNvSpPr txBox="1"/>
          <p:nvPr/>
        </p:nvSpPr>
        <p:spPr>
          <a:xfrm>
            <a:off x="2632206" y="2844938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3671041-BDE0-DD4D-AF0F-64FE3BD5412C}"/>
              </a:ext>
            </a:extLst>
          </p:cNvPr>
          <p:cNvSpPr txBox="1"/>
          <p:nvPr/>
        </p:nvSpPr>
        <p:spPr>
          <a:xfrm>
            <a:off x="370190" y="4148772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D762053-D1C6-2949-A780-88100666E340}"/>
              </a:ext>
            </a:extLst>
          </p:cNvPr>
          <p:cNvSpPr txBox="1"/>
          <p:nvPr/>
        </p:nvSpPr>
        <p:spPr>
          <a:xfrm>
            <a:off x="503434" y="5112966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B4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B35D361-4B53-3C41-BBC9-9D70053C484B}"/>
              </a:ext>
            </a:extLst>
          </p:cNvPr>
          <p:cNvCxnSpPr>
            <a:cxnSpLocks/>
          </p:cNvCxnSpPr>
          <p:nvPr/>
        </p:nvCxnSpPr>
        <p:spPr>
          <a:xfrm flipH="1" flipV="1">
            <a:off x="363977" y="3131620"/>
            <a:ext cx="525020" cy="756786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36019B4-9E1A-8842-97AB-672F3B58AF74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363976" y="2010350"/>
            <a:ext cx="525021" cy="1112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6B4CCD6-53E5-124B-934E-D0694FCB4FEC}"/>
              </a:ext>
            </a:extLst>
          </p:cNvPr>
          <p:cNvSpPr txBox="1"/>
          <p:nvPr/>
        </p:nvSpPr>
        <p:spPr>
          <a:xfrm>
            <a:off x="5847474" y="297024"/>
            <a:ext cx="5718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Now we can perform the iterative fixed point computation: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1F2154A-B0B7-F04A-AC01-9DE42ADCCF7A}"/>
              </a:ext>
            </a:extLst>
          </p:cNvPr>
          <p:cNvGraphicFramePr>
            <a:graphicFrameLocks noGrp="1"/>
          </p:cNvGraphicFramePr>
          <p:nvPr/>
        </p:nvGraphicFramePr>
        <p:xfrm>
          <a:off x="4351865" y="2256249"/>
          <a:ext cx="6707196" cy="2961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0989">
                  <a:extLst>
                    <a:ext uri="{9D8B030D-6E8A-4147-A177-3AD203B41FA5}">
                      <a16:colId xmlns:a16="http://schemas.microsoft.com/office/drawing/2014/main" val="1988581544"/>
                    </a:ext>
                  </a:extLst>
                </a:gridCol>
                <a:gridCol w="893164">
                  <a:extLst>
                    <a:ext uri="{9D8B030D-6E8A-4147-A177-3AD203B41FA5}">
                      <a16:colId xmlns:a16="http://schemas.microsoft.com/office/drawing/2014/main" val="2625425713"/>
                    </a:ext>
                  </a:extLst>
                </a:gridCol>
                <a:gridCol w="1065033">
                  <a:extLst>
                    <a:ext uri="{9D8B030D-6E8A-4147-A177-3AD203B41FA5}">
                      <a16:colId xmlns:a16="http://schemas.microsoft.com/office/drawing/2014/main" val="483814811"/>
                    </a:ext>
                  </a:extLst>
                </a:gridCol>
                <a:gridCol w="1046182">
                  <a:extLst>
                    <a:ext uri="{9D8B030D-6E8A-4147-A177-3AD203B41FA5}">
                      <a16:colId xmlns:a16="http://schemas.microsoft.com/office/drawing/2014/main" val="359816156"/>
                    </a:ext>
                  </a:extLst>
                </a:gridCol>
                <a:gridCol w="1281807">
                  <a:extLst>
                    <a:ext uri="{9D8B030D-6E8A-4147-A177-3AD203B41FA5}">
                      <a16:colId xmlns:a16="http://schemas.microsoft.com/office/drawing/2014/main" val="1233971538"/>
                    </a:ext>
                  </a:extLst>
                </a:gridCol>
                <a:gridCol w="1330021">
                  <a:extLst>
                    <a:ext uri="{9D8B030D-6E8A-4147-A177-3AD203B41FA5}">
                      <a16:colId xmlns:a16="http://schemas.microsoft.com/office/drawing/2014/main" val="127931163"/>
                    </a:ext>
                  </a:extLst>
                </a:gridCol>
              </a:tblGrid>
              <a:tr h="217711">
                <a:tc>
                  <a:txBody>
                    <a:bodyPr/>
                    <a:lstStyle/>
                    <a:p>
                      <a:r>
                        <a:rPr lang="en-US" dirty="0"/>
                        <a:t>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VarKill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UEVar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VarKill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LiveOut</a:t>
                      </a:r>
                      <a:r>
                        <a:rPr lang="en-US" dirty="0"/>
                        <a:t> I</a:t>
                      </a:r>
                      <a:r>
                        <a:rPr lang="en-US" baseline="-25000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LiveOut</a:t>
                      </a:r>
                      <a:r>
                        <a:rPr lang="en-US" dirty="0"/>
                        <a:t> I</a:t>
                      </a:r>
                      <a:r>
                        <a:rPr lang="en-US" baseline="-25000" dirty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976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Bstart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i,s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891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847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i,s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i,s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929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i,s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662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i,s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i,s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i,s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730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i,s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273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i,s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080564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76BC98FF-58A0-DA4F-81EB-240FDE41EE64}"/>
              </a:ext>
            </a:extLst>
          </p:cNvPr>
          <p:cNvSpPr txBox="1"/>
          <p:nvPr/>
        </p:nvSpPr>
        <p:spPr>
          <a:xfrm>
            <a:off x="5413412" y="851167"/>
            <a:ext cx="6586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/>
              <a:t>LiveOut</a:t>
            </a:r>
            <a:r>
              <a:rPr lang="en-US" sz="2000" i="1" dirty="0"/>
              <a:t>(n) = </a:t>
            </a:r>
            <a:r>
              <a:rPr lang="en-US" sz="2000" dirty="0"/>
              <a:t>∪</a:t>
            </a:r>
            <a:r>
              <a:rPr lang="en-US" sz="2000" baseline="-25000" dirty="0"/>
              <a:t>s in </a:t>
            </a:r>
            <a:r>
              <a:rPr lang="en-US" sz="2000" baseline="-25000" dirty="0" err="1"/>
              <a:t>succ</a:t>
            </a:r>
            <a:r>
              <a:rPr lang="en-US" sz="2000" baseline="-25000" dirty="0"/>
              <a:t>(n)</a:t>
            </a:r>
            <a:r>
              <a:rPr lang="en-US" sz="2000" i="1" dirty="0"/>
              <a:t> ( </a:t>
            </a:r>
            <a:r>
              <a:rPr lang="en-US" sz="2000" i="1" dirty="0" err="1"/>
              <a:t>UEVar</a:t>
            </a:r>
            <a:r>
              <a:rPr lang="en-US" sz="2000" i="1" dirty="0"/>
              <a:t>(s) </a:t>
            </a:r>
            <a:r>
              <a:rPr lang="en-US" sz="2000" dirty="0"/>
              <a:t>∪ (</a:t>
            </a:r>
            <a:r>
              <a:rPr lang="en-US" sz="2000" dirty="0" err="1"/>
              <a:t>LiveOut</a:t>
            </a:r>
            <a:r>
              <a:rPr lang="en-US" sz="2000" dirty="0"/>
              <a:t>(s) ⋂</a:t>
            </a:r>
            <a:r>
              <a:rPr lang="en-US" sz="2000" i="1" dirty="0"/>
              <a:t> </a:t>
            </a:r>
            <a:r>
              <a:rPr lang="en-US" sz="2000" i="1" dirty="0" err="1"/>
              <a:t>VarKill</a:t>
            </a:r>
            <a:r>
              <a:rPr lang="en-US" sz="2000" i="1" dirty="0"/>
              <a:t>(s) </a:t>
            </a:r>
            <a:r>
              <a:rPr lang="en-US" sz="2000" dirty="0"/>
              <a:t>))</a:t>
            </a:r>
            <a:r>
              <a:rPr lang="en-US" sz="2000" i="1" dirty="0"/>
              <a:t>  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E836FB-877C-E84F-8377-0A065C7E772B}"/>
              </a:ext>
            </a:extLst>
          </p:cNvPr>
          <p:cNvCxnSpPr>
            <a:cxnSpLocks/>
          </p:cNvCxnSpPr>
          <p:nvPr/>
        </p:nvCxnSpPr>
        <p:spPr>
          <a:xfrm>
            <a:off x="10457235" y="851167"/>
            <a:ext cx="101164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733BF73-8110-8B43-8162-DE33B176CD8F}"/>
              </a:ext>
            </a:extLst>
          </p:cNvPr>
          <p:cNvSpPr txBox="1"/>
          <p:nvPr/>
        </p:nvSpPr>
        <p:spPr>
          <a:xfrm>
            <a:off x="1286702" y="5886902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Bend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17D4981-260D-B642-B15C-B19632DE39C3}"/>
              </a:ext>
            </a:extLst>
          </p:cNvPr>
          <p:cNvCxnSpPr>
            <a:cxnSpLocks/>
          </p:cNvCxnSpPr>
          <p:nvPr/>
        </p:nvCxnSpPr>
        <p:spPr>
          <a:xfrm>
            <a:off x="1621088" y="5482298"/>
            <a:ext cx="0" cy="422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D1FFFB5-2320-4F4E-AA64-2CC1E13586D0}"/>
              </a:ext>
            </a:extLst>
          </p:cNvPr>
          <p:cNvSpPr txBox="1"/>
          <p:nvPr/>
        </p:nvSpPr>
        <p:spPr>
          <a:xfrm>
            <a:off x="931971" y="297024"/>
            <a:ext cx="738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Bstart</a:t>
            </a:r>
            <a:endParaRPr lang="en-US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C1FAE0C-053D-D24D-A36B-8A9AD41E1D50}"/>
              </a:ext>
            </a:extLst>
          </p:cNvPr>
          <p:cNvCxnSpPr>
            <a:cxnSpLocks/>
          </p:cNvCxnSpPr>
          <p:nvPr/>
        </p:nvCxnSpPr>
        <p:spPr>
          <a:xfrm>
            <a:off x="1286702" y="612899"/>
            <a:ext cx="0" cy="422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71778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AE07E60-FE3E-2542-8EDA-87C7DD41F243}"/>
              </a:ext>
            </a:extLst>
          </p:cNvPr>
          <p:cNvSpPr txBox="1"/>
          <p:nvPr/>
        </p:nvSpPr>
        <p:spPr>
          <a:xfrm>
            <a:off x="911763" y="1035688"/>
            <a:ext cx="101181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 = 1;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D7C273-3430-274E-9BD8-88A6964AB339}"/>
              </a:ext>
            </a:extLst>
          </p:cNvPr>
          <p:cNvSpPr txBox="1"/>
          <p:nvPr/>
        </p:nvSpPr>
        <p:spPr>
          <a:xfrm>
            <a:off x="888997" y="1825684"/>
            <a:ext cx="266611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&lt;some branch on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&gt;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4DD533-ED13-494B-9702-A2C71DE3AE39}"/>
              </a:ext>
            </a:extLst>
          </p:cNvPr>
          <p:cNvSpPr txBox="1"/>
          <p:nvPr/>
        </p:nvSpPr>
        <p:spPr>
          <a:xfrm>
            <a:off x="3159691" y="2829259"/>
            <a:ext cx="101181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s = 0;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AAFB98-FBC8-EA47-B67F-F848EFBB9C69}"/>
              </a:ext>
            </a:extLst>
          </p:cNvPr>
          <p:cNvSpPr txBox="1"/>
          <p:nvPr/>
        </p:nvSpPr>
        <p:spPr>
          <a:xfrm>
            <a:off x="888997" y="3748662"/>
            <a:ext cx="266611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s = s + 1;</a:t>
            </a:r>
          </a:p>
          <a:p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 =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 + 1;</a:t>
            </a:r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&lt;some branch on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&gt;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81E177-3007-7E4D-A51F-83239BCE0D1E}"/>
              </a:ext>
            </a:extLst>
          </p:cNvPr>
          <p:cNvSpPr txBox="1"/>
          <p:nvPr/>
        </p:nvSpPr>
        <p:spPr>
          <a:xfrm>
            <a:off x="988585" y="5094781"/>
            <a:ext cx="142539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print(s);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035DB37-4D3D-F345-81EF-EFD65E4A54DB}"/>
              </a:ext>
            </a:extLst>
          </p:cNvPr>
          <p:cNvCxnSpPr>
            <a:cxnSpLocks/>
          </p:cNvCxnSpPr>
          <p:nvPr/>
        </p:nvCxnSpPr>
        <p:spPr>
          <a:xfrm flipH="1">
            <a:off x="1701280" y="2195016"/>
            <a:ext cx="1" cy="1553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709A409-3A5D-0349-A3F1-EACE3CD362B0}"/>
              </a:ext>
            </a:extLst>
          </p:cNvPr>
          <p:cNvCxnSpPr>
            <a:cxnSpLocks/>
          </p:cNvCxnSpPr>
          <p:nvPr/>
        </p:nvCxnSpPr>
        <p:spPr>
          <a:xfrm>
            <a:off x="1621089" y="4671992"/>
            <a:ext cx="0" cy="422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F11FF1C-9165-EA42-B37A-E3B4D65A03C4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1417671" y="1405020"/>
            <a:ext cx="0" cy="411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78685EE-01D7-2D47-890B-CA0C4337BAC5}"/>
              </a:ext>
            </a:extLst>
          </p:cNvPr>
          <p:cNvCxnSpPr>
            <a:cxnSpLocks/>
          </p:cNvCxnSpPr>
          <p:nvPr/>
        </p:nvCxnSpPr>
        <p:spPr>
          <a:xfrm>
            <a:off x="2958161" y="2195016"/>
            <a:ext cx="444597" cy="6342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97433D4-6B01-3246-AE63-AC86F8127E31}"/>
              </a:ext>
            </a:extLst>
          </p:cNvPr>
          <p:cNvCxnSpPr>
            <a:cxnSpLocks/>
          </p:cNvCxnSpPr>
          <p:nvPr/>
        </p:nvCxnSpPr>
        <p:spPr>
          <a:xfrm flipH="1">
            <a:off x="2513564" y="3198591"/>
            <a:ext cx="889194" cy="550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84C999A-55B9-8E4D-911E-3F791A730920}"/>
              </a:ext>
            </a:extLst>
          </p:cNvPr>
          <p:cNvSpPr txBox="1"/>
          <p:nvPr/>
        </p:nvSpPr>
        <p:spPr>
          <a:xfrm>
            <a:off x="18729" y="1039789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FA1C97D-4BDF-4942-8CE2-C5E2DB503BA8}"/>
              </a:ext>
            </a:extLst>
          </p:cNvPr>
          <p:cNvSpPr txBox="1"/>
          <p:nvPr/>
        </p:nvSpPr>
        <p:spPr>
          <a:xfrm>
            <a:off x="76714" y="1825684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02ECBF8-3255-2549-A2A9-1F6016A829FB}"/>
              </a:ext>
            </a:extLst>
          </p:cNvPr>
          <p:cNvSpPr txBox="1"/>
          <p:nvPr/>
        </p:nvSpPr>
        <p:spPr>
          <a:xfrm>
            <a:off x="2632206" y="2844938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3671041-BDE0-DD4D-AF0F-64FE3BD5412C}"/>
              </a:ext>
            </a:extLst>
          </p:cNvPr>
          <p:cNvSpPr txBox="1"/>
          <p:nvPr/>
        </p:nvSpPr>
        <p:spPr>
          <a:xfrm>
            <a:off x="370190" y="4148772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D762053-D1C6-2949-A780-88100666E340}"/>
              </a:ext>
            </a:extLst>
          </p:cNvPr>
          <p:cNvSpPr txBox="1"/>
          <p:nvPr/>
        </p:nvSpPr>
        <p:spPr>
          <a:xfrm>
            <a:off x="503434" y="5112966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B4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B35D361-4B53-3C41-BBC9-9D70053C484B}"/>
              </a:ext>
            </a:extLst>
          </p:cNvPr>
          <p:cNvCxnSpPr>
            <a:cxnSpLocks/>
          </p:cNvCxnSpPr>
          <p:nvPr/>
        </p:nvCxnSpPr>
        <p:spPr>
          <a:xfrm flipH="1" flipV="1">
            <a:off x="363977" y="3131620"/>
            <a:ext cx="525020" cy="756786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36019B4-9E1A-8842-97AB-672F3B58AF74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363976" y="2010350"/>
            <a:ext cx="525021" cy="1112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6B4CCD6-53E5-124B-934E-D0694FCB4FEC}"/>
              </a:ext>
            </a:extLst>
          </p:cNvPr>
          <p:cNvSpPr txBox="1"/>
          <p:nvPr/>
        </p:nvSpPr>
        <p:spPr>
          <a:xfrm>
            <a:off x="5847474" y="297024"/>
            <a:ext cx="5718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Now we can perform the iterative fixed point computation: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BC98FF-58A0-DA4F-81EB-240FDE41EE64}"/>
              </a:ext>
            </a:extLst>
          </p:cNvPr>
          <p:cNvSpPr txBox="1"/>
          <p:nvPr/>
        </p:nvSpPr>
        <p:spPr>
          <a:xfrm>
            <a:off x="5413412" y="851167"/>
            <a:ext cx="6586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/>
              <a:t>LiveOut</a:t>
            </a:r>
            <a:r>
              <a:rPr lang="en-US" sz="2000" i="1" dirty="0"/>
              <a:t>(n) = </a:t>
            </a:r>
            <a:r>
              <a:rPr lang="en-US" sz="2000" dirty="0"/>
              <a:t>∪</a:t>
            </a:r>
            <a:r>
              <a:rPr lang="en-US" sz="2000" baseline="-25000" dirty="0"/>
              <a:t>s in </a:t>
            </a:r>
            <a:r>
              <a:rPr lang="en-US" sz="2000" baseline="-25000" dirty="0" err="1"/>
              <a:t>succ</a:t>
            </a:r>
            <a:r>
              <a:rPr lang="en-US" sz="2000" baseline="-25000" dirty="0"/>
              <a:t>(n)</a:t>
            </a:r>
            <a:r>
              <a:rPr lang="en-US" sz="2000" i="1" dirty="0"/>
              <a:t> ( </a:t>
            </a:r>
            <a:r>
              <a:rPr lang="en-US" sz="2000" i="1" dirty="0" err="1"/>
              <a:t>UEVar</a:t>
            </a:r>
            <a:r>
              <a:rPr lang="en-US" sz="2000" i="1" dirty="0"/>
              <a:t>(s) </a:t>
            </a:r>
            <a:r>
              <a:rPr lang="en-US" sz="2000" dirty="0"/>
              <a:t>∪ (</a:t>
            </a:r>
            <a:r>
              <a:rPr lang="en-US" sz="2000" dirty="0" err="1"/>
              <a:t>LiveOut</a:t>
            </a:r>
            <a:r>
              <a:rPr lang="en-US" sz="2000" dirty="0"/>
              <a:t>(s) ⋂</a:t>
            </a:r>
            <a:r>
              <a:rPr lang="en-US" sz="2000" i="1" dirty="0"/>
              <a:t> </a:t>
            </a:r>
            <a:r>
              <a:rPr lang="en-US" sz="2000" i="1" dirty="0" err="1"/>
              <a:t>VarKill</a:t>
            </a:r>
            <a:r>
              <a:rPr lang="en-US" sz="2000" i="1" dirty="0"/>
              <a:t>(s) </a:t>
            </a:r>
            <a:r>
              <a:rPr lang="en-US" sz="2000" dirty="0"/>
              <a:t>))</a:t>
            </a:r>
            <a:r>
              <a:rPr lang="en-US" sz="2000" i="1" dirty="0"/>
              <a:t>  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E836FB-877C-E84F-8377-0A065C7E772B}"/>
              </a:ext>
            </a:extLst>
          </p:cNvPr>
          <p:cNvCxnSpPr>
            <a:cxnSpLocks/>
          </p:cNvCxnSpPr>
          <p:nvPr/>
        </p:nvCxnSpPr>
        <p:spPr>
          <a:xfrm>
            <a:off x="10457235" y="851167"/>
            <a:ext cx="101164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733BF73-8110-8B43-8162-DE33B176CD8F}"/>
              </a:ext>
            </a:extLst>
          </p:cNvPr>
          <p:cNvSpPr txBox="1"/>
          <p:nvPr/>
        </p:nvSpPr>
        <p:spPr>
          <a:xfrm>
            <a:off x="1286702" y="5886902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Bend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17D4981-260D-B642-B15C-B19632DE39C3}"/>
              </a:ext>
            </a:extLst>
          </p:cNvPr>
          <p:cNvCxnSpPr>
            <a:cxnSpLocks/>
          </p:cNvCxnSpPr>
          <p:nvPr/>
        </p:nvCxnSpPr>
        <p:spPr>
          <a:xfrm>
            <a:off x="1621088" y="5482298"/>
            <a:ext cx="0" cy="422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D1FFFB5-2320-4F4E-AA64-2CC1E13586D0}"/>
              </a:ext>
            </a:extLst>
          </p:cNvPr>
          <p:cNvSpPr txBox="1"/>
          <p:nvPr/>
        </p:nvSpPr>
        <p:spPr>
          <a:xfrm>
            <a:off x="931971" y="297024"/>
            <a:ext cx="738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Bstart</a:t>
            </a:r>
            <a:endParaRPr lang="en-US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C1FAE0C-053D-D24D-A36B-8A9AD41E1D50}"/>
              </a:ext>
            </a:extLst>
          </p:cNvPr>
          <p:cNvCxnSpPr>
            <a:cxnSpLocks/>
          </p:cNvCxnSpPr>
          <p:nvPr/>
        </p:nvCxnSpPr>
        <p:spPr>
          <a:xfrm>
            <a:off x="1286702" y="612899"/>
            <a:ext cx="0" cy="422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5" name="Table 4">
            <a:extLst>
              <a:ext uri="{FF2B5EF4-FFF2-40B4-BE49-F238E27FC236}">
                <a16:creationId xmlns:a16="http://schemas.microsoft.com/office/drawing/2014/main" id="{FF65C2C3-6F82-4447-86A6-334904852A65}"/>
              </a:ext>
            </a:extLst>
          </p:cNvPr>
          <p:cNvGraphicFramePr>
            <a:graphicFrameLocks noGrp="1"/>
          </p:cNvGraphicFramePr>
          <p:nvPr/>
        </p:nvGraphicFramePr>
        <p:xfrm>
          <a:off x="4351863" y="2256249"/>
          <a:ext cx="7214288" cy="2961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79283">
                  <a:extLst>
                    <a:ext uri="{9D8B030D-6E8A-4147-A177-3AD203B41FA5}">
                      <a16:colId xmlns:a16="http://schemas.microsoft.com/office/drawing/2014/main" val="1988581544"/>
                    </a:ext>
                  </a:extLst>
                </a:gridCol>
                <a:gridCol w="941302">
                  <a:extLst>
                    <a:ext uri="{9D8B030D-6E8A-4147-A177-3AD203B41FA5}">
                      <a16:colId xmlns:a16="http://schemas.microsoft.com/office/drawing/2014/main" val="2625425713"/>
                    </a:ext>
                  </a:extLst>
                </a:gridCol>
                <a:gridCol w="816396">
                  <a:extLst>
                    <a:ext uri="{9D8B030D-6E8A-4147-A177-3AD203B41FA5}">
                      <a16:colId xmlns:a16="http://schemas.microsoft.com/office/drawing/2014/main" val="483814811"/>
                    </a:ext>
                  </a:extLst>
                </a:gridCol>
                <a:gridCol w="1045826">
                  <a:extLst>
                    <a:ext uri="{9D8B030D-6E8A-4147-A177-3AD203B41FA5}">
                      <a16:colId xmlns:a16="http://schemas.microsoft.com/office/drawing/2014/main" val="359816156"/>
                    </a:ext>
                  </a:extLst>
                </a:gridCol>
                <a:gridCol w="1104221">
                  <a:extLst>
                    <a:ext uri="{9D8B030D-6E8A-4147-A177-3AD203B41FA5}">
                      <a16:colId xmlns:a16="http://schemas.microsoft.com/office/drawing/2014/main" val="1233971538"/>
                    </a:ext>
                  </a:extLst>
                </a:gridCol>
                <a:gridCol w="1173192">
                  <a:extLst>
                    <a:ext uri="{9D8B030D-6E8A-4147-A177-3AD203B41FA5}">
                      <a16:colId xmlns:a16="http://schemas.microsoft.com/office/drawing/2014/main" val="127931163"/>
                    </a:ext>
                  </a:extLst>
                </a:gridCol>
                <a:gridCol w="1154068">
                  <a:extLst>
                    <a:ext uri="{9D8B030D-6E8A-4147-A177-3AD203B41FA5}">
                      <a16:colId xmlns:a16="http://schemas.microsoft.com/office/drawing/2014/main" val="88849252"/>
                    </a:ext>
                  </a:extLst>
                </a:gridCol>
              </a:tblGrid>
              <a:tr h="217711">
                <a:tc>
                  <a:txBody>
                    <a:bodyPr/>
                    <a:lstStyle/>
                    <a:p>
                      <a:r>
                        <a:rPr lang="en-US" dirty="0"/>
                        <a:t>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VarKill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UEVar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VarKill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LiveOut</a:t>
                      </a:r>
                      <a:r>
                        <a:rPr lang="en-US" dirty="0"/>
                        <a:t> I</a:t>
                      </a:r>
                      <a:r>
                        <a:rPr lang="en-US" baseline="-25000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LiveOut</a:t>
                      </a:r>
                      <a:r>
                        <a:rPr lang="en-US" dirty="0"/>
                        <a:t> I</a:t>
                      </a:r>
                      <a:r>
                        <a:rPr lang="en-US" baseline="-25000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LiveOut</a:t>
                      </a:r>
                      <a:r>
                        <a:rPr lang="en-US" dirty="0"/>
                        <a:t> I</a:t>
                      </a:r>
                      <a:r>
                        <a:rPr lang="en-US" baseline="-25000" dirty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976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Bstart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i,s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891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847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i,s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i,s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929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i,s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662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i,s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i,s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i,s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730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i,s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273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i,s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080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456727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AE07E60-FE3E-2542-8EDA-87C7DD41F243}"/>
              </a:ext>
            </a:extLst>
          </p:cNvPr>
          <p:cNvSpPr txBox="1"/>
          <p:nvPr/>
        </p:nvSpPr>
        <p:spPr>
          <a:xfrm>
            <a:off x="911763" y="1035688"/>
            <a:ext cx="101181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 = 1;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D7C273-3430-274E-9BD8-88A6964AB339}"/>
              </a:ext>
            </a:extLst>
          </p:cNvPr>
          <p:cNvSpPr txBox="1"/>
          <p:nvPr/>
        </p:nvSpPr>
        <p:spPr>
          <a:xfrm>
            <a:off x="888997" y="1825684"/>
            <a:ext cx="266611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&lt;some branch on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&gt;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4DD533-ED13-494B-9702-A2C71DE3AE39}"/>
              </a:ext>
            </a:extLst>
          </p:cNvPr>
          <p:cNvSpPr txBox="1"/>
          <p:nvPr/>
        </p:nvSpPr>
        <p:spPr>
          <a:xfrm>
            <a:off x="3159691" y="2829259"/>
            <a:ext cx="101181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s = 0;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AAFB98-FBC8-EA47-B67F-F848EFBB9C69}"/>
              </a:ext>
            </a:extLst>
          </p:cNvPr>
          <p:cNvSpPr txBox="1"/>
          <p:nvPr/>
        </p:nvSpPr>
        <p:spPr>
          <a:xfrm>
            <a:off x="888997" y="3748662"/>
            <a:ext cx="266611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s = s + 1;</a:t>
            </a:r>
          </a:p>
          <a:p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 =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 + 1;</a:t>
            </a:r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&lt;some branch on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&gt;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81E177-3007-7E4D-A51F-83239BCE0D1E}"/>
              </a:ext>
            </a:extLst>
          </p:cNvPr>
          <p:cNvSpPr txBox="1"/>
          <p:nvPr/>
        </p:nvSpPr>
        <p:spPr>
          <a:xfrm>
            <a:off x="988585" y="5094781"/>
            <a:ext cx="142539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print(s);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035DB37-4D3D-F345-81EF-EFD65E4A54DB}"/>
              </a:ext>
            </a:extLst>
          </p:cNvPr>
          <p:cNvCxnSpPr>
            <a:cxnSpLocks/>
          </p:cNvCxnSpPr>
          <p:nvPr/>
        </p:nvCxnSpPr>
        <p:spPr>
          <a:xfrm flipH="1">
            <a:off x="1701280" y="2195016"/>
            <a:ext cx="1" cy="1553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709A409-3A5D-0349-A3F1-EACE3CD362B0}"/>
              </a:ext>
            </a:extLst>
          </p:cNvPr>
          <p:cNvCxnSpPr>
            <a:cxnSpLocks/>
          </p:cNvCxnSpPr>
          <p:nvPr/>
        </p:nvCxnSpPr>
        <p:spPr>
          <a:xfrm>
            <a:off x="1621089" y="4671992"/>
            <a:ext cx="0" cy="422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F11FF1C-9165-EA42-B37A-E3B4D65A03C4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1417671" y="1405020"/>
            <a:ext cx="0" cy="411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78685EE-01D7-2D47-890B-CA0C4337BAC5}"/>
              </a:ext>
            </a:extLst>
          </p:cNvPr>
          <p:cNvCxnSpPr>
            <a:cxnSpLocks/>
          </p:cNvCxnSpPr>
          <p:nvPr/>
        </p:nvCxnSpPr>
        <p:spPr>
          <a:xfrm>
            <a:off x="2958161" y="2195016"/>
            <a:ext cx="444597" cy="6342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97433D4-6B01-3246-AE63-AC86F8127E31}"/>
              </a:ext>
            </a:extLst>
          </p:cNvPr>
          <p:cNvCxnSpPr>
            <a:cxnSpLocks/>
          </p:cNvCxnSpPr>
          <p:nvPr/>
        </p:nvCxnSpPr>
        <p:spPr>
          <a:xfrm flipH="1">
            <a:off x="2513564" y="3198591"/>
            <a:ext cx="889194" cy="550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84C999A-55B9-8E4D-911E-3F791A730920}"/>
              </a:ext>
            </a:extLst>
          </p:cNvPr>
          <p:cNvSpPr txBox="1"/>
          <p:nvPr/>
        </p:nvSpPr>
        <p:spPr>
          <a:xfrm>
            <a:off x="18729" y="1039789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FA1C97D-4BDF-4942-8CE2-C5E2DB503BA8}"/>
              </a:ext>
            </a:extLst>
          </p:cNvPr>
          <p:cNvSpPr txBox="1"/>
          <p:nvPr/>
        </p:nvSpPr>
        <p:spPr>
          <a:xfrm>
            <a:off x="76714" y="1825684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02ECBF8-3255-2549-A2A9-1F6016A829FB}"/>
              </a:ext>
            </a:extLst>
          </p:cNvPr>
          <p:cNvSpPr txBox="1"/>
          <p:nvPr/>
        </p:nvSpPr>
        <p:spPr>
          <a:xfrm>
            <a:off x="2632206" y="2844938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3671041-BDE0-DD4D-AF0F-64FE3BD5412C}"/>
              </a:ext>
            </a:extLst>
          </p:cNvPr>
          <p:cNvSpPr txBox="1"/>
          <p:nvPr/>
        </p:nvSpPr>
        <p:spPr>
          <a:xfrm>
            <a:off x="370190" y="4148772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D762053-D1C6-2949-A780-88100666E340}"/>
              </a:ext>
            </a:extLst>
          </p:cNvPr>
          <p:cNvSpPr txBox="1"/>
          <p:nvPr/>
        </p:nvSpPr>
        <p:spPr>
          <a:xfrm>
            <a:off x="503434" y="5112966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B4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B35D361-4B53-3C41-BBC9-9D70053C484B}"/>
              </a:ext>
            </a:extLst>
          </p:cNvPr>
          <p:cNvCxnSpPr>
            <a:cxnSpLocks/>
          </p:cNvCxnSpPr>
          <p:nvPr/>
        </p:nvCxnSpPr>
        <p:spPr>
          <a:xfrm flipH="1" flipV="1">
            <a:off x="363977" y="3131620"/>
            <a:ext cx="525020" cy="756786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36019B4-9E1A-8842-97AB-672F3B58AF74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363976" y="2010350"/>
            <a:ext cx="525021" cy="1112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6B4CCD6-53E5-124B-934E-D0694FCB4FEC}"/>
              </a:ext>
            </a:extLst>
          </p:cNvPr>
          <p:cNvSpPr txBox="1"/>
          <p:nvPr/>
        </p:nvSpPr>
        <p:spPr>
          <a:xfrm>
            <a:off x="5847474" y="297024"/>
            <a:ext cx="5718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Now we can perform the iterative fixed point computation: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BC98FF-58A0-DA4F-81EB-240FDE41EE64}"/>
              </a:ext>
            </a:extLst>
          </p:cNvPr>
          <p:cNvSpPr txBox="1"/>
          <p:nvPr/>
        </p:nvSpPr>
        <p:spPr>
          <a:xfrm>
            <a:off x="5413412" y="851167"/>
            <a:ext cx="6586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/>
              <a:t>LiveOut</a:t>
            </a:r>
            <a:r>
              <a:rPr lang="en-US" sz="2000" i="1" dirty="0"/>
              <a:t>(n) = </a:t>
            </a:r>
            <a:r>
              <a:rPr lang="en-US" sz="2000" dirty="0"/>
              <a:t>∪</a:t>
            </a:r>
            <a:r>
              <a:rPr lang="en-US" sz="2000" baseline="-25000" dirty="0"/>
              <a:t>s in </a:t>
            </a:r>
            <a:r>
              <a:rPr lang="en-US" sz="2000" baseline="-25000" dirty="0" err="1"/>
              <a:t>succ</a:t>
            </a:r>
            <a:r>
              <a:rPr lang="en-US" sz="2000" baseline="-25000" dirty="0"/>
              <a:t>(n)</a:t>
            </a:r>
            <a:r>
              <a:rPr lang="en-US" sz="2000" i="1" dirty="0"/>
              <a:t> ( </a:t>
            </a:r>
            <a:r>
              <a:rPr lang="en-US" sz="2000" i="1" dirty="0" err="1"/>
              <a:t>UEVar</a:t>
            </a:r>
            <a:r>
              <a:rPr lang="en-US" sz="2000" i="1" dirty="0"/>
              <a:t>(s) </a:t>
            </a:r>
            <a:r>
              <a:rPr lang="en-US" sz="2000" dirty="0"/>
              <a:t>∪ (</a:t>
            </a:r>
            <a:r>
              <a:rPr lang="en-US" sz="2000" dirty="0" err="1"/>
              <a:t>LiveOut</a:t>
            </a:r>
            <a:r>
              <a:rPr lang="en-US" sz="2000" dirty="0"/>
              <a:t>(s) ⋂</a:t>
            </a:r>
            <a:r>
              <a:rPr lang="en-US" sz="2000" i="1" dirty="0"/>
              <a:t> </a:t>
            </a:r>
            <a:r>
              <a:rPr lang="en-US" sz="2000" i="1" dirty="0" err="1"/>
              <a:t>VarKill</a:t>
            </a:r>
            <a:r>
              <a:rPr lang="en-US" sz="2000" i="1" dirty="0"/>
              <a:t>(s) </a:t>
            </a:r>
            <a:r>
              <a:rPr lang="en-US" sz="2000" dirty="0"/>
              <a:t>))</a:t>
            </a:r>
            <a:r>
              <a:rPr lang="en-US" sz="2000" i="1" dirty="0"/>
              <a:t>  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E836FB-877C-E84F-8377-0A065C7E772B}"/>
              </a:ext>
            </a:extLst>
          </p:cNvPr>
          <p:cNvCxnSpPr>
            <a:cxnSpLocks/>
          </p:cNvCxnSpPr>
          <p:nvPr/>
        </p:nvCxnSpPr>
        <p:spPr>
          <a:xfrm>
            <a:off x="10457235" y="851167"/>
            <a:ext cx="101164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733BF73-8110-8B43-8162-DE33B176CD8F}"/>
              </a:ext>
            </a:extLst>
          </p:cNvPr>
          <p:cNvSpPr txBox="1"/>
          <p:nvPr/>
        </p:nvSpPr>
        <p:spPr>
          <a:xfrm>
            <a:off x="1286702" y="5886902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Bend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17D4981-260D-B642-B15C-B19632DE39C3}"/>
              </a:ext>
            </a:extLst>
          </p:cNvPr>
          <p:cNvCxnSpPr>
            <a:cxnSpLocks/>
          </p:cNvCxnSpPr>
          <p:nvPr/>
        </p:nvCxnSpPr>
        <p:spPr>
          <a:xfrm>
            <a:off x="1621088" y="5482298"/>
            <a:ext cx="0" cy="422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D1FFFB5-2320-4F4E-AA64-2CC1E13586D0}"/>
              </a:ext>
            </a:extLst>
          </p:cNvPr>
          <p:cNvSpPr txBox="1"/>
          <p:nvPr/>
        </p:nvSpPr>
        <p:spPr>
          <a:xfrm>
            <a:off x="931971" y="297024"/>
            <a:ext cx="738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Bstart</a:t>
            </a:r>
            <a:endParaRPr lang="en-US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C1FAE0C-053D-D24D-A36B-8A9AD41E1D50}"/>
              </a:ext>
            </a:extLst>
          </p:cNvPr>
          <p:cNvCxnSpPr>
            <a:cxnSpLocks/>
          </p:cNvCxnSpPr>
          <p:nvPr/>
        </p:nvCxnSpPr>
        <p:spPr>
          <a:xfrm>
            <a:off x="1286702" y="612899"/>
            <a:ext cx="0" cy="422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5" name="Table 4">
            <a:extLst>
              <a:ext uri="{FF2B5EF4-FFF2-40B4-BE49-F238E27FC236}">
                <a16:creationId xmlns:a16="http://schemas.microsoft.com/office/drawing/2014/main" id="{FF65C2C3-6F82-4447-86A6-334904852A65}"/>
              </a:ext>
            </a:extLst>
          </p:cNvPr>
          <p:cNvGraphicFramePr>
            <a:graphicFrameLocks noGrp="1"/>
          </p:cNvGraphicFramePr>
          <p:nvPr/>
        </p:nvGraphicFramePr>
        <p:xfrm>
          <a:off x="4351863" y="2256249"/>
          <a:ext cx="7214288" cy="2961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79283">
                  <a:extLst>
                    <a:ext uri="{9D8B030D-6E8A-4147-A177-3AD203B41FA5}">
                      <a16:colId xmlns:a16="http://schemas.microsoft.com/office/drawing/2014/main" val="1988581544"/>
                    </a:ext>
                  </a:extLst>
                </a:gridCol>
                <a:gridCol w="941302">
                  <a:extLst>
                    <a:ext uri="{9D8B030D-6E8A-4147-A177-3AD203B41FA5}">
                      <a16:colId xmlns:a16="http://schemas.microsoft.com/office/drawing/2014/main" val="2625425713"/>
                    </a:ext>
                  </a:extLst>
                </a:gridCol>
                <a:gridCol w="816396">
                  <a:extLst>
                    <a:ext uri="{9D8B030D-6E8A-4147-A177-3AD203B41FA5}">
                      <a16:colId xmlns:a16="http://schemas.microsoft.com/office/drawing/2014/main" val="483814811"/>
                    </a:ext>
                  </a:extLst>
                </a:gridCol>
                <a:gridCol w="1045826">
                  <a:extLst>
                    <a:ext uri="{9D8B030D-6E8A-4147-A177-3AD203B41FA5}">
                      <a16:colId xmlns:a16="http://schemas.microsoft.com/office/drawing/2014/main" val="359816156"/>
                    </a:ext>
                  </a:extLst>
                </a:gridCol>
                <a:gridCol w="1104221">
                  <a:extLst>
                    <a:ext uri="{9D8B030D-6E8A-4147-A177-3AD203B41FA5}">
                      <a16:colId xmlns:a16="http://schemas.microsoft.com/office/drawing/2014/main" val="1233971538"/>
                    </a:ext>
                  </a:extLst>
                </a:gridCol>
                <a:gridCol w="1173192">
                  <a:extLst>
                    <a:ext uri="{9D8B030D-6E8A-4147-A177-3AD203B41FA5}">
                      <a16:colId xmlns:a16="http://schemas.microsoft.com/office/drawing/2014/main" val="127931163"/>
                    </a:ext>
                  </a:extLst>
                </a:gridCol>
                <a:gridCol w="1154068">
                  <a:extLst>
                    <a:ext uri="{9D8B030D-6E8A-4147-A177-3AD203B41FA5}">
                      <a16:colId xmlns:a16="http://schemas.microsoft.com/office/drawing/2014/main" val="88849252"/>
                    </a:ext>
                  </a:extLst>
                </a:gridCol>
              </a:tblGrid>
              <a:tr h="217711">
                <a:tc>
                  <a:txBody>
                    <a:bodyPr/>
                    <a:lstStyle/>
                    <a:p>
                      <a:r>
                        <a:rPr lang="en-US" dirty="0"/>
                        <a:t>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VarKill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UEVar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VarKill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LiveOut</a:t>
                      </a:r>
                      <a:r>
                        <a:rPr lang="en-US" dirty="0"/>
                        <a:t> I</a:t>
                      </a:r>
                      <a:r>
                        <a:rPr lang="en-US" baseline="-25000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LiveOut</a:t>
                      </a:r>
                      <a:r>
                        <a:rPr lang="en-US" dirty="0"/>
                        <a:t> I</a:t>
                      </a:r>
                      <a:r>
                        <a:rPr lang="en-US" baseline="-25000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LiveOut</a:t>
                      </a:r>
                      <a:r>
                        <a:rPr lang="en-US" dirty="0"/>
                        <a:t> I</a:t>
                      </a:r>
                      <a:r>
                        <a:rPr lang="en-US" baseline="-25000" dirty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976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Bstart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i,s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891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i,s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847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i,s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i,s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i,s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929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i,s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i,s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662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i,s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i,s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i,s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i,s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730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i,s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273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i,s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080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509497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AE07E60-FE3E-2542-8EDA-87C7DD41F243}"/>
              </a:ext>
            </a:extLst>
          </p:cNvPr>
          <p:cNvSpPr txBox="1"/>
          <p:nvPr/>
        </p:nvSpPr>
        <p:spPr>
          <a:xfrm>
            <a:off x="911763" y="1035688"/>
            <a:ext cx="101181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 = 1;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D7C273-3430-274E-9BD8-88A6964AB339}"/>
              </a:ext>
            </a:extLst>
          </p:cNvPr>
          <p:cNvSpPr txBox="1"/>
          <p:nvPr/>
        </p:nvSpPr>
        <p:spPr>
          <a:xfrm>
            <a:off x="888997" y="1825684"/>
            <a:ext cx="266611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&lt;some branch on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&gt;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4DD533-ED13-494B-9702-A2C71DE3AE39}"/>
              </a:ext>
            </a:extLst>
          </p:cNvPr>
          <p:cNvSpPr txBox="1"/>
          <p:nvPr/>
        </p:nvSpPr>
        <p:spPr>
          <a:xfrm>
            <a:off x="3159691" y="2829259"/>
            <a:ext cx="101181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s = 0;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AAFB98-FBC8-EA47-B67F-F848EFBB9C69}"/>
              </a:ext>
            </a:extLst>
          </p:cNvPr>
          <p:cNvSpPr txBox="1"/>
          <p:nvPr/>
        </p:nvSpPr>
        <p:spPr>
          <a:xfrm>
            <a:off x="888997" y="3748662"/>
            <a:ext cx="266611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s = s + 1;</a:t>
            </a:r>
          </a:p>
          <a:p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 =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 + 1;</a:t>
            </a:r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&lt;some branch on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&gt;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81E177-3007-7E4D-A51F-83239BCE0D1E}"/>
              </a:ext>
            </a:extLst>
          </p:cNvPr>
          <p:cNvSpPr txBox="1"/>
          <p:nvPr/>
        </p:nvSpPr>
        <p:spPr>
          <a:xfrm>
            <a:off x="988585" y="5094781"/>
            <a:ext cx="142539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print(s);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035DB37-4D3D-F345-81EF-EFD65E4A54DB}"/>
              </a:ext>
            </a:extLst>
          </p:cNvPr>
          <p:cNvCxnSpPr>
            <a:cxnSpLocks/>
          </p:cNvCxnSpPr>
          <p:nvPr/>
        </p:nvCxnSpPr>
        <p:spPr>
          <a:xfrm flipH="1">
            <a:off x="1701280" y="2195016"/>
            <a:ext cx="1" cy="1553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709A409-3A5D-0349-A3F1-EACE3CD362B0}"/>
              </a:ext>
            </a:extLst>
          </p:cNvPr>
          <p:cNvCxnSpPr>
            <a:cxnSpLocks/>
          </p:cNvCxnSpPr>
          <p:nvPr/>
        </p:nvCxnSpPr>
        <p:spPr>
          <a:xfrm>
            <a:off x="1621089" y="4671992"/>
            <a:ext cx="0" cy="422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F11FF1C-9165-EA42-B37A-E3B4D65A03C4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1417671" y="1405020"/>
            <a:ext cx="0" cy="411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78685EE-01D7-2D47-890B-CA0C4337BAC5}"/>
              </a:ext>
            </a:extLst>
          </p:cNvPr>
          <p:cNvCxnSpPr>
            <a:cxnSpLocks/>
          </p:cNvCxnSpPr>
          <p:nvPr/>
        </p:nvCxnSpPr>
        <p:spPr>
          <a:xfrm>
            <a:off x="2958161" y="2195016"/>
            <a:ext cx="444597" cy="6342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97433D4-6B01-3246-AE63-AC86F8127E31}"/>
              </a:ext>
            </a:extLst>
          </p:cNvPr>
          <p:cNvCxnSpPr>
            <a:cxnSpLocks/>
          </p:cNvCxnSpPr>
          <p:nvPr/>
        </p:nvCxnSpPr>
        <p:spPr>
          <a:xfrm flipH="1">
            <a:off x="2513564" y="3198591"/>
            <a:ext cx="889194" cy="550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84C999A-55B9-8E4D-911E-3F791A730920}"/>
              </a:ext>
            </a:extLst>
          </p:cNvPr>
          <p:cNvSpPr txBox="1"/>
          <p:nvPr/>
        </p:nvSpPr>
        <p:spPr>
          <a:xfrm>
            <a:off x="18729" y="1039789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FA1C97D-4BDF-4942-8CE2-C5E2DB503BA8}"/>
              </a:ext>
            </a:extLst>
          </p:cNvPr>
          <p:cNvSpPr txBox="1"/>
          <p:nvPr/>
        </p:nvSpPr>
        <p:spPr>
          <a:xfrm>
            <a:off x="76714" y="1825684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02ECBF8-3255-2549-A2A9-1F6016A829FB}"/>
              </a:ext>
            </a:extLst>
          </p:cNvPr>
          <p:cNvSpPr txBox="1"/>
          <p:nvPr/>
        </p:nvSpPr>
        <p:spPr>
          <a:xfrm>
            <a:off x="2632206" y="2844938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3671041-BDE0-DD4D-AF0F-64FE3BD5412C}"/>
              </a:ext>
            </a:extLst>
          </p:cNvPr>
          <p:cNvSpPr txBox="1"/>
          <p:nvPr/>
        </p:nvSpPr>
        <p:spPr>
          <a:xfrm>
            <a:off x="370190" y="4148772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D762053-D1C6-2949-A780-88100666E340}"/>
              </a:ext>
            </a:extLst>
          </p:cNvPr>
          <p:cNvSpPr txBox="1"/>
          <p:nvPr/>
        </p:nvSpPr>
        <p:spPr>
          <a:xfrm>
            <a:off x="503434" y="5112966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B4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B35D361-4B53-3C41-BBC9-9D70053C484B}"/>
              </a:ext>
            </a:extLst>
          </p:cNvPr>
          <p:cNvCxnSpPr>
            <a:cxnSpLocks/>
          </p:cNvCxnSpPr>
          <p:nvPr/>
        </p:nvCxnSpPr>
        <p:spPr>
          <a:xfrm flipH="1" flipV="1">
            <a:off x="363977" y="3131620"/>
            <a:ext cx="525020" cy="756786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36019B4-9E1A-8842-97AB-672F3B58AF74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363976" y="2010350"/>
            <a:ext cx="525021" cy="1112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6B4CCD6-53E5-124B-934E-D0694FCB4FEC}"/>
              </a:ext>
            </a:extLst>
          </p:cNvPr>
          <p:cNvSpPr txBox="1"/>
          <p:nvPr/>
        </p:nvSpPr>
        <p:spPr>
          <a:xfrm>
            <a:off x="5847474" y="297024"/>
            <a:ext cx="5718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Now we can perform the iterative fixed point computation: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BC98FF-58A0-DA4F-81EB-240FDE41EE64}"/>
              </a:ext>
            </a:extLst>
          </p:cNvPr>
          <p:cNvSpPr txBox="1"/>
          <p:nvPr/>
        </p:nvSpPr>
        <p:spPr>
          <a:xfrm>
            <a:off x="5413412" y="851167"/>
            <a:ext cx="6586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/>
              <a:t>LiveOut</a:t>
            </a:r>
            <a:r>
              <a:rPr lang="en-US" sz="2000" i="1" dirty="0"/>
              <a:t>(n) = </a:t>
            </a:r>
            <a:r>
              <a:rPr lang="en-US" sz="2000" dirty="0"/>
              <a:t>∪</a:t>
            </a:r>
            <a:r>
              <a:rPr lang="en-US" sz="2000" baseline="-25000" dirty="0"/>
              <a:t>s in </a:t>
            </a:r>
            <a:r>
              <a:rPr lang="en-US" sz="2000" baseline="-25000" dirty="0" err="1"/>
              <a:t>succ</a:t>
            </a:r>
            <a:r>
              <a:rPr lang="en-US" sz="2000" baseline="-25000" dirty="0"/>
              <a:t>(n)</a:t>
            </a:r>
            <a:r>
              <a:rPr lang="en-US" sz="2000" i="1" dirty="0"/>
              <a:t> ( </a:t>
            </a:r>
            <a:r>
              <a:rPr lang="en-US" sz="2000" i="1" dirty="0" err="1"/>
              <a:t>UEVar</a:t>
            </a:r>
            <a:r>
              <a:rPr lang="en-US" sz="2000" i="1" dirty="0"/>
              <a:t>(s) </a:t>
            </a:r>
            <a:r>
              <a:rPr lang="en-US" sz="2000" dirty="0"/>
              <a:t>∪ (</a:t>
            </a:r>
            <a:r>
              <a:rPr lang="en-US" sz="2000" dirty="0" err="1"/>
              <a:t>LiveOut</a:t>
            </a:r>
            <a:r>
              <a:rPr lang="en-US" sz="2000" dirty="0"/>
              <a:t>(s) ⋂</a:t>
            </a:r>
            <a:r>
              <a:rPr lang="en-US" sz="2000" i="1" dirty="0"/>
              <a:t> </a:t>
            </a:r>
            <a:r>
              <a:rPr lang="en-US" sz="2000" i="1" dirty="0" err="1"/>
              <a:t>VarKill</a:t>
            </a:r>
            <a:r>
              <a:rPr lang="en-US" sz="2000" i="1" dirty="0"/>
              <a:t>(s) </a:t>
            </a:r>
            <a:r>
              <a:rPr lang="en-US" sz="2000" dirty="0"/>
              <a:t>))</a:t>
            </a:r>
            <a:r>
              <a:rPr lang="en-US" sz="2000" i="1" dirty="0"/>
              <a:t>  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E836FB-877C-E84F-8377-0A065C7E772B}"/>
              </a:ext>
            </a:extLst>
          </p:cNvPr>
          <p:cNvCxnSpPr>
            <a:cxnSpLocks/>
          </p:cNvCxnSpPr>
          <p:nvPr/>
        </p:nvCxnSpPr>
        <p:spPr>
          <a:xfrm>
            <a:off x="10457235" y="851167"/>
            <a:ext cx="101164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733BF73-8110-8B43-8162-DE33B176CD8F}"/>
              </a:ext>
            </a:extLst>
          </p:cNvPr>
          <p:cNvSpPr txBox="1"/>
          <p:nvPr/>
        </p:nvSpPr>
        <p:spPr>
          <a:xfrm>
            <a:off x="1286702" y="5886902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Bend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17D4981-260D-B642-B15C-B19632DE39C3}"/>
              </a:ext>
            </a:extLst>
          </p:cNvPr>
          <p:cNvCxnSpPr>
            <a:cxnSpLocks/>
          </p:cNvCxnSpPr>
          <p:nvPr/>
        </p:nvCxnSpPr>
        <p:spPr>
          <a:xfrm>
            <a:off x="1621088" y="5482298"/>
            <a:ext cx="0" cy="422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D1FFFB5-2320-4F4E-AA64-2CC1E13586D0}"/>
              </a:ext>
            </a:extLst>
          </p:cNvPr>
          <p:cNvSpPr txBox="1"/>
          <p:nvPr/>
        </p:nvSpPr>
        <p:spPr>
          <a:xfrm>
            <a:off x="931971" y="297024"/>
            <a:ext cx="738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Bstart</a:t>
            </a:r>
            <a:endParaRPr lang="en-US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C1FAE0C-053D-D24D-A36B-8A9AD41E1D50}"/>
              </a:ext>
            </a:extLst>
          </p:cNvPr>
          <p:cNvCxnSpPr>
            <a:cxnSpLocks/>
          </p:cNvCxnSpPr>
          <p:nvPr/>
        </p:nvCxnSpPr>
        <p:spPr>
          <a:xfrm>
            <a:off x="1286702" y="612899"/>
            <a:ext cx="0" cy="422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5" name="Table 4">
            <a:extLst>
              <a:ext uri="{FF2B5EF4-FFF2-40B4-BE49-F238E27FC236}">
                <a16:creationId xmlns:a16="http://schemas.microsoft.com/office/drawing/2014/main" id="{FF65C2C3-6F82-4447-86A6-334904852A65}"/>
              </a:ext>
            </a:extLst>
          </p:cNvPr>
          <p:cNvGraphicFramePr>
            <a:graphicFrameLocks noGrp="1"/>
          </p:cNvGraphicFramePr>
          <p:nvPr/>
        </p:nvGraphicFramePr>
        <p:xfrm>
          <a:off x="4215041" y="2269955"/>
          <a:ext cx="7699437" cy="2961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01004">
                  <a:extLst>
                    <a:ext uri="{9D8B030D-6E8A-4147-A177-3AD203B41FA5}">
                      <a16:colId xmlns:a16="http://schemas.microsoft.com/office/drawing/2014/main" val="1988581544"/>
                    </a:ext>
                  </a:extLst>
                </a:gridCol>
                <a:gridCol w="866060">
                  <a:extLst>
                    <a:ext uri="{9D8B030D-6E8A-4147-A177-3AD203B41FA5}">
                      <a16:colId xmlns:a16="http://schemas.microsoft.com/office/drawing/2014/main" val="2625425713"/>
                    </a:ext>
                  </a:extLst>
                </a:gridCol>
                <a:gridCol w="782633">
                  <a:extLst>
                    <a:ext uri="{9D8B030D-6E8A-4147-A177-3AD203B41FA5}">
                      <a16:colId xmlns:a16="http://schemas.microsoft.com/office/drawing/2014/main" val="483814811"/>
                    </a:ext>
                  </a:extLst>
                </a:gridCol>
                <a:gridCol w="930735">
                  <a:extLst>
                    <a:ext uri="{9D8B030D-6E8A-4147-A177-3AD203B41FA5}">
                      <a16:colId xmlns:a16="http://schemas.microsoft.com/office/drawing/2014/main" val="359816156"/>
                    </a:ext>
                  </a:extLst>
                </a:gridCol>
                <a:gridCol w="1148231">
                  <a:extLst>
                    <a:ext uri="{9D8B030D-6E8A-4147-A177-3AD203B41FA5}">
                      <a16:colId xmlns:a16="http://schemas.microsoft.com/office/drawing/2014/main" val="1233971538"/>
                    </a:ext>
                  </a:extLst>
                </a:gridCol>
                <a:gridCol w="1199071">
                  <a:extLst>
                    <a:ext uri="{9D8B030D-6E8A-4147-A177-3AD203B41FA5}">
                      <a16:colId xmlns:a16="http://schemas.microsoft.com/office/drawing/2014/main" val="127931163"/>
                    </a:ext>
                  </a:extLst>
                </a:gridCol>
                <a:gridCol w="1199072">
                  <a:extLst>
                    <a:ext uri="{9D8B030D-6E8A-4147-A177-3AD203B41FA5}">
                      <a16:colId xmlns:a16="http://schemas.microsoft.com/office/drawing/2014/main" val="88849252"/>
                    </a:ext>
                  </a:extLst>
                </a:gridCol>
                <a:gridCol w="672631">
                  <a:extLst>
                    <a:ext uri="{9D8B030D-6E8A-4147-A177-3AD203B41FA5}">
                      <a16:colId xmlns:a16="http://schemas.microsoft.com/office/drawing/2014/main" val="2750622002"/>
                    </a:ext>
                  </a:extLst>
                </a:gridCol>
              </a:tblGrid>
              <a:tr h="217711">
                <a:tc>
                  <a:txBody>
                    <a:bodyPr/>
                    <a:lstStyle/>
                    <a:p>
                      <a:r>
                        <a:rPr lang="en-US" dirty="0"/>
                        <a:t>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VarKill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UEVar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VarKill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LiveOut</a:t>
                      </a:r>
                      <a:r>
                        <a:rPr lang="en-US" dirty="0"/>
                        <a:t> I</a:t>
                      </a:r>
                      <a:r>
                        <a:rPr lang="en-US" baseline="-25000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LiveOut</a:t>
                      </a:r>
                      <a:r>
                        <a:rPr lang="en-US" dirty="0"/>
                        <a:t> I</a:t>
                      </a:r>
                      <a:r>
                        <a:rPr lang="en-US" baseline="-25000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LiveOut</a:t>
                      </a:r>
                      <a:r>
                        <a:rPr lang="en-US" dirty="0"/>
                        <a:t> I</a:t>
                      </a:r>
                      <a:r>
                        <a:rPr lang="en-US" baseline="-25000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.. I</a:t>
                      </a:r>
                      <a:r>
                        <a:rPr lang="en-US" baseline="-25000" dirty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976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Bstart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i,s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891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i,s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847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i,s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i,s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i,s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929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i,s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i,s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662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i,s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i,s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i,s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i,s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730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i,s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273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i,s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080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3895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3F66A-6019-574F-9BB9-6FBFD54A5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quiz from last time</a:t>
            </a:r>
          </a:p>
        </p:txBody>
      </p:sp>
    </p:spTree>
    <p:extLst>
      <p:ext uri="{BB962C8B-B14F-4D97-AF65-F5344CB8AC3E}">
        <p14:creationId xmlns:p14="http://schemas.microsoft.com/office/powerpoint/2010/main" val="71975619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AE07E60-FE3E-2542-8EDA-87C7DD41F243}"/>
              </a:ext>
            </a:extLst>
          </p:cNvPr>
          <p:cNvSpPr txBox="1"/>
          <p:nvPr/>
        </p:nvSpPr>
        <p:spPr>
          <a:xfrm>
            <a:off x="911763" y="1035688"/>
            <a:ext cx="101181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 = 1;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D7C273-3430-274E-9BD8-88A6964AB339}"/>
              </a:ext>
            </a:extLst>
          </p:cNvPr>
          <p:cNvSpPr txBox="1"/>
          <p:nvPr/>
        </p:nvSpPr>
        <p:spPr>
          <a:xfrm>
            <a:off x="888997" y="1825684"/>
            <a:ext cx="266611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&lt;some branch on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&gt;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4DD533-ED13-494B-9702-A2C71DE3AE39}"/>
              </a:ext>
            </a:extLst>
          </p:cNvPr>
          <p:cNvSpPr txBox="1"/>
          <p:nvPr/>
        </p:nvSpPr>
        <p:spPr>
          <a:xfrm>
            <a:off x="3159691" y="2829259"/>
            <a:ext cx="101181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s = 0;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AAFB98-FBC8-EA47-B67F-F848EFBB9C69}"/>
              </a:ext>
            </a:extLst>
          </p:cNvPr>
          <p:cNvSpPr txBox="1"/>
          <p:nvPr/>
        </p:nvSpPr>
        <p:spPr>
          <a:xfrm>
            <a:off x="888997" y="3748662"/>
            <a:ext cx="266611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s = </a:t>
            </a:r>
            <a:r>
              <a:rPr lang="en-US" dirty="0">
                <a:highlight>
                  <a:srgbClr val="FFFF00"/>
                </a:highlight>
                <a:latin typeface="Courier" pitchFamily="2" charset="0"/>
              </a:rPr>
              <a:t>s</a:t>
            </a:r>
            <a:r>
              <a:rPr lang="en-US" dirty="0">
                <a:latin typeface="Courier" pitchFamily="2" charset="0"/>
              </a:rPr>
              <a:t> + 1;</a:t>
            </a:r>
          </a:p>
          <a:p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 =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 + 1;</a:t>
            </a:r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&lt;some branch on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&gt;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81E177-3007-7E4D-A51F-83239BCE0D1E}"/>
              </a:ext>
            </a:extLst>
          </p:cNvPr>
          <p:cNvSpPr txBox="1"/>
          <p:nvPr/>
        </p:nvSpPr>
        <p:spPr>
          <a:xfrm>
            <a:off x="988585" y="5094781"/>
            <a:ext cx="142539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print(s);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035DB37-4D3D-F345-81EF-EFD65E4A54DB}"/>
              </a:ext>
            </a:extLst>
          </p:cNvPr>
          <p:cNvCxnSpPr>
            <a:cxnSpLocks/>
          </p:cNvCxnSpPr>
          <p:nvPr/>
        </p:nvCxnSpPr>
        <p:spPr>
          <a:xfrm flipH="1">
            <a:off x="1701280" y="2195016"/>
            <a:ext cx="1" cy="1553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709A409-3A5D-0349-A3F1-EACE3CD362B0}"/>
              </a:ext>
            </a:extLst>
          </p:cNvPr>
          <p:cNvCxnSpPr>
            <a:cxnSpLocks/>
          </p:cNvCxnSpPr>
          <p:nvPr/>
        </p:nvCxnSpPr>
        <p:spPr>
          <a:xfrm>
            <a:off x="1621089" y="4671992"/>
            <a:ext cx="0" cy="422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F11FF1C-9165-EA42-B37A-E3B4D65A03C4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1417671" y="1405020"/>
            <a:ext cx="0" cy="411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78685EE-01D7-2D47-890B-CA0C4337BAC5}"/>
              </a:ext>
            </a:extLst>
          </p:cNvPr>
          <p:cNvCxnSpPr>
            <a:cxnSpLocks/>
          </p:cNvCxnSpPr>
          <p:nvPr/>
        </p:nvCxnSpPr>
        <p:spPr>
          <a:xfrm>
            <a:off x="2958161" y="2195016"/>
            <a:ext cx="444597" cy="6342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97433D4-6B01-3246-AE63-AC86F8127E31}"/>
              </a:ext>
            </a:extLst>
          </p:cNvPr>
          <p:cNvCxnSpPr>
            <a:cxnSpLocks/>
          </p:cNvCxnSpPr>
          <p:nvPr/>
        </p:nvCxnSpPr>
        <p:spPr>
          <a:xfrm flipH="1">
            <a:off x="2513564" y="3198591"/>
            <a:ext cx="889194" cy="550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84C999A-55B9-8E4D-911E-3F791A730920}"/>
              </a:ext>
            </a:extLst>
          </p:cNvPr>
          <p:cNvSpPr txBox="1"/>
          <p:nvPr/>
        </p:nvSpPr>
        <p:spPr>
          <a:xfrm>
            <a:off x="18729" y="1039789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FA1C97D-4BDF-4942-8CE2-C5E2DB503BA8}"/>
              </a:ext>
            </a:extLst>
          </p:cNvPr>
          <p:cNvSpPr txBox="1"/>
          <p:nvPr/>
        </p:nvSpPr>
        <p:spPr>
          <a:xfrm>
            <a:off x="76714" y="1825684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02ECBF8-3255-2549-A2A9-1F6016A829FB}"/>
              </a:ext>
            </a:extLst>
          </p:cNvPr>
          <p:cNvSpPr txBox="1"/>
          <p:nvPr/>
        </p:nvSpPr>
        <p:spPr>
          <a:xfrm>
            <a:off x="2632206" y="2844938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3671041-BDE0-DD4D-AF0F-64FE3BD5412C}"/>
              </a:ext>
            </a:extLst>
          </p:cNvPr>
          <p:cNvSpPr txBox="1"/>
          <p:nvPr/>
        </p:nvSpPr>
        <p:spPr>
          <a:xfrm>
            <a:off x="370190" y="4148772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D762053-D1C6-2949-A780-88100666E340}"/>
              </a:ext>
            </a:extLst>
          </p:cNvPr>
          <p:cNvSpPr txBox="1"/>
          <p:nvPr/>
        </p:nvSpPr>
        <p:spPr>
          <a:xfrm>
            <a:off x="503434" y="5112966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B4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B35D361-4B53-3C41-BBC9-9D70053C484B}"/>
              </a:ext>
            </a:extLst>
          </p:cNvPr>
          <p:cNvCxnSpPr>
            <a:cxnSpLocks/>
          </p:cNvCxnSpPr>
          <p:nvPr/>
        </p:nvCxnSpPr>
        <p:spPr>
          <a:xfrm flipH="1" flipV="1">
            <a:off x="363977" y="3131620"/>
            <a:ext cx="525020" cy="756786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36019B4-9E1A-8842-97AB-672F3B58AF74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363976" y="2010350"/>
            <a:ext cx="525021" cy="1112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6B4CCD6-53E5-124B-934E-D0694FCB4FEC}"/>
              </a:ext>
            </a:extLst>
          </p:cNvPr>
          <p:cNvSpPr txBox="1"/>
          <p:nvPr/>
        </p:nvSpPr>
        <p:spPr>
          <a:xfrm>
            <a:off x="5847474" y="297024"/>
            <a:ext cx="5718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Now we can perform the iterative fixed point computation: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BC98FF-58A0-DA4F-81EB-240FDE41EE64}"/>
              </a:ext>
            </a:extLst>
          </p:cNvPr>
          <p:cNvSpPr txBox="1"/>
          <p:nvPr/>
        </p:nvSpPr>
        <p:spPr>
          <a:xfrm>
            <a:off x="5413412" y="851167"/>
            <a:ext cx="6586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/>
              <a:t>LiveOut</a:t>
            </a:r>
            <a:r>
              <a:rPr lang="en-US" sz="2000" i="1" dirty="0"/>
              <a:t>(n) = </a:t>
            </a:r>
            <a:r>
              <a:rPr lang="en-US" sz="2000" dirty="0"/>
              <a:t>∪</a:t>
            </a:r>
            <a:r>
              <a:rPr lang="en-US" sz="2000" baseline="-25000" dirty="0"/>
              <a:t>s in </a:t>
            </a:r>
            <a:r>
              <a:rPr lang="en-US" sz="2000" baseline="-25000" dirty="0" err="1"/>
              <a:t>succ</a:t>
            </a:r>
            <a:r>
              <a:rPr lang="en-US" sz="2000" baseline="-25000" dirty="0"/>
              <a:t>(n)</a:t>
            </a:r>
            <a:r>
              <a:rPr lang="en-US" sz="2000" i="1" dirty="0"/>
              <a:t> ( </a:t>
            </a:r>
            <a:r>
              <a:rPr lang="en-US" sz="2000" i="1" dirty="0" err="1"/>
              <a:t>UEVar</a:t>
            </a:r>
            <a:r>
              <a:rPr lang="en-US" sz="2000" i="1" dirty="0"/>
              <a:t>(s) </a:t>
            </a:r>
            <a:r>
              <a:rPr lang="en-US" sz="2000" dirty="0"/>
              <a:t>∪ (</a:t>
            </a:r>
            <a:r>
              <a:rPr lang="en-US" sz="2000" dirty="0" err="1"/>
              <a:t>LiveOut</a:t>
            </a:r>
            <a:r>
              <a:rPr lang="en-US" sz="2000" dirty="0"/>
              <a:t>(s) ⋂</a:t>
            </a:r>
            <a:r>
              <a:rPr lang="en-US" sz="2000" i="1" dirty="0"/>
              <a:t> </a:t>
            </a:r>
            <a:r>
              <a:rPr lang="en-US" sz="2000" i="1" dirty="0" err="1"/>
              <a:t>VarKill</a:t>
            </a:r>
            <a:r>
              <a:rPr lang="en-US" sz="2000" i="1" dirty="0"/>
              <a:t>(s) </a:t>
            </a:r>
            <a:r>
              <a:rPr lang="en-US" sz="2000" dirty="0"/>
              <a:t>))</a:t>
            </a:r>
            <a:r>
              <a:rPr lang="en-US" sz="2000" i="1" dirty="0"/>
              <a:t>  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E836FB-877C-E84F-8377-0A065C7E772B}"/>
              </a:ext>
            </a:extLst>
          </p:cNvPr>
          <p:cNvCxnSpPr>
            <a:cxnSpLocks/>
          </p:cNvCxnSpPr>
          <p:nvPr/>
        </p:nvCxnSpPr>
        <p:spPr>
          <a:xfrm>
            <a:off x="10457235" y="851167"/>
            <a:ext cx="101164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733BF73-8110-8B43-8162-DE33B176CD8F}"/>
              </a:ext>
            </a:extLst>
          </p:cNvPr>
          <p:cNvSpPr txBox="1"/>
          <p:nvPr/>
        </p:nvSpPr>
        <p:spPr>
          <a:xfrm>
            <a:off x="1286702" y="5886902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Bend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17D4981-260D-B642-B15C-B19632DE39C3}"/>
              </a:ext>
            </a:extLst>
          </p:cNvPr>
          <p:cNvCxnSpPr>
            <a:cxnSpLocks/>
          </p:cNvCxnSpPr>
          <p:nvPr/>
        </p:nvCxnSpPr>
        <p:spPr>
          <a:xfrm>
            <a:off x="1621088" y="5482298"/>
            <a:ext cx="0" cy="422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D1FFFB5-2320-4F4E-AA64-2CC1E13586D0}"/>
              </a:ext>
            </a:extLst>
          </p:cNvPr>
          <p:cNvSpPr txBox="1"/>
          <p:nvPr/>
        </p:nvSpPr>
        <p:spPr>
          <a:xfrm>
            <a:off x="931971" y="297024"/>
            <a:ext cx="738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Bstart</a:t>
            </a:r>
            <a:endParaRPr lang="en-US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C1FAE0C-053D-D24D-A36B-8A9AD41E1D50}"/>
              </a:ext>
            </a:extLst>
          </p:cNvPr>
          <p:cNvCxnSpPr>
            <a:cxnSpLocks/>
          </p:cNvCxnSpPr>
          <p:nvPr/>
        </p:nvCxnSpPr>
        <p:spPr>
          <a:xfrm>
            <a:off x="1286702" y="612899"/>
            <a:ext cx="0" cy="422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5" name="Table 4">
            <a:extLst>
              <a:ext uri="{FF2B5EF4-FFF2-40B4-BE49-F238E27FC236}">
                <a16:creationId xmlns:a16="http://schemas.microsoft.com/office/drawing/2014/main" id="{FF65C2C3-6F82-4447-86A6-334904852A65}"/>
              </a:ext>
            </a:extLst>
          </p:cNvPr>
          <p:cNvGraphicFramePr>
            <a:graphicFrameLocks noGrp="1"/>
          </p:cNvGraphicFramePr>
          <p:nvPr/>
        </p:nvGraphicFramePr>
        <p:xfrm>
          <a:off x="4215041" y="2269955"/>
          <a:ext cx="7699437" cy="2961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01004">
                  <a:extLst>
                    <a:ext uri="{9D8B030D-6E8A-4147-A177-3AD203B41FA5}">
                      <a16:colId xmlns:a16="http://schemas.microsoft.com/office/drawing/2014/main" val="1988581544"/>
                    </a:ext>
                  </a:extLst>
                </a:gridCol>
                <a:gridCol w="866060">
                  <a:extLst>
                    <a:ext uri="{9D8B030D-6E8A-4147-A177-3AD203B41FA5}">
                      <a16:colId xmlns:a16="http://schemas.microsoft.com/office/drawing/2014/main" val="2625425713"/>
                    </a:ext>
                  </a:extLst>
                </a:gridCol>
                <a:gridCol w="782633">
                  <a:extLst>
                    <a:ext uri="{9D8B030D-6E8A-4147-A177-3AD203B41FA5}">
                      <a16:colId xmlns:a16="http://schemas.microsoft.com/office/drawing/2014/main" val="483814811"/>
                    </a:ext>
                  </a:extLst>
                </a:gridCol>
                <a:gridCol w="930735">
                  <a:extLst>
                    <a:ext uri="{9D8B030D-6E8A-4147-A177-3AD203B41FA5}">
                      <a16:colId xmlns:a16="http://schemas.microsoft.com/office/drawing/2014/main" val="359816156"/>
                    </a:ext>
                  </a:extLst>
                </a:gridCol>
                <a:gridCol w="1148231">
                  <a:extLst>
                    <a:ext uri="{9D8B030D-6E8A-4147-A177-3AD203B41FA5}">
                      <a16:colId xmlns:a16="http://schemas.microsoft.com/office/drawing/2014/main" val="1233971538"/>
                    </a:ext>
                  </a:extLst>
                </a:gridCol>
                <a:gridCol w="1199071">
                  <a:extLst>
                    <a:ext uri="{9D8B030D-6E8A-4147-A177-3AD203B41FA5}">
                      <a16:colId xmlns:a16="http://schemas.microsoft.com/office/drawing/2014/main" val="127931163"/>
                    </a:ext>
                  </a:extLst>
                </a:gridCol>
                <a:gridCol w="1199072">
                  <a:extLst>
                    <a:ext uri="{9D8B030D-6E8A-4147-A177-3AD203B41FA5}">
                      <a16:colId xmlns:a16="http://schemas.microsoft.com/office/drawing/2014/main" val="88849252"/>
                    </a:ext>
                  </a:extLst>
                </a:gridCol>
                <a:gridCol w="672631">
                  <a:extLst>
                    <a:ext uri="{9D8B030D-6E8A-4147-A177-3AD203B41FA5}">
                      <a16:colId xmlns:a16="http://schemas.microsoft.com/office/drawing/2014/main" val="2750622002"/>
                    </a:ext>
                  </a:extLst>
                </a:gridCol>
              </a:tblGrid>
              <a:tr h="217711">
                <a:tc>
                  <a:txBody>
                    <a:bodyPr/>
                    <a:lstStyle/>
                    <a:p>
                      <a:r>
                        <a:rPr lang="en-US" dirty="0"/>
                        <a:t>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VarKill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UEVar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VarKill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LiveOut</a:t>
                      </a:r>
                      <a:r>
                        <a:rPr lang="en-US" dirty="0"/>
                        <a:t> I</a:t>
                      </a:r>
                      <a:r>
                        <a:rPr lang="en-US" baseline="-25000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LiveOut</a:t>
                      </a:r>
                      <a:r>
                        <a:rPr lang="en-US" dirty="0"/>
                        <a:t> I</a:t>
                      </a:r>
                      <a:r>
                        <a:rPr lang="en-US" baseline="-25000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LiveOut</a:t>
                      </a:r>
                      <a:r>
                        <a:rPr lang="en-US" dirty="0"/>
                        <a:t> I</a:t>
                      </a:r>
                      <a:r>
                        <a:rPr lang="en-US" baseline="-25000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.. I</a:t>
                      </a:r>
                      <a:r>
                        <a:rPr lang="en-US" baseline="-25000" dirty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976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Bstart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i,s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891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i,s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i,s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847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i,s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i,s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i,s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i,s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929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i,s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i,s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i,s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662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i,s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i,s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i,s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i,s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i,s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730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i,s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273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i,s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080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141666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CA05E-7356-1FFF-ED0F-B3EE41056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we traversed the CFG in a different order?</a:t>
            </a:r>
          </a:p>
        </p:txBody>
      </p:sp>
    </p:spTree>
    <p:extLst>
      <p:ext uri="{BB962C8B-B14F-4D97-AF65-F5344CB8AC3E}">
        <p14:creationId xmlns:p14="http://schemas.microsoft.com/office/powerpoint/2010/main" val="101295170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AE07E60-FE3E-2542-8EDA-87C7DD41F243}"/>
              </a:ext>
            </a:extLst>
          </p:cNvPr>
          <p:cNvSpPr txBox="1"/>
          <p:nvPr/>
        </p:nvSpPr>
        <p:spPr>
          <a:xfrm>
            <a:off x="911763" y="1035688"/>
            <a:ext cx="101181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 = 1;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D7C273-3430-274E-9BD8-88A6964AB339}"/>
              </a:ext>
            </a:extLst>
          </p:cNvPr>
          <p:cNvSpPr txBox="1"/>
          <p:nvPr/>
        </p:nvSpPr>
        <p:spPr>
          <a:xfrm>
            <a:off x="888997" y="1825684"/>
            <a:ext cx="266611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&lt;some branch on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&gt;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4DD533-ED13-494B-9702-A2C71DE3AE39}"/>
              </a:ext>
            </a:extLst>
          </p:cNvPr>
          <p:cNvSpPr txBox="1"/>
          <p:nvPr/>
        </p:nvSpPr>
        <p:spPr>
          <a:xfrm>
            <a:off x="3159691" y="2829259"/>
            <a:ext cx="101181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s = 0;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AAFB98-FBC8-EA47-B67F-F848EFBB9C69}"/>
              </a:ext>
            </a:extLst>
          </p:cNvPr>
          <p:cNvSpPr txBox="1"/>
          <p:nvPr/>
        </p:nvSpPr>
        <p:spPr>
          <a:xfrm>
            <a:off x="888997" y="3748662"/>
            <a:ext cx="266611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s = s + 1;</a:t>
            </a:r>
          </a:p>
          <a:p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 =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 + 1;</a:t>
            </a:r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&lt;some branch on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&gt;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81E177-3007-7E4D-A51F-83239BCE0D1E}"/>
              </a:ext>
            </a:extLst>
          </p:cNvPr>
          <p:cNvSpPr txBox="1"/>
          <p:nvPr/>
        </p:nvSpPr>
        <p:spPr>
          <a:xfrm>
            <a:off x="988585" y="5094781"/>
            <a:ext cx="142539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print(s);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035DB37-4D3D-F345-81EF-EFD65E4A54DB}"/>
              </a:ext>
            </a:extLst>
          </p:cNvPr>
          <p:cNvCxnSpPr>
            <a:cxnSpLocks/>
          </p:cNvCxnSpPr>
          <p:nvPr/>
        </p:nvCxnSpPr>
        <p:spPr>
          <a:xfrm flipH="1">
            <a:off x="1701280" y="2195016"/>
            <a:ext cx="1" cy="1553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709A409-3A5D-0349-A3F1-EACE3CD362B0}"/>
              </a:ext>
            </a:extLst>
          </p:cNvPr>
          <p:cNvCxnSpPr>
            <a:cxnSpLocks/>
          </p:cNvCxnSpPr>
          <p:nvPr/>
        </p:nvCxnSpPr>
        <p:spPr>
          <a:xfrm>
            <a:off x="1621089" y="4671992"/>
            <a:ext cx="0" cy="422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F11FF1C-9165-EA42-B37A-E3B4D65A03C4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1417671" y="1405020"/>
            <a:ext cx="0" cy="411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78685EE-01D7-2D47-890B-CA0C4337BAC5}"/>
              </a:ext>
            </a:extLst>
          </p:cNvPr>
          <p:cNvCxnSpPr>
            <a:cxnSpLocks/>
          </p:cNvCxnSpPr>
          <p:nvPr/>
        </p:nvCxnSpPr>
        <p:spPr>
          <a:xfrm>
            <a:off x="2958161" y="2195016"/>
            <a:ext cx="444597" cy="6342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97433D4-6B01-3246-AE63-AC86F8127E31}"/>
              </a:ext>
            </a:extLst>
          </p:cNvPr>
          <p:cNvCxnSpPr>
            <a:cxnSpLocks/>
          </p:cNvCxnSpPr>
          <p:nvPr/>
        </p:nvCxnSpPr>
        <p:spPr>
          <a:xfrm flipH="1">
            <a:off x="2513564" y="3198591"/>
            <a:ext cx="889194" cy="550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84C999A-55B9-8E4D-911E-3F791A730920}"/>
              </a:ext>
            </a:extLst>
          </p:cNvPr>
          <p:cNvSpPr txBox="1"/>
          <p:nvPr/>
        </p:nvSpPr>
        <p:spPr>
          <a:xfrm>
            <a:off x="18729" y="1039789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FA1C97D-4BDF-4942-8CE2-C5E2DB503BA8}"/>
              </a:ext>
            </a:extLst>
          </p:cNvPr>
          <p:cNvSpPr txBox="1"/>
          <p:nvPr/>
        </p:nvSpPr>
        <p:spPr>
          <a:xfrm>
            <a:off x="76714" y="1825684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02ECBF8-3255-2549-A2A9-1F6016A829FB}"/>
              </a:ext>
            </a:extLst>
          </p:cNvPr>
          <p:cNvSpPr txBox="1"/>
          <p:nvPr/>
        </p:nvSpPr>
        <p:spPr>
          <a:xfrm>
            <a:off x="2632206" y="2844938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3671041-BDE0-DD4D-AF0F-64FE3BD5412C}"/>
              </a:ext>
            </a:extLst>
          </p:cNvPr>
          <p:cNvSpPr txBox="1"/>
          <p:nvPr/>
        </p:nvSpPr>
        <p:spPr>
          <a:xfrm>
            <a:off x="370190" y="4148772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D762053-D1C6-2949-A780-88100666E340}"/>
              </a:ext>
            </a:extLst>
          </p:cNvPr>
          <p:cNvSpPr txBox="1"/>
          <p:nvPr/>
        </p:nvSpPr>
        <p:spPr>
          <a:xfrm>
            <a:off x="503434" y="5112966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B4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B35D361-4B53-3C41-BBC9-9D70053C484B}"/>
              </a:ext>
            </a:extLst>
          </p:cNvPr>
          <p:cNvCxnSpPr>
            <a:cxnSpLocks/>
          </p:cNvCxnSpPr>
          <p:nvPr/>
        </p:nvCxnSpPr>
        <p:spPr>
          <a:xfrm flipH="1" flipV="1">
            <a:off x="363977" y="3131620"/>
            <a:ext cx="525020" cy="756786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36019B4-9E1A-8842-97AB-672F3B58AF74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363976" y="2010350"/>
            <a:ext cx="525021" cy="1112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6B4CCD6-53E5-124B-934E-D0694FCB4FEC}"/>
              </a:ext>
            </a:extLst>
          </p:cNvPr>
          <p:cNvSpPr txBox="1"/>
          <p:nvPr/>
        </p:nvSpPr>
        <p:spPr>
          <a:xfrm>
            <a:off x="5847474" y="297024"/>
            <a:ext cx="5718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Now we can perform the iterative fixed point computation: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1F2154A-B0B7-F04A-AC01-9DE42ADCCF7A}"/>
              </a:ext>
            </a:extLst>
          </p:cNvPr>
          <p:cNvGraphicFramePr>
            <a:graphicFrameLocks noGrp="1"/>
          </p:cNvGraphicFramePr>
          <p:nvPr/>
        </p:nvGraphicFramePr>
        <p:xfrm>
          <a:off x="4351865" y="2256249"/>
          <a:ext cx="6707196" cy="2961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0989">
                  <a:extLst>
                    <a:ext uri="{9D8B030D-6E8A-4147-A177-3AD203B41FA5}">
                      <a16:colId xmlns:a16="http://schemas.microsoft.com/office/drawing/2014/main" val="1988581544"/>
                    </a:ext>
                  </a:extLst>
                </a:gridCol>
                <a:gridCol w="893164">
                  <a:extLst>
                    <a:ext uri="{9D8B030D-6E8A-4147-A177-3AD203B41FA5}">
                      <a16:colId xmlns:a16="http://schemas.microsoft.com/office/drawing/2014/main" val="2625425713"/>
                    </a:ext>
                  </a:extLst>
                </a:gridCol>
                <a:gridCol w="1065033">
                  <a:extLst>
                    <a:ext uri="{9D8B030D-6E8A-4147-A177-3AD203B41FA5}">
                      <a16:colId xmlns:a16="http://schemas.microsoft.com/office/drawing/2014/main" val="483814811"/>
                    </a:ext>
                  </a:extLst>
                </a:gridCol>
                <a:gridCol w="1046182">
                  <a:extLst>
                    <a:ext uri="{9D8B030D-6E8A-4147-A177-3AD203B41FA5}">
                      <a16:colId xmlns:a16="http://schemas.microsoft.com/office/drawing/2014/main" val="359816156"/>
                    </a:ext>
                  </a:extLst>
                </a:gridCol>
                <a:gridCol w="1281807">
                  <a:extLst>
                    <a:ext uri="{9D8B030D-6E8A-4147-A177-3AD203B41FA5}">
                      <a16:colId xmlns:a16="http://schemas.microsoft.com/office/drawing/2014/main" val="1233971538"/>
                    </a:ext>
                  </a:extLst>
                </a:gridCol>
                <a:gridCol w="1330021">
                  <a:extLst>
                    <a:ext uri="{9D8B030D-6E8A-4147-A177-3AD203B41FA5}">
                      <a16:colId xmlns:a16="http://schemas.microsoft.com/office/drawing/2014/main" val="127931163"/>
                    </a:ext>
                  </a:extLst>
                </a:gridCol>
              </a:tblGrid>
              <a:tr h="217711">
                <a:tc>
                  <a:txBody>
                    <a:bodyPr/>
                    <a:lstStyle/>
                    <a:p>
                      <a:r>
                        <a:rPr lang="en-US" dirty="0"/>
                        <a:t>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VarKill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UEVar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VarKill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LiveOut</a:t>
                      </a:r>
                      <a:r>
                        <a:rPr lang="en-US" dirty="0"/>
                        <a:t> I</a:t>
                      </a:r>
                      <a:r>
                        <a:rPr lang="en-US" baseline="-25000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LiveOut</a:t>
                      </a:r>
                      <a:r>
                        <a:rPr lang="en-US" dirty="0"/>
                        <a:t> I</a:t>
                      </a:r>
                      <a:r>
                        <a:rPr lang="en-US" baseline="-25000" dirty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976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Bstart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i,s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891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847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i,s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929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662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i,s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i,s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730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i,s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273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i,s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080564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76BC98FF-58A0-DA4F-81EB-240FDE41EE64}"/>
              </a:ext>
            </a:extLst>
          </p:cNvPr>
          <p:cNvSpPr txBox="1"/>
          <p:nvPr/>
        </p:nvSpPr>
        <p:spPr>
          <a:xfrm>
            <a:off x="5413412" y="851167"/>
            <a:ext cx="6586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/>
              <a:t>LiveOut</a:t>
            </a:r>
            <a:r>
              <a:rPr lang="en-US" sz="2000" i="1" dirty="0"/>
              <a:t>(n) = </a:t>
            </a:r>
            <a:r>
              <a:rPr lang="en-US" sz="2000" dirty="0"/>
              <a:t>∪</a:t>
            </a:r>
            <a:r>
              <a:rPr lang="en-US" sz="2000" baseline="-25000" dirty="0"/>
              <a:t>s in </a:t>
            </a:r>
            <a:r>
              <a:rPr lang="en-US" sz="2000" baseline="-25000" dirty="0" err="1"/>
              <a:t>succ</a:t>
            </a:r>
            <a:r>
              <a:rPr lang="en-US" sz="2000" baseline="-25000" dirty="0"/>
              <a:t>(n)</a:t>
            </a:r>
            <a:r>
              <a:rPr lang="en-US" sz="2000" i="1" dirty="0"/>
              <a:t> ( </a:t>
            </a:r>
            <a:r>
              <a:rPr lang="en-US" sz="2000" i="1" dirty="0" err="1"/>
              <a:t>UEVar</a:t>
            </a:r>
            <a:r>
              <a:rPr lang="en-US" sz="2000" i="1" dirty="0"/>
              <a:t>(s) </a:t>
            </a:r>
            <a:r>
              <a:rPr lang="en-US" sz="2000" dirty="0"/>
              <a:t>∪ (</a:t>
            </a:r>
            <a:r>
              <a:rPr lang="en-US" sz="2000" dirty="0" err="1"/>
              <a:t>LiveOut</a:t>
            </a:r>
            <a:r>
              <a:rPr lang="en-US" sz="2000" dirty="0"/>
              <a:t>(s) ⋂</a:t>
            </a:r>
            <a:r>
              <a:rPr lang="en-US" sz="2000" i="1" dirty="0"/>
              <a:t> </a:t>
            </a:r>
            <a:r>
              <a:rPr lang="en-US" sz="2000" i="1" dirty="0" err="1"/>
              <a:t>VarKill</a:t>
            </a:r>
            <a:r>
              <a:rPr lang="en-US" sz="2000" i="1" dirty="0"/>
              <a:t>(s) </a:t>
            </a:r>
            <a:r>
              <a:rPr lang="en-US" sz="2000" dirty="0"/>
              <a:t>))</a:t>
            </a:r>
            <a:r>
              <a:rPr lang="en-US" sz="2000" i="1" dirty="0"/>
              <a:t>  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E836FB-877C-E84F-8377-0A065C7E772B}"/>
              </a:ext>
            </a:extLst>
          </p:cNvPr>
          <p:cNvCxnSpPr>
            <a:cxnSpLocks/>
          </p:cNvCxnSpPr>
          <p:nvPr/>
        </p:nvCxnSpPr>
        <p:spPr>
          <a:xfrm>
            <a:off x="10457235" y="851167"/>
            <a:ext cx="101164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733BF73-8110-8B43-8162-DE33B176CD8F}"/>
              </a:ext>
            </a:extLst>
          </p:cNvPr>
          <p:cNvSpPr txBox="1"/>
          <p:nvPr/>
        </p:nvSpPr>
        <p:spPr>
          <a:xfrm>
            <a:off x="1286702" y="5886902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Bend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17D4981-260D-B642-B15C-B19632DE39C3}"/>
              </a:ext>
            </a:extLst>
          </p:cNvPr>
          <p:cNvCxnSpPr>
            <a:cxnSpLocks/>
          </p:cNvCxnSpPr>
          <p:nvPr/>
        </p:nvCxnSpPr>
        <p:spPr>
          <a:xfrm>
            <a:off x="1621088" y="5482298"/>
            <a:ext cx="0" cy="422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D1FFFB5-2320-4F4E-AA64-2CC1E13586D0}"/>
              </a:ext>
            </a:extLst>
          </p:cNvPr>
          <p:cNvSpPr txBox="1"/>
          <p:nvPr/>
        </p:nvSpPr>
        <p:spPr>
          <a:xfrm>
            <a:off x="931971" y="297024"/>
            <a:ext cx="738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Bstart</a:t>
            </a:r>
            <a:endParaRPr lang="en-US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C1FAE0C-053D-D24D-A36B-8A9AD41E1D50}"/>
              </a:ext>
            </a:extLst>
          </p:cNvPr>
          <p:cNvCxnSpPr>
            <a:cxnSpLocks/>
          </p:cNvCxnSpPr>
          <p:nvPr/>
        </p:nvCxnSpPr>
        <p:spPr>
          <a:xfrm>
            <a:off x="1286702" y="612899"/>
            <a:ext cx="0" cy="422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A79C6EF-28D4-19C2-2C56-1B395F859A3B}"/>
              </a:ext>
            </a:extLst>
          </p:cNvPr>
          <p:cNvSpPr txBox="1"/>
          <p:nvPr/>
        </p:nvSpPr>
        <p:spPr>
          <a:xfrm>
            <a:off x="5029200" y="6028267"/>
            <a:ext cx="2968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Lets do it backwards this time</a:t>
            </a:r>
          </a:p>
        </p:txBody>
      </p:sp>
    </p:spTree>
    <p:extLst>
      <p:ext uri="{BB962C8B-B14F-4D97-AF65-F5344CB8AC3E}">
        <p14:creationId xmlns:p14="http://schemas.microsoft.com/office/powerpoint/2010/main" val="341323645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D5391-4825-0C03-2277-323F309CA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Traversal order in data flow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1B737-6DE1-7122-338B-10E761DAB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your analysis flows backwards (get information from your children)</a:t>
            </a:r>
          </a:p>
          <a:p>
            <a:pPr lvl="1"/>
            <a:r>
              <a:rPr lang="en-US" dirty="0"/>
              <a:t>You want a post-order traversal</a:t>
            </a:r>
          </a:p>
          <a:p>
            <a:pPr lvl="1"/>
            <a:r>
              <a:rPr lang="en-US" dirty="0"/>
              <a:t>visit as many children as possible before visiting the parents</a:t>
            </a:r>
          </a:p>
          <a:p>
            <a:pPr lvl="1"/>
            <a:r>
              <a:rPr lang="en-US" dirty="0"/>
              <a:t>live variable analysis is a backwards flow analysis</a:t>
            </a:r>
          </a:p>
          <a:p>
            <a:pPr lvl="1"/>
            <a:endParaRPr lang="en-US" dirty="0"/>
          </a:p>
          <a:p>
            <a:r>
              <a:rPr lang="en-US" dirty="0"/>
              <a:t>If you flow forward, then you want a reverse post order traversal</a:t>
            </a:r>
          </a:p>
          <a:p>
            <a:pPr lvl="1"/>
            <a:r>
              <a:rPr lang="en-US" dirty="0"/>
              <a:t>Visit as many parents as possible</a:t>
            </a:r>
          </a:p>
          <a:p>
            <a:pPr lvl="1"/>
            <a:r>
              <a:rPr lang="en-US" dirty="0"/>
              <a:t>Global constant propagation is an example</a:t>
            </a:r>
          </a:p>
        </p:txBody>
      </p:sp>
    </p:spTree>
    <p:extLst>
      <p:ext uri="{BB962C8B-B14F-4D97-AF65-F5344CB8AC3E}">
        <p14:creationId xmlns:p14="http://schemas.microsoft.com/office/powerpoint/2010/main" val="284536876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F9BBC-12C1-A84E-BD76-68D8F676C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variable limitations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B4CCD6-53E5-124B-934E-D0694FCB4FEC}"/>
              </a:ext>
            </a:extLst>
          </p:cNvPr>
          <p:cNvSpPr txBox="1"/>
          <p:nvPr/>
        </p:nvSpPr>
        <p:spPr>
          <a:xfrm>
            <a:off x="838200" y="1737341"/>
            <a:ext cx="109395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 compute the </a:t>
            </a:r>
            <a:r>
              <a:rPr lang="en-US" sz="2400" dirty="0" err="1"/>
              <a:t>LiveOut</a:t>
            </a:r>
            <a:r>
              <a:rPr lang="en-US" sz="2400" dirty="0"/>
              <a:t> sets, we need two initial sets: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/>
              <a:t>VarKill</a:t>
            </a:r>
            <a:r>
              <a:rPr lang="en-US" sz="2400" dirty="0"/>
              <a:t> for block b is any variable in block b that gets overwritten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/>
              <a:t>UEVar</a:t>
            </a:r>
            <a:r>
              <a:rPr lang="en-US" sz="2400" b="1" dirty="0"/>
              <a:t> </a:t>
            </a:r>
            <a:r>
              <a:rPr lang="en-US" sz="2400" dirty="0"/>
              <a:t>(upward exposed variable) for block b is any variable in b that is read before being overwritten.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Consider: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5A35CA-6E28-8D45-884F-C789E049A1F1}"/>
              </a:ext>
            </a:extLst>
          </p:cNvPr>
          <p:cNvSpPr txBox="1"/>
          <p:nvPr/>
        </p:nvSpPr>
        <p:spPr>
          <a:xfrm>
            <a:off x="838199" y="4806974"/>
            <a:ext cx="2977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" pitchFamily="2" charset="0"/>
              </a:rPr>
              <a:t>s = a[x] + 1;</a:t>
            </a:r>
          </a:p>
        </p:txBody>
      </p:sp>
    </p:spTree>
    <p:extLst>
      <p:ext uri="{BB962C8B-B14F-4D97-AF65-F5344CB8AC3E}">
        <p14:creationId xmlns:p14="http://schemas.microsoft.com/office/powerpoint/2010/main" val="244572371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F9BBC-12C1-A84E-BD76-68D8F676C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variable limitations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B4CCD6-53E5-124B-934E-D0694FCB4FEC}"/>
              </a:ext>
            </a:extLst>
          </p:cNvPr>
          <p:cNvSpPr txBox="1"/>
          <p:nvPr/>
        </p:nvSpPr>
        <p:spPr>
          <a:xfrm>
            <a:off x="838200" y="1737341"/>
            <a:ext cx="109395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 compute the </a:t>
            </a:r>
            <a:r>
              <a:rPr lang="en-US" sz="2400" dirty="0" err="1"/>
              <a:t>LiveOut</a:t>
            </a:r>
            <a:r>
              <a:rPr lang="en-US" sz="2400" dirty="0"/>
              <a:t> sets, we need two initial sets: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/>
              <a:t>VarKill</a:t>
            </a:r>
            <a:r>
              <a:rPr lang="en-US" sz="2400" dirty="0"/>
              <a:t> for block b is any variable in block b that gets overwritten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/>
              <a:t>UEVar</a:t>
            </a:r>
            <a:r>
              <a:rPr lang="en-US" sz="2400" b="1" dirty="0"/>
              <a:t> </a:t>
            </a:r>
            <a:r>
              <a:rPr lang="en-US" sz="2400" dirty="0"/>
              <a:t>(upward exposed variable) for block b is any variable in b that is read before being overwritten.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Consider: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5A35CA-6E28-8D45-884F-C789E049A1F1}"/>
              </a:ext>
            </a:extLst>
          </p:cNvPr>
          <p:cNvSpPr txBox="1"/>
          <p:nvPr/>
        </p:nvSpPr>
        <p:spPr>
          <a:xfrm>
            <a:off x="838199" y="4806974"/>
            <a:ext cx="2977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" pitchFamily="2" charset="0"/>
              </a:rPr>
              <a:t>s = a[x] + 1;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DBD4C8-4770-EC4E-94F2-38BD2C3A5A7B}"/>
              </a:ext>
            </a:extLst>
          </p:cNvPr>
          <p:cNvSpPr txBox="1"/>
          <p:nvPr/>
        </p:nvSpPr>
        <p:spPr>
          <a:xfrm>
            <a:off x="838199" y="5512103"/>
            <a:ext cx="10282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/>
              <a:t>UEVar</a:t>
            </a:r>
            <a:r>
              <a:rPr lang="en-US" i="1" dirty="0"/>
              <a:t> needs to assume a[x] is any memory location that it cannot prove non-aliasing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FE8D4AC-E8DE-CE43-BB8D-F96E48003B12}"/>
              </a:ext>
            </a:extLst>
          </p:cNvPr>
          <p:cNvSpPr txBox="1"/>
          <p:nvPr/>
        </p:nvSpPr>
        <p:spPr>
          <a:xfrm>
            <a:off x="5190991" y="6189289"/>
            <a:ext cx="6586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/>
              <a:t>LiveOut</a:t>
            </a:r>
            <a:r>
              <a:rPr lang="en-US" sz="2000" i="1" dirty="0"/>
              <a:t>(n) = </a:t>
            </a:r>
            <a:r>
              <a:rPr lang="en-US" sz="2000" dirty="0"/>
              <a:t>∪</a:t>
            </a:r>
            <a:r>
              <a:rPr lang="en-US" sz="2000" baseline="-25000" dirty="0"/>
              <a:t>s in </a:t>
            </a:r>
            <a:r>
              <a:rPr lang="en-US" sz="2000" baseline="-25000" dirty="0" err="1"/>
              <a:t>succ</a:t>
            </a:r>
            <a:r>
              <a:rPr lang="en-US" sz="2000" baseline="-25000" dirty="0"/>
              <a:t>(n)</a:t>
            </a:r>
            <a:r>
              <a:rPr lang="en-US" sz="2000" i="1" dirty="0"/>
              <a:t> ( </a:t>
            </a:r>
            <a:r>
              <a:rPr lang="en-US" sz="2000" i="1" dirty="0" err="1"/>
              <a:t>UEVar</a:t>
            </a:r>
            <a:r>
              <a:rPr lang="en-US" sz="2000" i="1" dirty="0"/>
              <a:t>(s) </a:t>
            </a:r>
            <a:r>
              <a:rPr lang="en-US" sz="2000" dirty="0"/>
              <a:t>∪ (</a:t>
            </a:r>
            <a:r>
              <a:rPr lang="en-US" sz="2000" dirty="0" err="1"/>
              <a:t>LiveOut</a:t>
            </a:r>
            <a:r>
              <a:rPr lang="en-US" sz="2000" dirty="0"/>
              <a:t>(s) ⋂</a:t>
            </a:r>
            <a:r>
              <a:rPr lang="en-US" sz="2000" i="1" dirty="0"/>
              <a:t> </a:t>
            </a:r>
            <a:r>
              <a:rPr lang="en-US" sz="2000" i="1" dirty="0" err="1"/>
              <a:t>VarKill</a:t>
            </a:r>
            <a:r>
              <a:rPr lang="en-US" sz="2000" i="1" dirty="0"/>
              <a:t>(s) </a:t>
            </a:r>
            <a:r>
              <a:rPr lang="en-US" sz="2000" dirty="0"/>
              <a:t>))</a:t>
            </a:r>
            <a:r>
              <a:rPr lang="en-US" sz="2000" i="1" dirty="0"/>
              <a:t>  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0188649-9EF1-0142-8D4D-E89363EC5653}"/>
              </a:ext>
            </a:extLst>
          </p:cNvPr>
          <p:cNvCxnSpPr>
            <a:cxnSpLocks/>
          </p:cNvCxnSpPr>
          <p:nvPr/>
        </p:nvCxnSpPr>
        <p:spPr>
          <a:xfrm>
            <a:off x="10234814" y="6189289"/>
            <a:ext cx="101164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33738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F9BBC-12C1-A84E-BD76-68D8F676C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variable limitations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B4CCD6-53E5-124B-934E-D0694FCB4FEC}"/>
              </a:ext>
            </a:extLst>
          </p:cNvPr>
          <p:cNvSpPr txBox="1"/>
          <p:nvPr/>
        </p:nvSpPr>
        <p:spPr>
          <a:xfrm>
            <a:off x="838200" y="1737341"/>
            <a:ext cx="109395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 compute the </a:t>
            </a:r>
            <a:r>
              <a:rPr lang="en-US" sz="2400" dirty="0" err="1"/>
              <a:t>LiveOut</a:t>
            </a:r>
            <a:r>
              <a:rPr lang="en-US" sz="2400" dirty="0"/>
              <a:t> sets, we need two initial sets: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/>
              <a:t>VarKill</a:t>
            </a:r>
            <a:r>
              <a:rPr lang="en-US" sz="2400" dirty="0"/>
              <a:t> for block b is any variable in block b that gets overwritten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/>
              <a:t>UEVar</a:t>
            </a:r>
            <a:r>
              <a:rPr lang="en-US" sz="2400" b="1" dirty="0"/>
              <a:t> </a:t>
            </a:r>
            <a:r>
              <a:rPr lang="en-US" sz="2400" dirty="0"/>
              <a:t>(upward exposed variable) for block b is any variable in b that is read before being overwritten.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Consider: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5A35CA-6E28-8D45-884F-C789E049A1F1}"/>
              </a:ext>
            </a:extLst>
          </p:cNvPr>
          <p:cNvSpPr txBox="1"/>
          <p:nvPr/>
        </p:nvSpPr>
        <p:spPr>
          <a:xfrm>
            <a:off x="838199" y="4806974"/>
            <a:ext cx="2977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" pitchFamily="2" charset="0"/>
              </a:rPr>
              <a:t>a[x] = s + 1;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FE8D4AC-E8DE-CE43-BB8D-F96E48003B12}"/>
              </a:ext>
            </a:extLst>
          </p:cNvPr>
          <p:cNvSpPr txBox="1"/>
          <p:nvPr/>
        </p:nvSpPr>
        <p:spPr>
          <a:xfrm>
            <a:off x="5190991" y="6189289"/>
            <a:ext cx="6586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/>
              <a:t>LiveOut</a:t>
            </a:r>
            <a:r>
              <a:rPr lang="en-US" sz="2000" i="1" dirty="0"/>
              <a:t>(n) = </a:t>
            </a:r>
            <a:r>
              <a:rPr lang="en-US" sz="2000" dirty="0"/>
              <a:t>∪</a:t>
            </a:r>
            <a:r>
              <a:rPr lang="en-US" sz="2000" baseline="-25000" dirty="0"/>
              <a:t>s in </a:t>
            </a:r>
            <a:r>
              <a:rPr lang="en-US" sz="2000" baseline="-25000" dirty="0" err="1"/>
              <a:t>succ</a:t>
            </a:r>
            <a:r>
              <a:rPr lang="en-US" sz="2000" baseline="-25000" dirty="0"/>
              <a:t>(n)</a:t>
            </a:r>
            <a:r>
              <a:rPr lang="en-US" sz="2000" i="1" dirty="0"/>
              <a:t> ( </a:t>
            </a:r>
            <a:r>
              <a:rPr lang="en-US" sz="2000" i="1" dirty="0" err="1"/>
              <a:t>UEVar</a:t>
            </a:r>
            <a:r>
              <a:rPr lang="en-US" sz="2000" i="1" dirty="0"/>
              <a:t>(s) </a:t>
            </a:r>
            <a:r>
              <a:rPr lang="en-US" sz="2000" dirty="0"/>
              <a:t>∪ (</a:t>
            </a:r>
            <a:r>
              <a:rPr lang="en-US" sz="2000" dirty="0" err="1"/>
              <a:t>LiveOut</a:t>
            </a:r>
            <a:r>
              <a:rPr lang="en-US" sz="2000" dirty="0"/>
              <a:t>(s) ⋂</a:t>
            </a:r>
            <a:r>
              <a:rPr lang="en-US" sz="2000" i="1" dirty="0"/>
              <a:t> </a:t>
            </a:r>
            <a:r>
              <a:rPr lang="en-US" sz="2000" i="1" dirty="0" err="1"/>
              <a:t>VarKill</a:t>
            </a:r>
            <a:r>
              <a:rPr lang="en-US" sz="2000" i="1" dirty="0"/>
              <a:t>(s) </a:t>
            </a:r>
            <a:r>
              <a:rPr lang="en-US" sz="2000" dirty="0"/>
              <a:t>))</a:t>
            </a:r>
            <a:r>
              <a:rPr lang="en-US" sz="2000" i="1" dirty="0"/>
              <a:t>  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0188649-9EF1-0142-8D4D-E89363EC5653}"/>
              </a:ext>
            </a:extLst>
          </p:cNvPr>
          <p:cNvCxnSpPr>
            <a:cxnSpLocks/>
          </p:cNvCxnSpPr>
          <p:nvPr/>
        </p:nvCxnSpPr>
        <p:spPr>
          <a:xfrm>
            <a:off x="10234814" y="6189289"/>
            <a:ext cx="101164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47705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F9BBC-12C1-A84E-BD76-68D8F676C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variable limitations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B4CCD6-53E5-124B-934E-D0694FCB4FEC}"/>
              </a:ext>
            </a:extLst>
          </p:cNvPr>
          <p:cNvSpPr txBox="1"/>
          <p:nvPr/>
        </p:nvSpPr>
        <p:spPr>
          <a:xfrm>
            <a:off x="838200" y="1737341"/>
            <a:ext cx="109395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 compute the </a:t>
            </a:r>
            <a:r>
              <a:rPr lang="en-US" sz="2400" dirty="0" err="1"/>
              <a:t>LiveOut</a:t>
            </a:r>
            <a:r>
              <a:rPr lang="en-US" sz="2400" dirty="0"/>
              <a:t> sets, we need two initial sets: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/>
              <a:t>VarKill</a:t>
            </a:r>
            <a:r>
              <a:rPr lang="en-US" sz="2400" dirty="0"/>
              <a:t> for block b is any variable in block b that gets overwritten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/>
              <a:t>UEVar</a:t>
            </a:r>
            <a:r>
              <a:rPr lang="en-US" sz="2400" b="1" dirty="0"/>
              <a:t> </a:t>
            </a:r>
            <a:r>
              <a:rPr lang="en-US" sz="2400" dirty="0"/>
              <a:t>(upward exposed variable) for block b is any variable in b that is read before being overwritten.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Consider: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5A35CA-6E28-8D45-884F-C789E049A1F1}"/>
              </a:ext>
            </a:extLst>
          </p:cNvPr>
          <p:cNvSpPr txBox="1"/>
          <p:nvPr/>
        </p:nvSpPr>
        <p:spPr>
          <a:xfrm>
            <a:off x="838199" y="4806974"/>
            <a:ext cx="2977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" pitchFamily="2" charset="0"/>
              </a:rPr>
              <a:t>a[x] = s + 1;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FE8D4AC-E8DE-CE43-BB8D-F96E48003B12}"/>
              </a:ext>
            </a:extLst>
          </p:cNvPr>
          <p:cNvSpPr txBox="1"/>
          <p:nvPr/>
        </p:nvSpPr>
        <p:spPr>
          <a:xfrm>
            <a:off x="5190991" y="6189289"/>
            <a:ext cx="6586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/>
              <a:t>LiveOut</a:t>
            </a:r>
            <a:r>
              <a:rPr lang="en-US" sz="2000" i="1" dirty="0"/>
              <a:t>(n) = </a:t>
            </a:r>
            <a:r>
              <a:rPr lang="en-US" sz="2000" dirty="0"/>
              <a:t>∪</a:t>
            </a:r>
            <a:r>
              <a:rPr lang="en-US" sz="2000" baseline="-25000" dirty="0"/>
              <a:t>s in </a:t>
            </a:r>
            <a:r>
              <a:rPr lang="en-US" sz="2000" baseline="-25000" dirty="0" err="1"/>
              <a:t>succ</a:t>
            </a:r>
            <a:r>
              <a:rPr lang="en-US" sz="2000" baseline="-25000" dirty="0"/>
              <a:t>(n)</a:t>
            </a:r>
            <a:r>
              <a:rPr lang="en-US" sz="2000" i="1" dirty="0"/>
              <a:t> ( </a:t>
            </a:r>
            <a:r>
              <a:rPr lang="en-US" sz="2000" i="1" dirty="0" err="1"/>
              <a:t>UEVar</a:t>
            </a:r>
            <a:r>
              <a:rPr lang="en-US" sz="2000" i="1" dirty="0"/>
              <a:t>(s) </a:t>
            </a:r>
            <a:r>
              <a:rPr lang="en-US" sz="2000" dirty="0"/>
              <a:t>∪ (</a:t>
            </a:r>
            <a:r>
              <a:rPr lang="en-US" sz="2000" dirty="0" err="1"/>
              <a:t>LiveOut</a:t>
            </a:r>
            <a:r>
              <a:rPr lang="en-US" sz="2000" dirty="0"/>
              <a:t>(s) ⋂</a:t>
            </a:r>
            <a:r>
              <a:rPr lang="en-US" sz="2000" i="1" dirty="0"/>
              <a:t> </a:t>
            </a:r>
            <a:r>
              <a:rPr lang="en-US" sz="2000" i="1" dirty="0" err="1"/>
              <a:t>VarKill</a:t>
            </a:r>
            <a:r>
              <a:rPr lang="en-US" sz="2000" i="1" dirty="0"/>
              <a:t>(s) </a:t>
            </a:r>
            <a:r>
              <a:rPr lang="en-US" sz="2000" dirty="0"/>
              <a:t>))</a:t>
            </a:r>
            <a:r>
              <a:rPr lang="en-US" sz="2000" i="1" dirty="0"/>
              <a:t>  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0188649-9EF1-0142-8D4D-E89363EC5653}"/>
              </a:ext>
            </a:extLst>
          </p:cNvPr>
          <p:cNvCxnSpPr>
            <a:cxnSpLocks/>
          </p:cNvCxnSpPr>
          <p:nvPr/>
        </p:nvCxnSpPr>
        <p:spPr>
          <a:xfrm>
            <a:off x="10234814" y="6189289"/>
            <a:ext cx="101164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3909556-879F-3F4A-BBE7-265A4D8B27D1}"/>
              </a:ext>
            </a:extLst>
          </p:cNvPr>
          <p:cNvSpPr txBox="1"/>
          <p:nvPr/>
        </p:nvSpPr>
        <p:spPr>
          <a:xfrm>
            <a:off x="838199" y="5512103"/>
            <a:ext cx="10282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/>
              <a:t>VarKill</a:t>
            </a:r>
            <a:r>
              <a:rPr lang="en-US" b="1" i="1" dirty="0"/>
              <a:t> </a:t>
            </a:r>
            <a:r>
              <a:rPr lang="en-US" i="1" dirty="0"/>
              <a:t>also needs to know about aliasing</a:t>
            </a:r>
          </a:p>
        </p:txBody>
      </p:sp>
    </p:spTree>
    <p:extLst>
      <p:ext uri="{BB962C8B-B14F-4D97-AF65-F5344CB8AC3E}">
        <p14:creationId xmlns:p14="http://schemas.microsoft.com/office/powerpoint/2010/main" val="2174764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6812B-4CB3-E14C-9695-15EE33D4D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278CF-F6DF-5C4D-BD50-E75EDBB44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Godbolt demo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3BB659-482E-B6E7-F179-F730729AFFF2}"/>
              </a:ext>
            </a:extLst>
          </p:cNvPr>
          <p:cNvSpPr/>
          <p:nvPr/>
        </p:nvSpPr>
        <p:spPr>
          <a:xfrm>
            <a:off x="1032934" y="329690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foo(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num,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x,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y) {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  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  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j[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]; </a:t>
            </a: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[x] + j[y];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62333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6812B-4CB3-E14C-9695-15EE33D4D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278CF-F6DF-5C4D-BD50-E75EDBB44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84133" cy="4351338"/>
          </a:xfrm>
        </p:spPr>
        <p:txBody>
          <a:bodyPr/>
          <a:lstStyle/>
          <a:p>
            <a:r>
              <a:rPr lang="en-US" dirty="0"/>
              <a:t>Godbolt demo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B953AE-570E-8133-4B90-088E508AB63D}"/>
              </a:ext>
            </a:extLst>
          </p:cNvPr>
          <p:cNvSpPr/>
          <p:nvPr/>
        </p:nvSpPr>
        <p:spPr>
          <a:xfrm>
            <a:off x="1032934" y="329690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foo(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num,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x,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y) {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  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  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j[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]; </a:t>
            </a: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[x] + j[y];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34C487-AA31-D74C-2A32-E789F9CE51E6}"/>
              </a:ext>
            </a:extLst>
          </p:cNvPr>
          <p:cNvSpPr txBox="1"/>
          <p:nvPr/>
        </p:nvSpPr>
        <p:spPr>
          <a:xfrm>
            <a:off x="6688667" y="3572933"/>
            <a:ext cx="21858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warning in clang...</a:t>
            </a:r>
          </a:p>
          <a:p>
            <a:endParaRPr lang="en-US" dirty="0"/>
          </a:p>
          <a:p>
            <a:r>
              <a:rPr lang="en-US" dirty="0"/>
              <a:t>warning in </a:t>
            </a:r>
            <a:r>
              <a:rPr lang="en-US" dirty="0" err="1"/>
              <a:t>gcc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298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E1C3E-B3DC-CD50-A1D8-30D2D090D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199027445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6812B-4CB3-E14C-9695-15EE33D4D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278CF-F6DF-5C4D-BD50-E75EDBB44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84133" cy="4351338"/>
          </a:xfrm>
        </p:spPr>
        <p:txBody>
          <a:bodyPr/>
          <a:lstStyle/>
          <a:p>
            <a:r>
              <a:rPr lang="en-US" dirty="0"/>
              <a:t>Godbolt demo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25CC07-2AA3-E914-AD09-5CC6B9DF60C4}"/>
              </a:ext>
            </a:extLst>
          </p:cNvPr>
          <p:cNvSpPr/>
          <p:nvPr/>
        </p:nvSpPr>
        <p:spPr>
          <a:xfrm>
            <a:off x="973669" y="3042272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foo(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num,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x,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y) {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  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  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j[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]; </a:t>
            </a: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j[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[x] + j[y];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96958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6812B-4CB3-E14C-9695-15EE33D4D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278CF-F6DF-5C4D-BD50-E75EDBB44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84133" cy="4351338"/>
          </a:xfrm>
        </p:spPr>
        <p:txBody>
          <a:bodyPr/>
          <a:lstStyle/>
          <a:p>
            <a:r>
              <a:rPr lang="en-US" dirty="0"/>
              <a:t>Godbolt demo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34C487-AA31-D74C-2A32-E789F9CE51E6}"/>
              </a:ext>
            </a:extLst>
          </p:cNvPr>
          <p:cNvSpPr txBox="1"/>
          <p:nvPr/>
        </p:nvSpPr>
        <p:spPr>
          <a:xfrm>
            <a:off x="6688667" y="3572933"/>
            <a:ext cx="37794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more warning.</a:t>
            </a:r>
          </a:p>
          <a:p>
            <a:br>
              <a:rPr lang="en-US" dirty="0"/>
            </a:br>
            <a:r>
              <a:rPr lang="en-US" dirty="0"/>
              <a:t>Thus analysis must not be very precise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25CC07-2AA3-E914-AD09-5CC6B9DF60C4}"/>
              </a:ext>
            </a:extLst>
          </p:cNvPr>
          <p:cNvSpPr/>
          <p:nvPr/>
        </p:nvSpPr>
        <p:spPr>
          <a:xfrm>
            <a:off x="973669" y="3042272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foo(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num,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x,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y) {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  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  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j[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]; </a:t>
            </a: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j[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[x] + j[y];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52536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F9BBC-12C1-A84E-BD76-68D8F676C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variable limitations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B4CCD6-53E5-124B-934E-D0694FCB4FEC}"/>
              </a:ext>
            </a:extLst>
          </p:cNvPr>
          <p:cNvSpPr txBox="1"/>
          <p:nvPr/>
        </p:nvSpPr>
        <p:spPr>
          <a:xfrm>
            <a:off x="838200" y="1737341"/>
            <a:ext cx="109395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Imprecision can come from CFG construction:</a:t>
            </a:r>
          </a:p>
          <a:p>
            <a:br>
              <a:rPr lang="en-US" sz="2400" dirty="0"/>
            </a:br>
            <a:r>
              <a:rPr lang="en-US" sz="2400" dirty="0"/>
              <a:t>consider: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 err="1">
                <a:latin typeface="Courier" pitchFamily="2" charset="0"/>
              </a:rPr>
              <a:t>br</a:t>
            </a:r>
            <a:r>
              <a:rPr lang="en-US" sz="2400" dirty="0">
                <a:latin typeface="Courier" pitchFamily="2" charset="0"/>
              </a:rPr>
              <a:t> 1 &lt; 0, </a:t>
            </a:r>
            <a:r>
              <a:rPr lang="en-US" sz="2400" dirty="0" err="1">
                <a:latin typeface="Courier" pitchFamily="2" charset="0"/>
              </a:rPr>
              <a:t>dead_branch</a:t>
            </a:r>
            <a:r>
              <a:rPr lang="en-US" sz="2400" dirty="0">
                <a:latin typeface="Courier" pitchFamily="2" charset="0"/>
              </a:rPr>
              <a:t>, </a:t>
            </a:r>
            <a:r>
              <a:rPr lang="en-US" sz="2400" dirty="0" err="1">
                <a:latin typeface="Courier" pitchFamily="2" charset="0"/>
              </a:rPr>
              <a:t>alive_branch</a:t>
            </a:r>
            <a:endParaRPr lang="en-US" sz="2400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01666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F9BBC-12C1-A84E-BD76-68D8F676C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variable limitations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B4CCD6-53E5-124B-934E-D0694FCB4FEC}"/>
              </a:ext>
            </a:extLst>
          </p:cNvPr>
          <p:cNvSpPr txBox="1"/>
          <p:nvPr/>
        </p:nvSpPr>
        <p:spPr>
          <a:xfrm>
            <a:off x="838200" y="1737341"/>
            <a:ext cx="109395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Imprecision can come from CFG construction:</a:t>
            </a:r>
          </a:p>
          <a:p>
            <a:br>
              <a:rPr lang="en-US" sz="2400" dirty="0"/>
            </a:br>
            <a:r>
              <a:rPr lang="en-US" sz="2400" dirty="0"/>
              <a:t>consider: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 err="1">
                <a:latin typeface="Courier" pitchFamily="2" charset="0"/>
              </a:rPr>
              <a:t>br</a:t>
            </a:r>
            <a:r>
              <a:rPr lang="en-US" sz="2400" dirty="0">
                <a:latin typeface="Courier" pitchFamily="2" charset="0"/>
              </a:rPr>
              <a:t> </a:t>
            </a:r>
            <a:r>
              <a:rPr lang="en-US" sz="2400" dirty="0">
                <a:highlight>
                  <a:srgbClr val="FFFF00"/>
                </a:highlight>
                <a:latin typeface="Courier" pitchFamily="2" charset="0"/>
              </a:rPr>
              <a:t>1 &lt; 0</a:t>
            </a:r>
            <a:r>
              <a:rPr lang="en-US" sz="2400" dirty="0">
                <a:latin typeface="Courier" pitchFamily="2" charset="0"/>
              </a:rPr>
              <a:t>, </a:t>
            </a:r>
            <a:r>
              <a:rPr lang="en-US" sz="2400" dirty="0" err="1">
                <a:latin typeface="Courier" pitchFamily="2" charset="0"/>
              </a:rPr>
              <a:t>dead_branch</a:t>
            </a:r>
            <a:r>
              <a:rPr lang="en-US" sz="2400" dirty="0">
                <a:latin typeface="Courier" pitchFamily="2" charset="0"/>
              </a:rPr>
              <a:t>, </a:t>
            </a:r>
            <a:r>
              <a:rPr lang="en-US" sz="2400" dirty="0" err="1">
                <a:latin typeface="Courier" pitchFamily="2" charset="0"/>
              </a:rPr>
              <a:t>alive_branch</a:t>
            </a:r>
            <a:endParaRPr lang="en-US" sz="2400" dirty="0">
              <a:latin typeface="Courier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FE6D2C-74C0-6641-951E-09ABCE15CCC4}"/>
              </a:ext>
            </a:extLst>
          </p:cNvPr>
          <p:cNvSpPr txBox="1"/>
          <p:nvPr/>
        </p:nvSpPr>
        <p:spPr>
          <a:xfrm>
            <a:off x="506626" y="4188941"/>
            <a:ext cx="328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could come from arguments, etc.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090CC9D-13C9-AB44-BEA9-CA9D3A679B16}"/>
              </a:ext>
            </a:extLst>
          </p:cNvPr>
          <p:cNvSpPr/>
          <p:nvPr/>
        </p:nvSpPr>
        <p:spPr>
          <a:xfrm>
            <a:off x="7571278" y="4337961"/>
            <a:ext cx="1653702" cy="64202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EC3FA7C-9FE6-244A-B385-AADC0CE4E787}"/>
              </a:ext>
            </a:extLst>
          </p:cNvPr>
          <p:cNvSpPr/>
          <p:nvPr/>
        </p:nvSpPr>
        <p:spPr>
          <a:xfrm>
            <a:off x="5626714" y="5515604"/>
            <a:ext cx="1653702" cy="64202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BDE6949-6E36-B444-BB99-7E02325FCBBE}"/>
              </a:ext>
            </a:extLst>
          </p:cNvPr>
          <p:cNvSpPr/>
          <p:nvPr/>
        </p:nvSpPr>
        <p:spPr>
          <a:xfrm>
            <a:off x="7571278" y="5595766"/>
            <a:ext cx="1653702" cy="64202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r>
              <a:rPr lang="en-US" baseline="-25000" dirty="0"/>
              <a:t>1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6C08530-D93D-9C48-B124-3943BFF52F0B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6570047" y="4885964"/>
            <a:ext cx="1243410" cy="629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36AD103-425F-314C-8DFB-A36FFC7DC633}"/>
              </a:ext>
            </a:extLst>
          </p:cNvPr>
          <p:cNvCxnSpPr>
            <a:cxnSpLocks/>
            <a:stCxn id="5" idx="4"/>
            <a:endCxn id="7" idx="0"/>
          </p:cNvCxnSpPr>
          <p:nvPr/>
        </p:nvCxnSpPr>
        <p:spPr>
          <a:xfrm>
            <a:off x="8398129" y="4979987"/>
            <a:ext cx="0" cy="615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196BE69-728C-F247-9E8C-2FBDCBC8869B}"/>
              </a:ext>
            </a:extLst>
          </p:cNvPr>
          <p:cNvSpPr txBox="1"/>
          <p:nvPr/>
        </p:nvSpPr>
        <p:spPr>
          <a:xfrm>
            <a:off x="5977229" y="4694895"/>
            <a:ext cx="1419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dead_branch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7DF3E7-6BE2-D446-8ECF-6E35DA955C73}"/>
              </a:ext>
            </a:extLst>
          </p:cNvPr>
          <p:cNvSpPr txBox="1"/>
          <p:nvPr/>
        </p:nvSpPr>
        <p:spPr>
          <a:xfrm>
            <a:off x="8595919" y="5068645"/>
            <a:ext cx="1383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alive_branch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5108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F9BBC-12C1-A84E-BD76-68D8F676C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variable limitations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B4CCD6-53E5-124B-934E-D0694FCB4FEC}"/>
              </a:ext>
            </a:extLst>
          </p:cNvPr>
          <p:cNvSpPr txBox="1"/>
          <p:nvPr/>
        </p:nvSpPr>
        <p:spPr>
          <a:xfrm>
            <a:off x="838200" y="1737341"/>
            <a:ext cx="72431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Imprecision can come from CFG construction:</a:t>
            </a:r>
          </a:p>
          <a:p>
            <a:br>
              <a:rPr lang="en-US" sz="2400" dirty="0"/>
            </a:br>
            <a:r>
              <a:rPr lang="en-US" sz="2400" dirty="0"/>
              <a:t>consider first class labels (or functions):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 err="1">
                <a:latin typeface="Courier" pitchFamily="2" charset="0"/>
              </a:rPr>
              <a:t>br</a:t>
            </a:r>
            <a:r>
              <a:rPr lang="en-US" sz="2400" dirty="0">
                <a:latin typeface="Courier" pitchFamily="2" charset="0"/>
              </a:rPr>
              <a:t> </a:t>
            </a:r>
            <a:r>
              <a:rPr lang="en-US" sz="2400" dirty="0" err="1">
                <a:latin typeface="Courier" pitchFamily="2" charset="0"/>
              </a:rPr>
              <a:t>label_reg</a:t>
            </a:r>
            <a:br>
              <a:rPr lang="en-US" sz="2400" dirty="0">
                <a:latin typeface="Courier" pitchFamily="2" charset="0"/>
              </a:rPr>
            </a:br>
            <a:br>
              <a:rPr lang="en-US" sz="2400" dirty="0">
                <a:latin typeface="Courier" pitchFamily="2" charset="0"/>
              </a:rPr>
            </a:br>
            <a:r>
              <a:rPr lang="en-US" sz="2400" dirty="0"/>
              <a:t>where </a:t>
            </a:r>
            <a:r>
              <a:rPr lang="en-US" sz="2400" dirty="0" err="1"/>
              <a:t>label_reg</a:t>
            </a:r>
            <a:r>
              <a:rPr lang="en-US" sz="2400" dirty="0"/>
              <a:t> is a register that contains a register</a:t>
            </a:r>
            <a:endParaRPr lang="en-US" sz="2400" dirty="0">
              <a:latin typeface="Courier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090CC9D-13C9-AB44-BEA9-CA9D3A679B16}"/>
              </a:ext>
            </a:extLst>
          </p:cNvPr>
          <p:cNvSpPr/>
          <p:nvPr/>
        </p:nvSpPr>
        <p:spPr>
          <a:xfrm>
            <a:off x="9498939" y="4461531"/>
            <a:ext cx="1653702" cy="64202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EC3FA7C-9FE6-244A-B385-AADC0CE4E787}"/>
              </a:ext>
            </a:extLst>
          </p:cNvPr>
          <p:cNvSpPr/>
          <p:nvPr/>
        </p:nvSpPr>
        <p:spPr>
          <a:xfrm>
            <a:off x="7554375" y="5639174"/>
            <a:ext cx="1653702" cy="64202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BDE6949-6E36-B444-BB99-7E02325FCBBE}"/>
              </a:ext>
            </a:extLst>
          </p:cNvPr>
          <p:cNvSpPr/>
          <p:nvPr/>
        </p:nvSpPr>
        <p:spPr>
          <a:xfrm>
            <a:off x="9498939" y="5719336"/>
            <a:ext cx="1653702" cy="64202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r>
              <a:rPr lang="en-US" baseline="-25000" dirty="0"/>
              <a:t>3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6C08530-D93D-9C48-B124-3943BFF52F0B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8497708" y="5009534"/>
            <a:ext cx="1243410" cy="629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36AD103-425F-314C-8DFB-A36FFC7DC633}"/>
              </a:ext>
            </a:extLst>
          </p:cNvPr>
          <p:cNvCxnSpPr>
            <a:cxnSpLocks/>
            <a:stCxn id="5" idx="4"/>
            <a:endCxn id="7" idx="0"/>
          </p:cNvCxnSpPr>
          <p:nvPr/>
        </p:nvCxnSpPr>
        <p:spPr>
          <a:xfrm>
            <a:off x="10325790" y="5103557"/>
            <a:ext cx="0" cy="615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A68F241E-2D87-4B4A-8B20-49D6E4B3943F}"/>
              </a:ext>
            </a:extLst>
          </p:cNvPr>
          <p:cNvSpPr/>
          <p:nvPr/>
        </p:nvSpPr>
        <p:spPr>
          <a:xfrm>
            <a:off x="3368304" y="5559012"/>
            <a:ext cx="1653702" cy="64202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2A08EC7-A0E0-D643-B7CE-11B339AFDAF9}"/>
              </a:ext>
            </a:extLst>
          </p:cNvPr>
          <p:cNvSpPr/>
          <p:nvPr/>
        </p:nvSpPr>
        <p:spPr>
          <a:xfrm>
            <a:off x="5312868" y="5639174"/>
            <a:ext cx="1653702" cy="64202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r>
              <a:rPr lang="en-US" baseline="-25000" dirty="0"/>
              <a:t>1</a:t>
            </a:r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15CDE23-29FE-6F4B-8AED-E2B3970FACA0}"/>
              </a:ext>
            </a:extLst>
          </p:cNvPr>
          <p:cNvCxnSpPr>
            <a:cxnSpLocks/>
            <a:stCxn id="5" idx="2"/>
            <a:endCxn id="12" idx="0"/>
          </p:cNvCxnSpPr>
          <p:nvPr/>
        </p:nvCxnSpPr>
        <p:spPr>
          <a:xfrm flipH="1">
            <a:off x="4195155" y="4782544"/>
            <a:ext cx="5303784" cy="776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EE54519-C9F5-F444-A3AB-5B155A003C6E}"/>
              </a:ext>
            </a:extLst>
          </p:cNvPr>
          <p:cNvCxnSpPr>
            <a:cxnSpLocks/>
            <a:endCxn id="13" idx="7"/>
          </p:cNvCxnSpPr>
          <p:nvPr/>
        </p:nvCxnSpPr>
        <p:spPr>
          <a:xfrm flipH="1">
            <a:off x="6724391" y="4930765"/>
            <a:ext cx="2774548" cy="802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C353D0C-CD05-1745-AA85-34B069D6361F}"/>
              </a:ext>
            </a:extLst>
          </p:cNvPr>
          <p:cNvSpPr txBox="1"/>
          <p:nvPr/>
        </p:nvSpPr>
        <p:spPr>
          <a:xfrm>
            <a:off x="8676371" y="3556582"/>
            <a:ext cx="2948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need to branch to all possible</a:t>
            </a:r>
            <a:br>
              <a:rPr lang="en-US" i="1" dirty="0"/>
            </a:br>
            <a:r>
              <a:rPr lang="en-US" i="1" dirty="0"/>
              <a:t>basic blocks!</a:t>
            </a:r>
          </a:p>
        </p:txBody>
      </p:sp>
    </p:spTree>
    <p:extLst>
      <p:ext uri="{BB962C8B-B14F-4D97-AF65-F5344CB8AC3E}">
        <p14:creationId xmlns:p14="http://schemas.microsoft.com/office/powerpoint/2010/main" val="352176994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AAACB-3B4D-1D08-58D9-096BED42C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3B781-E9D8-06FA-ABBD-FDF3A023F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Global analysis is difficult and often very imprecise</a:t>
            </a:r>
          </a:p>
          <a:p>
            <a:endParaRPr lang="en-US" dirty="0"/>
          </a:p>
          <a:p>
            <a:r>
              <a:rPr lang="en-US" dirty="0"/>
              <a:t>Algorithms operate over CFGs and model how information can flow through the CFG</a:t>
            </a:r>
          </a:p>
          <a:p>
            <a:endParaRPr lang="en-US" dirty="0"/>
          </a:p>
          <a:p>
            <a:r>
              <a:rPr lang="en-US" dirty="0"/>
              <a:t>Live variable analysis can be used to catch potential uses of initialized variables</a:t>
            </a:r>
          </a:p>
        </p:txBody>
      </p:sp>
    </p:spTree>
    <p:extLst>
      <p:ext uri="{BB962C8B-B14F-4D97-AF65-F5344CB8AC3E}">
        <p14:creationId xmlns:p14="http://schemas.microsoft.com/office/powerpoint/2010/main" val="298838513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C62B4-8681-994F-A84E-8F1168767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 everyone on Friday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30E20-58CD-5641-B7D4-E8A50EB78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Last day of class!</a:t>
            </a:r>
          </a:p>
        </p:txBody>
      </p:sp>
    </p:spTree>
    <p:extLst>
      <p:ext uri="{BB962C8B-B14F-4D97-AF65-F5344CB8AC3E}">
        <p14:creationId xmlns:p14="http://schemas.microsoft.com/office/powerpoint/2010/main" val="538882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E1C3E-B3DC-CD50-A1D8-30D2D090D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DOALL Loops</a:t>
            </a:r>
          </a:p>
        </p:txBody>
      </p:sp>
    </p:spTree>
    <p:extLst>
      <p:ext uri="{BB962C8B-B14F-4D97-AF65-F5344CB8AC3E}">
        <p14:creationId xmlns:p14="http://schemas.microsoft.com/office/powerpoint/2010/main" val="1357608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90346</TotalTime>
  <Words>5925</Words>
  <Application>Microsoft Macintosh PowerPoint</Application>
  <PresentationFormat>Widescreen</PresentationFormat>
  <Paragraphs>1243</Paragraphs>
  <Slides>86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4" baseType="lpstr">
      <vt:lpstr>Arial</vt:lpstr>
      <vt:lpstr>Calibri</vt:lpstr>
      <vt:lpstr>Calibri Light</vt:lpstr>
      <vt:lpstr>Cambria Math</vt:lpstr>
      <vt:lpstr>Consolas</vt:lpstr>
      <vt:lpstr>Courier</vt:lpstr>
      <vt:lpstr>Menlo</vt:lpstr>
      <vt:lpstr>Office Theme</vt:lpstr>
      <vt:lpstr>CSE110A: Compilers June 1, 2022</vt:lpstr>
      <vt:lpstr>Announcements</vt:lpstr>
      <vt:lpstr>Announcements</vt:lpstr>
      <vt:lpstr>Announcements</vt:lpstr>
      <vt:lpstr>Announcements</vt:lpstr>
      <vt:lpstr>Announcements</vt:lpstr>
      <vt:lpstr>No quiz from last time</vt:lpstr>
      <vt:lpstr>Review</vt:lpstr>
      <vt:lpstr>DOALL Loops</vt:lpstr>
      <vt:lpstr>DOALL Loops</vt:lpstr>
      <vt:lpstr>PowerPoint Presentation</vt:lpstr>
      <vt:lpstr>PowerPoint Presentation</vt:lpstr>
      <vt:lpstr>PowerPoint Presentation</vt:lpstr>
      <vt:lpstr>PowerPoint Presentation</vt:lpstr>
      <vt:lpstr>Safety Criteria: independent iterations</vt:lpstr>
      <vt:lpstr>Motivation:</vt:lpstr>
      <vt:lpstr>PowerPoint Presentation</vt:lpstr>
      <vt:lpstr>Adding 2D arrays together</vt:lpstr>
      <vt:lpstr>But sometimes there isn’t a good ordering</vt:lpstr>
      <vt:lpstr>transposed arrays</vt:lpstr>
      <vt:lpstr>PowerPoint Presentation</vt:lpstr>
      <vt:lpstr>Chaining optimizations</vt:lpstr>
      <vt:lpstr>Our new schedule looks like this:</vt:lpstr>
      <vt:lpstr>blocking</vt:lpstr>
      <vt:lpstr>Loop transformation summary</vt:lpstr>
      <vt:lpstr>Global Optimization (analysis)</vt:lpstr>
      <vt:lpstr>To finish up the class: Live variable analysis</vt:lpstr>
      <vt:lpstr>A new data structure for 3 address code:</vt:lpstr>
      <vt:lpstr>Control flow graphs</vt:lpstr>
      <vt:lpstr>Control flow graphs</vt:lpstr>
      <vt:lpstr>Control flow graphs</vt:lpstr>
      <vt:lpstr>Interesting CFGs</vt:lpstr>
      <vt:lpstr>Interesting CFGs</vt:lpstr>
      <vt:lpstr>Interesting CFGs</vt:lpstr>
      <vt:lpstr>Interesting CFGs</vt:lpstr>
      <vt:lpstr>Interesting CFGs</vt:lpstr>
      <vt:lpstr>Interesting CFGs</vt:lpstr>
      <vt:lpstr>Interesting CFGs</vt:lpstr>
      <vt:lpstr>Interesting CFGs</vt:lpstr>
      <vt:lpstr>CFG demo</vt:lpstr>
      <vt:lpstr>Live Variable Analysis</vt:lpstr>
      <vt:lpstr>Live Variable Analysis</vt:lpstr>
      <vt:lpstr>Live Variable Analysis</vt:lpstr>
      <vt:lpstr>Live Variable Analysis</vt:lpstr>
      <vt:lpstr>Live Variable Analysis</vt:lpstr>
      <vt:lpstr>Live Variable Analysis</vt:lpstr>
      <vt:lpstr>Live Variable Analysis</vt:lpstr>
      <vt:lpstr>Example</vt:lpstr>
      <vt:lpstr>Example</vt:lpstr>
      <vt:lpstr>Example</vt:lpstr>
      <vt:lpstr>Example</vt:lpstr>
      <vt:lpstr>Live variable analysis in the CFG:</vt:lpstr>
      <vt:lpstr>Live variable analysis in the CFG:</vt:lpstr>
      <vt:lpstr>Live variable analysis in the CFG:</vt:lpstr>
      <vt:lpstr>Live variable analysis in the CFG:</vt:lpstr>
      <vt:lpstr>Live variable analysis in the CFG:</vt:lpstr>
      <vt:lpstr>Live variable analysis in the CFG:</vt:lpstr>
      <vt:lpstr>Live variable analysis in the CFG:</vt:lpstr>
      <vt:lpstr>Live variable analysis in the CFG:</vt:lpstr>
      <vt:lpstr>Live variable analysis in the CFG:</vt:lpstr>
      <vt:lpstr>Live variable analysis in the CFG:</vt:lpstr>
      <vt:lpstr>Live variable analysis in the CFG:</vt:lpstr>
      <vt:lpstr>Live variable analysis in the CFG: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if we traversed the CFG in a different order?</vt:lpstr>
      <vt:lpstr>PowerPoint Presentation</vt:lpstr>
      <vt:lpstr>Traversal order in data flow algorithms</vt:lpstr>
      <vt:lpstr>Live variable limitations</vt:lpstr>
      <vt:lpstr>Live variable limitations</vt:lpstr>
      <vt:lpstr>Live variable limitations</vt:lpstr>
      <vt:lpstr>Live variable limitations</vt:lpstr>
      <vt:lpstr>Demo</vt:lpstr>
      <vt:lpstr>Demo</vt:lpstr>
      <vt:lpstr>Demo</vt:lpstr>
      <vt:lpstr>Demo</vt:lpstr>
      <vt:lpstr>Live variable limitations</vt:lpstr>
      <vt:lpstr>Live variable limitations</vt:lpstr>
      <vt:lpstr>Live variable limitations</vt:lpstr>
      <vt:lpstr>Summary</vt:lpstr>
      <vt:lpstr>See everyone on Friday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Tyler Sorensen</dc:creator>
  <cp:lastModifiedBy>Tyler Sorensen</cp:lastModifiedBy>
  <cp:revision>1279</cp:revision>
  <dcterms:created xsi:type="dcterms:W3CDTF">2021-03-23T23:59:42Z</dcterms:created>
  <dcterms:modified xsi:type="dcterms:W3CDTF">2022-06-01T22:09:44Z</dcterms:modified>
</cp:coreProperties>
</file>