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6"/>
  </p:notesMasterIdLst>
  <p:sldIdLst>
    <p:sldId id="257" r:id="rId2"/>
    <p:sldId id="651" r:id="rId3"/>
    <p:sldId id="797" r:id="rId4"/>
    <p:sldId id="708" r:id="rId5"/>
    <p:sldId id="874" r:id="rId6"/>
    <p:sldId id="875" r:id="rId7"/>
    <p:sldId id="656" r:id="rId8"/>
    <p:sldId id="798" r:id="rId9"/>
    <p:sldId id="876" r:id="rId10"/>
    <p:sldId id="877" r:id="rId11"/>
    <p:sldId id="879" r:id="rId12"/>
    <p:sldId id="880" r:id="rId13"/>
    <p:sldId id="881" r:id="rId14"/>
    <p:sldId id="882" r:id="rId15"/>
    <p:sldId id="891" r:id="rId16"/>
    <p:sldId id="892" r:id="rId17"/>
    <p:sldId id="894" r:id="rId18"/>
    <p:sldId id="896" r:id="rId19"/>
    <p:sldId id="898" r:id="rId20"/>
    <p:sldId id="899" r:id="rId21"/>
    <p:sldId id="900" r:id="rId22"/>
    <p:sldId id="878" r:id="rId23"/>
    <p:sldId id="883" r:id="rId24"/>
    <p:sldId id="884" r:id="rId25"/>
    <p:sldId id="885" r:id="rId26"/>
    <p:sldId id="886" r:id="rId27"/>
    <p:sldId id="887" r:id="rId28"/>
    <p:sldId id="888" r:id="rId29"/>
    <p:sldId id="889" r:id="rId30"/>
    <p:sldId id="890" r:id="rId31"/>
    <p:sldId id="906" r:id="rId32"/>
    <p:sldId id="902" r:id="rId33"/>
    <p:sldId id="904" r:id="rId34"/>
    <p:sldId id="905" r:id="rId35"/>
    <p:sldId id="901" r:id="rId36"/>
    <p:sldId id="910" r:id="rId37"/>
    <p:sldId id="911" r:id="rId38"/>
    <p:sldId id="912" r:id="rId39"/>
    <p:sldId id="913" r:id="rId40"/>
    <p:sldId id="914" r:id="rId41"/>
    <p:sldId id="915" r:id="rId42"/>
    <p:sldId id="916" r:id="rId43"/>
    <p:sldId id="917" r:id="rId44"/>
    <p:sldId id="918" r:id="rId45"/>
    <p:sldId id="919" r:id="rId46"/>
    <p:sldId id="920" r:id="rId47"/>
    <p:sldId id="921" r:id="rId48"/>
    <p:sldId id="922" r:id="rId49"/>
    <p:sldId id="923" r:id="rId50"/>
    <p:sldId id="924" r:id="rId51"/>
    <p:sldId id="925" r:id="rId52"/>
    <p:sldId id="926" r:id="rId53"/>
    <p:sldId id="927" r:id="rId54"/>
    <p:sldId id="928" r:id="rId55"/>
    <p:sldId id="929" r:id="rId56"/>
    <p:sldId id="930" r:id="rId57"/>
    <p:sldId id="931" r:id="rId58"/>
    <p:sldId id="932" r:id="rId59"/>
    <p:sldId id="933" r:id="rId60"/>
    <p:sldId id="934" r:id="rId61"/>
    <p:sldId id="935" r:id="rId62"/>
    <p:sldId id="937" r:id="rId63"/>
    <p:sldId id="938" r:id="rId64"/>
    <p:sldId id="939" r:id="rId65"/>
    <p:sldId id="940" r:id="rId66"/>
    <p:sldId id="941" r:id="rId67"/>
    <p:sldId id="942" r:id="rId68"/>
    <p:sldId id="943" r:id="rId69"/>
    <p:sldId id="944" r:id="rId70"/>
    <p:sldId id="945" r:id="rId71"/>
    <p:sldId id="946" r:id="rId72"/>
    <p:sldId id="947" r:id="rId73"/>
    <p:sldId id="948" r:id="rId74"/>
    <p:sldId id="949" r:id="rId75"/>
    <p:sldId id="950" r:id="rId76"/>
    <p:sldId id="951" r:id="rId77"/>
    <p:sldId id="952" r:id="rId78"/>
    <p:sldId id="953" r:id="rId79"/>
    <p:sldId id="954" r:id="rId80"/>
    <p:sldId id="978" r:id="rId81"/>
    <p:sldId id="979" r:id="rId82"/>
    <p:sldId id="980" r:id="rId83"/>
    <p:sldId id="981" r:id="rId84"/>
    <p:sldId id="955" r:id="rId85"/>
    <p:sldId id="956" r:id="rId86"/>
    <p:sldId id="957" r:id="rId87"/>
    <p:sldId id="958" r:id="rId88"/>
    <p:sldId id="960" r:id="rId89"/>
    <p:sldId id="961" r:id="rId90"/>
    <p:sldId id="982" r:id="rId91"/>
    <p:sldId id="962" r:id="rId92"/>
    <p:sldId id="963" r:id="rId93"/>
    <p:sldId id="964" r:id="rId94"/>
    <p:sldId id="965" r:id="rId95"/>
    <p:sldId id="966" r:id="rId96"/>
    <p:sldId id="967" r:id="rId97"/>
    <p:sldId id="968" r:id="rId98"/>
    <p:sldId id="969" r:id="rId99"/>
    <p:sldId id="970" r:id="rId100"/>
    <p:sldId id="971" r:id="rId101"/>
    <p:sldId id="972" r:id="rId102"/>
    <p:sldId id="973" r:id="rId103"/>
    <p:sldId id="974" r:id="rId104"/>
    <p:sldId id="975" r:id="rId105"/>
    <p:sldId id="976" r:id="rId106"/>
    <p:sldId id="983" r:id="rId107"/>
    <p:sldId id="984" r:id="rId108"/>
    <p:sldId id="985" r:id="rId109"/>
    <p:sldId id="986" r:id="rId110"/>
    <p:sldId id="977" r:id="rId111"/>
    <p:sldId id="987" r:id="rId112"/>
    <p:sldId id="988" r:id="rId113"/>
    <p:sldId id="989" r:id="rId114"/>
    <p:sldId id="787" r:id="rId1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28"/>
    <p:restoredTop sz="96405"/>
  </p:normalViewPr>
  <p:slideViewPr>
    <p:cSldViewPr snapToGrid="0" snapToObjects="1">
      <p:cViewPr varScale="1">
        <p:scale>
          <a:sx n="147" d="100"/>
          <a:sy n="147" d="100"/>
        </p:scale>
        <p:origin x="9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presProps" Target="presProp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viewProps" Target="viewProp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A6930-6FE4-5249-A389-5C34F8D02512}" type="datetimeFigureOut">
              <a:rPr lang="en-US" smtClean="0"/>
              <a:t>4/6/22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7B7F8-0CD4-BB49-9045-2C974462F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89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A43C2-07A5-BB44-9F43-B20E7E5312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1C6CB-5CAA-DD48-BDA4-0592D5FF8B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62CB0-8583-4540-BE1C-F84CB375F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B2658-7209-954E-8DDF-07C641D90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D4973-44DE-7342-BA01-547EED31C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DDD4-B6A1-124E-97F1-BA8418676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FEE7DE-9595-5745-A856-48AB8F5B5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F81CC-8DBA-1342-88D3-380AA2B30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FA341-EA27-6943-B20F-AFA538A66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3FE79-E424-E945-ADDC-83D446C52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3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48F054-886E-8B44-8EBE-87FBB61503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BA284C-386A-6C4E-9A40-04DA68EFB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8CBE6-4A2A-6549-898B-B2545B837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ED32C-794E-1143-802D-3AD6C9B71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FF59B-F6CF-464E-93D4-AA7B3EE8C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2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78217-0850-FA42-8B72-F673F24DE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12092-A792-584F-8A1C-32C031603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86E26-FE36-7B4D-AAF5-904CF3BBD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9D109-2568-4B4F-B7F4-2C7AD017C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AD3A7-3697-7C4A-A781-66DD5DCC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9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C555C-64CB-F548-ABB6-4B463934B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C269A-28B6-FB43-BB47-BA94CF332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521C4-BC30-3646-824D-F119E616E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D182C-D8EA-B948-8737-5A6BD5B4D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787B1-6592-9044-9667-44816CAAB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5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5A981-5F59-8940-A2F7-8CE7EAE34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DAABA-0EEF-254E-B417-1B2EB27435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196200-086D-EA44-85BA-8D8F7BA4D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8D651E-2A31-AF4F-8A27-A2301E38A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1ED8DF-7DBC-294E-82B1-18236111A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DE2C9E-91E9-FD42-9F13-932CADEBD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5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92995-0013-6F49-9741-2EA0BF408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B6D280-4929-384B-8615-167612096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029458-FF2B-1440-8335-632CAA842D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9CA800-81C1-B646-A953-E8DBE47BC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CCEC6B-205E-0B45-A0F3-6C8FCEE9A1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71920B-F361-C64F-BB0E-35F2D2CBB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D44ECE-207A-FA4C-9475-C03DC72DF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C1820C-AD96-D443-8AA8-5641E0380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31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F0FFF-6ED0-6243-A2AE-B253809A0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F091E3-DFC5-0540-9C75-225956946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BC49A3-0384-754C-BED0-DC0D47B42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F2BA99-1D12-C64F-996A-85628BB3E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8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36606B-79E4-A34B-BE97-997D9D758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9557CB-8103-3B41-A940-4FD4799A3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4919D0-3FCE-CF4E-9D34-9E0CD3DF7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8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4B636-4EDD-7341-9B7D-17AAD47C6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F0136-D7DD-1044-B848-27E313D5A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7DAE57-151C-234A-AA03-81AA7510B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5ED6AC-BAC0-EB4C-9277-A63F66607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45925-827B-DA4D-8CDF-AC1503BA2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54FF9-5EE1-A94C-9742-0AC2B9C3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53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2B654-18D6-F84E-B59E-E18CBEE4C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6D7EFC-4004-0145-A2F9-E508D0958C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5815D9-4FFF-1643-9F8A-2708D6AAAC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5662FC-F0E3-2D4D-B116-98471B67E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612221-F75B-BA43-B4BA-28655085A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FC9E1C-49AC-D74C-B71C-A5DC2EB02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7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6F7A43-3B09-424D-B3CE-5FDEDAF2A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A7AA5-45BE-FB42-A660-04610BF85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CA802-9596-D94B-AF54-17577EF831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CE19A-8503-7843-8A88-9F39D8324431}" type="datetimeFigureOut">
              <a:rPr lang="en-US" smtClean="0"/>
              <a:t>4/6/22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50162-12AB-E644-9FE6-953D584338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B02E1-3BE0-DA47-8CDF-D1AE848A2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7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ckoverflow.com/questions/1732348/regex-match-open-tags-except-xhtml-self-contained-tags/1732454#1732454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ivanzuzak.info/noam/webapps/fsm_simulator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55987-81F9-C64A-BD1F-BC0CF5D7C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839" y="370459"/>
            <a:ext cx="10515600" cy="1553757"/>
          </a:xfrm>
        </p:spPr>
        <p:txBody>
          <a:bodyPr/>
          <a:lstStyle/>
          <a:p>
            <a:r>
              <a:rPr lang="en-US" sz="5000" b="1" dirty="0"/>
              <a:t>CSE110A: Compilers</a:t>
            </a:r>
            <a:br>
              <a:rPr lang="en-US" dirty="0"/>
            </a:br>
            <a:r>
              <a:rPr lang="en-US" sz="3200" dirty="0"/>
              <a:t>April 6,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56C47-D610-254E-AA36-5D7C35127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350" y="4040340"/>
            <a:ext cx="6901683" cy="240545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Topics</a:t>
            </a:r>
            <a:r>
              <a:rPr lang="en-US" dirty="0"/>
              <a:t>: </a:t>
            </a:r>
          </a:p>
          <a:p>
            <a:pPr lvl="1"/>
            <a:r>
              <a:rPr lang="en-US" i="1" dirty="0"/>
              <a:t>Finishing regular expressions</a:t>
            </a:r>
          </a:p>
          <a:p>
            <a:pPr lvl="1"/>
            <a:endParaRPr lang="en-US" dirty="0"/>
          </a:p>
          <a:p>
            <a:pPr lvl="1"/>
            <a:r>
              <a:rPr lang="en-US" i="1" dirty="0"/>
              <a:t>Using regular expression’s in scanners</a:t>
            </a:r>
          </a:p>
          <a:p>
            <a:pPr lvl="2"/>
            <a:r>
              <a:rPr lang="en-US" dirty="0"/>
              <a:t>Exact match scanner</a:t>
            </a:r>
          </a:p>
          <a:p>
            <a:pPr lvl="2"/>
            <a:r>
              <a:rPr lang="en-US" dirty="0"/>
              <a:t>Start-of-string Scanner</a:t>
            </a:r>
          </a:p>
          <a:p>
            <a:pPr lvl="2"/>
            <a:r>
              <a:rPr lang="en-US" dirty="0"/>
              <a:t>Named group matcher</a:t>
            </a: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i="1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F1714B3-537B-5C42-AD19-F844B17759C3}"/>
              </a:ext>
            </a:extLst>
          </p:cNvPr>
          <p:cNvSpPr/>
          <p:nvPr/>
        </p:nvSpPr>
        <p:spPr>
          <a:xfrm>
            <a:off x="4649103" y="1924216"/>
            <a:ext cx="48690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accent6"/>
                </a:solidFill>
              </a:rPr>
              <a:t>The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chemeClr val="accent5"/>
                </a:solidFill>
              </a:rPr>
              <a:t>dog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chemeClr val="accent2"/>
                </a:solidFill>
              </a:rPr>
              <a:t>ran</a:t>
            </a:r>
            <a:r>
              <a:rPr lang="en-US" sz="3200" b="1" dirty="0"/>
              <a:t> across </a:t>
            </a:r>
            <a:r>
              <a:rPr lang="en-US" sz="3200" b="1" dirty="0">
                <a:solidFill>
                  <a:schemeClr val="accent6"/>
                </a:solidFill>
              </a:rPr>
              <a:t>the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chemeClr val="accent5"/>
                </a:solidFill>
              </a:rPr>
              <a:t>park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E891319-2C73-B54C-B35D-159A9AA498AF}"/>
              </a:ext>
            </a:extLst>
          </p:cNvPr>
          <p:cNvCxnSpPr>
            <a:cxnSpLocks/>
          </p:cNvCxnSpPr>
          <p:nvPr/>
        </p:nvCxnSpPr>
        <p:spPr>
          <a:xfrm flipH="1">
            <a:off x="4168273" y="2396041"/>
            <a:ext cx="883920" cy="5943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C3EA9F5-08D1-284D-B035-0D8D50D39BA8}"/>
              </a:ext>
            </a:extLst>
          </p:cNvPr>
          <p:cNvCxnSpPr>
            <a:cxnSpLocks/>
          </p:cNvCxnSpPr>
          <p:nvPr/>
        </p:nvCxnSpPr>
        <p:spPr>
          <a:xfrm flipH="1">
            <a:off x="5245233" y="2396041"/>
            <a:ext cx="477520" cy="6959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465DA11-333F-0846-BFA3-5313C2D4AD6F}"/>
              </a:ext>
            </a:extLst>
          </p:cNvPr>
          <p:cNvCxnSpPr>
            <a:cxnSpLocks/>
          </p:cNvCxnSpPr>
          <p:nvPr/>
        </p:nvCxnSpPr>
        <p:spPr>
          <a:xfrm>
            <a:off x="6362833" y="2508991"/>
            <a:ext cx="0" cy="5830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32F45E6-893A-E444-A5E7-C51559334FC6}"/>
              </a:ext>
            </a:extLst>
          </p:cNvPr>
          <p:cNvCxnSpPr>
            <a:cxnSpLocks/>
          </p:cNvCxnSpPr>
          <p:nvPr/>
        </p:nvCxnSpPr>
        <p:spPr>
          <a:xfrm>
            <a:off x="7328033" y="2396041"/>
            <a:ext cx="528320" cy="6959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1F50CC5-BFE2-F544-B8CB-F0D34782591E}"/>
              </a:ext>
            </a:extLst>
          </p:cNvPr>
          <p:cNvCxnSpPr>
            <a:cxnSpLocks/>
          </p:cNvCxnSpPr>
          <p:nvPr/>
        </p:nvCxnSpPr>
        <p:spPr>
          <a:xfrm>
            <a:off x="8191633" y="2396041"/>
            <a:ext cx="1534160" cy="6012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1236746-7C04-9240-BF01-282709C0DBD9}"/>
              </a:ext>
            </a:extLst>
          </p:cNvPr>
          <p:cNvCxnSpPr>
            <a:cxnSpLocks/>
          </p:cNvCxnSpPr>
          <p:nvPr/>
        </p:nvCxnSpPr>
        <p:spPr>
          <a:xfrm>
            <a:off x="9288913" y="2396041"/>
            <a:ext cx="1880383" cy="6486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8D871749-56FA-A64F-BE8B-A85DC581410C}"/>
              </a:ext>
            </a:extLst>
          </p:cNvPr>
          <p:cNvSpPr/>
          <p:nvPr/>
        </p:nvSpPr>
        <p:spPr>
          <a:xfrm>
            <a:off x="3369356" y="3011793"/>
            <a:ext cx="121879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</a:rPr>
              <a:t>ARTICLE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1EE2DC9-CB4F-FE45-9A12-53D1ACF8CE7E}"/>
              </a:ext>
            </a:extLst>
          </p:cNvPr>
          <p:cNvSpPr/>
          <p:nvPr/>
        </p:nvSpPr>
        <p:spPr>
          <a:xfrm>
            <a:off x="9126814" y="3015235"/>
            <a:ext cx="121879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</a:rPr>
              <a:t>ARTICLE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674B643-0EEA-FD4C-9AD7-B1668FA027B3}"/>
              </a:ext>
            </a:extLst>
          </p:cNvPr>
          <p:cNvSpPr/>
          <p:nvPr/>
        </p:nvSpPr>
        <p:spPr>
          <a:xfrm>
            <a:off x="4739792" y="3092001"/>
            <a:ext cx="99738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5"/>
                </a:solidFill>
              </a:rPr>
              <a:t>NOUN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2DD3D7F-CEC2-934C-82BE-C20FADB762E6}"/>
              </a:ext>
            </a:extLst>
          </p:cNvPr>
          <p:cNvSpPr/>
          <p:nvPr/>
        </p:nvSpPr>
        <p:spPr>
          <a:xfrm>
            <a:off x="5895232" y="3075873"/>
            <a:ext cx="86433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VERB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EC233AD-020A-E940-9574-ABCC9F87FD1A}"/>
              </a:ext>
            </a:extLst>
          </p:cNvPr>
          <p:cNvSpPr/>
          <p:nvPr/>
        </p:nvSpPr>
        <p:spPr>
          <a:xfrm>
            <a:off x="7020711" y="3092000"/>
            <a:ext cx="191590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/>
              <a:t>PREPOSITION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0D4542D-EF33-3F4D-BC9C-4EAB7ABF0FB9}"/>
              </a:ext>
            </a:extLst>
          </p:cNvPr>
          <p:cNvSpPr/>
          <p:nvPr/>
        </p:nvSpPr>
        <p:spPr>
          <a:xfrm>
            <a:off x="10730831" y="3047048"/>
            <a:ext cx="99738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5"/>
                </a:solidFill>
              </a:rPr>
              <a:t>NOUN</a:t>
            </a:r>
          </a:p>
        </p:txBody>
      </p:sp>
    </p:spTree>
    <p:extLst>
      <p:ext uri="{BB962C8B-B14F-4D97-AF65-F5344CB8AC3E}">
        <p14:creationId xmlns:p14="http://schemas.microsoft.com/office/powerpoint/2010/main" val="2619880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97FAF-7B36-2F49-95D3-3544795EC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Fundamental RE operators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CBCCBF-215C-E84E-83EC-C5D9525F30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2250" y="2159000"/>
            <a:ext cx="92075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798637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NG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86908"/>
          </a:xfrm>
        </p:spPr>
        <p:txBody>
          <a:bodyPr/>
          <a:lstStyle/>
          <a:p>
            <a:r>
              <a:rPr lang="en-US" dirty="0"/>
              <a:t>to implement </a:t>
            </a:r>
            <a:r>
              <a:rPr lang="en-US" dirty="0">
                <a:latin typeface="Courier" pitchFamily="2" charset="0"/>
              </a:rPr>
              <a:t>token()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4A3595-0740-D242-9026-EBF740F24345}"/>
              </a:ext>
            </a:extLst>
          </p:cNvPr>
          <p:cNvSpPr txBox="1"/>
          <p:nvPr/>
        </p:nvSpPr>
        <p:spPr>
          <a:xfrm>
            <a:off x="749665" y="3227621"/>
            <a:ext cx="571502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SINGLE_RE </a:t>
            </a:r>
            <a:r>
              <a:rPr lang="en-US" sz="2400" dirty="0">
                <a:latin typeface="Courier" pitchFamily="2" charset="0"/>
              </a:rPr>
              <a:t>= “(?P&lt;ID&gt;[a-z]+)|</a:t>
            </a:r>
          </a:p>
          <a:p>
            <a:r>
              <a:rPr lang="en-US" sz="2400" dirty="0">
                <a:latin typeface="Courier" pitchFamily="2" charset="0"/>
              </a:rPr>
              <a:t>             (?P&lt;NUM&gt;[0-9]+)|</a:t>
            </a:r>
          </a:p>
          <a:p>
            <a:r>
              <a:rPr lang="en-US" sz="2400" dirty="0">
                <a:latin typeface="Courier" pitchFamily="2" charset="0"/>
              </a:rPr>
              <a:t>             (?P&lt;ASSIGN&gt;=)|</a:t>
            </a:r>
          </a:p>
          <a:p>
            <a:r>
              <a:rPr lang="en-US" sz="2400" dirty="0">
                <a:latin typeface="Courier" pitchFamily="2" charset="0"/>
              </a:rPr>
              <a:t>             (?P&lt;PLUS&gt;+)|</a:t>
            </a:r>
          </a:p>
          <a:p>
            <a:r>
              <a:rPr lang="en-US" sz="2400" dirty="0">
                <a:latin typeface="Courier" pitchFamily="2" charset="0"/>
              </a:rPr>
              <a:t>             (?P&lt;MULT&gt;*)|</a:t>
            </a:r>
          </a:p>
          <a:p>
            <a:r>
              <a:rPr lang="en-US" sz="2400" dirty="0">
                <a:latin typeface="Courier" pitchFamily="2" charset="0"/>
              </a:rPr>
              <a:t>             (?P&lt;IGNORE&gt; |\n)|</a:t>
            </a:r>
          </a:p>
          <a:p>
            <a:r>
              <a:rPr lang="en-US" sz="2400" dirty="0">
                <a:latin typeface="Courier" pitchFamily="2" charset="0"/>
              </a:rPr>
              <a:t>             (?P&lt;SEMI&gt;;)”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2E9C32-43A1-FF4B-9CAF-B9E95EBA9D19}"/>
              </a:ext>
            </a:extLst>
          </p:cNvPr>
          <p:cNvSpPr txBox="1"/>
          <p:nvPr/>
        </p:nvSpPr>
        <p:spPr>
          <a:xfrm>
            <a:off x="6959599" y="3227621"/>
            <a:ext cx="4977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“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variable = 50 + 30 * 20;</a:t>
            </a:r>
            <a:r>
              <a:rPr lang="en-US" sz="2400" dirty="0">
                <a:latin typeface="Courier" pitchFamily="2" charset="0"/>
              </a:rPr>
              <a:t>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A961D6-3AEB-8D4E-B2D8-B97EC07C5765}"/>
              </a:ext>
            </a:extLst>
          </p:cNvPr>
          <p:cNvSpPr txBox="1"/>
          <p:nvPr/>
        </p:nvSpPr>
        <p:spPr>
          <a:xfrm>
            <a:off x="7145867" y="2543201"/>
            <a:ext cx="4436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Try to match the whole string to the single 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C4E89A-46CF-F649-A50A-F17A743822B6}"/>
              </a:ext>
            </a:extLst>
          </p:cNvPr>
          <p:cNvSpPr txBox="1"/>
          <p:nvPr/>
        </p:nvSpPr>
        <p:spPr>
          <a:xfrm>
            <a:off x="7755467" y="4216400"/>
            <a:ext cx="321754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{”ID”     : “variable”</a:t>
            </a:r>
          </a:p>
          <a:p>
            <a:r>
              <a:rPr lang="en-US" dirty="0">
                <a:latin typeface="Courier" pitchFamily="2" charset="0"/>
              </a:rPr>
              <a:t> “NUM”    : None</a:t>
            </a:r>
          </a:p>
          <a:p>
            <a:r>
              <a:rPr lang="en-US" dirty="0">
                <a:latin typeface="Courier" pitchFamily="2" charset="0"/>
              </a:rPr>
              <a:t> “ASSIGN” : None</a:t>
            </a:r>
          </a:p>
          <a:p>
            <a:r>
              <a:rPr lang="en-US" dirty="0">
                <a:latin typeface="Courier" pitchFamily="2" charset="0"/>
              </a:rPr>
              <a:t> “PLUS”   : None</a:t>
            </a:r>
          </a:p>
          <a:p>
            <a:r>
              <a:rPr lang="en-US" dirty="0">
                <a:latin typeface="Courier" pitchFamily="2" charset="0"/>
              </a:rPr>
              <a:t> “MULT”   : None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“IGNORE” : None</a:t>
            </a:r>
          </a:p>
          <a:p>
            <a:r>
              <a:rPr lang="en-US" dirty="0">
                <a:latin typeface="Courier" pitchFamily="2" charset="0"/>
              </a:rPr>
              <a:t> “SEMI”   : None}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53E27F-D432-614E-9009-23E271DE6387}"/>
              </a:ext>
            </a:extLst>
          </p:cNvPr>
          <p:cNvSpPr txBox="1"/>
          <p:nvPr/>
        </p:nvSpPr>
        <p:spPr>
          <a:xfrm>
            <a:off x="5507730" y="6308209"/>
            <a:ext cx="4172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Return the lexeme </a:t>
            </a:r>
            <a:r>
              <a:rPr lang="en-US" dirty="0">
                <a:latin typeface="Courier" pitchFamily="2" charset="0"/>
              </a:rPr>
              <a:t>(ID, “variable”)</a:t>
            </a:r>
          </a:p>
        </p:txBody>
      </p:sp>
    </p:spTree>
    <p:extLst>
      <p:ext uri="{BB962C8B-B14F-4D97-AF65-F5344CB8AC3E}">
        <p14:creationId xmlns:p14="http://schemas.microsoft.com/office/powerpoint/2010/main" val="1363244596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NG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86908"/>
          </a:xfrm>
        </p:spPr>
        <p:txBody>
          <a:bodyPr/>
          <a:lstStyle/>
          <a:p>
            <a:r>
              <a:rPr lang="en-US" dirty="0"/>
              <a:t>to implement </a:t>
            </a:r>
            <a:r>
              <a:rPr lang="en-US" dirty="0">
                <a:latin typeface="Courier" pitchFamily="2" charset="0"/>
              </a:rPr>
              <a:t>token()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4A3595-0740-D242-9026-EBF740F24345}"/>
              </a:ext>
            </a:extLst>
          </p:cNvPr>
          <p:cNvSpPr txBox="1"/>
          <p:nvPr/>
        </p:nvSpPr>
        <p:spPr>
          <a:xfrm>
            <a:off x="749665" y="3227621"/>
            <a:ext cx="571502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SINGLE_RE </a:t>
            </a:r>
            <a:r>
              <a:rPr lang="en-US" sz="2400" dirty="0">
                <a:latin typeface="Courier" pitchFamily="2" charset="0"/>
              </a:rPr>
              <a:t>= “(?P&lt;ID&gt;[a-z]+)|</a:t>
            </a:r>
          </a:p>
          <a:p>
            <a:r>
              <a:rPr lang="en-US" sz="2400" dirty="0">
                <a:latin typeface="Courier" pitchFamily="2" charset="0"/>
              </a:rPr>
              <a:t>             (?P&lt;NUM&gt;[0-9]+)|</a:t>
            </a:r>
          </a:p>
          <a:p>
            <a:r>
              <a:rPr lang="en-US" sz="2400" dirty="0">
                <a:latin typeface="Courier" pitchFamily="2" charset="0"/>
              </a:rPr>
              <a:t>             (?P&lt;ASSIGN&gt;=)|</a:t>
            </a:r>
          </a:p>
          <a:p>
            <a:r>
              <a:rPr lang="en-US" sz="2400" dirty="0">
                <a:latin typeface="Courier" pitchFamily="2" charset="0"/>
              </a:rPr>
              <a:t>             (?P&lt;PLUS&gt;+)|</a:t>
            </a:r>
          </a:p>
          <a:p>
            <a:r>
              <a:rPr lang="en-US" sz="2400" dirty="0">
                <a:latin typeface="Courier" pitchFamily="2" charset="0"/>
              </a:rPr>
              <a:t>             (?P&lt;MULT&gt;*)|</a:t>
            </a:r>
          </a:p>
          <a:p>
            <a:r>
              <a:rPr lang="en-US" sz="2400" dirty="0">
                <a:latin typeface="Courier" pitchFamily="2" charset="0"/>
              </a:rPr>
              <a:t>             (?P&lt;IGNORE&gt; |\n)|</a:t>
            </a:r>
          </a:p>
          <a:p>
            <a:r>
              <a:rPr lang="en-US" sz="2400" dirty="0">
                <a:latin typeface="Courier" pitchFamily="2" charset="0"/>
              </a:rPr>
              <a:t>             (?P&lt;SEMI&gt;;)”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2E9C32-43A1-FF4B-9CAF-B9E95EBA9D19}"/>
              </a:ext>
            </a:extLst>
          </p:cNvPr>
          <p:cNvSpPr txBox="1"/>
          <p:nvPr/>
        </p:nvSpPr>
        <p:spPr>
          <a:xfrm>
            <a:off x="6959599" y="3227621"/>
            <a:ext cx="4977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“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variable = 50 + 30 * 20;</a:t>
            </a:r>
            <a:r>
              <a:rPr lang="en-US" sz="2400" dirty="0">
                <a:latin typeface="Courier" pitchFamily="2" charset="0"/>
              </a:rPr>
              <a:t>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A961D6-3AEB-8D4E-B2D8-B97EC07C5765}"/>
              </a:ext>
            </a:extLst>
          </p:cNvPr>
          <p:cNvSpPr txBox="1"/>
          <p:nvPr/>
        </p:nvSpPr>
        <p:spPr>
          <a:xfrm>
            <a:off x="7145867" y="2543201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chop!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C4E89A-46CF-F649-A50A-F17A743822B6}"/>
              </a:ext>
            </a:extLst>
          </p:cNvPr>
          <p:cNvSpPr txBox="1"/>
          <p:nvPr/>
        </p:nvSpPr>
        <p:spPr>
          <a:xfrm>
            <a:off x="7755467" y="4216400"/>
            <a:ext cx="321754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{”ID”     : “variable”</a:t>
            </a:r>
          </a:p>
          <a:p>
            <a:r>
              <a:rPr lang="en-US" dirty="0">
                <a:latin typeface="Courier" pitchFamily="2" charset="0"/>
              </a:rPr>
              <a:t> “NUM”    : None</a:t>
            </a:r>
          </a:p>
          <a:p>
            <a:r>
              <a:rPr lang="en-US" dirty="0">
                <a:latin typeface="Courier" pitchFamily="2" charset="0"/>
              </a:rPr>
              <a:t> “ASSIGN” : None</a:t>
            </a:r>
          </a:p>
          <a:p>
            <a:r>
              <a:rPr lang="en-US" dirty="0">
                <a:latin typeface="Courier" pitchFamily="2" charset="0"/>
              </a:rPr>
              <a:t> “PLUS”   : None</a:t>
            </a:r>
          </a:p>
          <a:p>
            <a:r>
              <a:rPr lang="en-US" dirty="0">
                <a:latin typeface="Courier" pitchFamily="2" charset="0"/>
              </a:rPr>
              <a:t> “MULT”   : None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“IGNORE” : None</a:t>
            </a:r>
          </a:p>
          <a:p>
            <a:r>
              <a:rPr lang="en-US" dirty="0">
                <a:latin typeface="Courier" pitchFamily="2" charset="0"/>
              </a:rPr>
              <a:t> “SEMI”   : None}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53E27F-D432-614E-9009-23E271DE6387}"/>
              </a:ext>
            </a:extLst>
          </p:cNvPr>
          <p:cNvSpPr txBox="1"/>
          <p:nvPr/>
        </p:nvSpPr>
        <p:spPr>
          <a:xfrm>
            <a:off x="5507730" y="6308209"/>
            <a:ext cx="4172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Return the lexeme </a:t>
            </a:r>
            <a:r>
              <a:rPr lang="en-US" dirty="0">
                <a:latin typeface="Courier" pitchFamily="2" charset="0"/>
              </a:rPr>
              <a:t>(ID, “variable”)</a:t>
            </a:r>
          </a:p>
        </p:txBody>
      </p:sp>
    </p:spTree>
    <p:extLst>
      <p:ext uri="{BB962C8B-B14F-4D97-AF65-F5344CB8AC3E}">
        <p14:creationId xmlns:p14="http://schemas.microsoft.com/office/powerpoint/2010/main" val="3298091028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NG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86908"/>
          </a:xfrm>
        </p:spPr>
        <p:txBody>
          <a:bodyPr/>
          <a:lstStyle/>
          <a:p>
            <a:r>
              <a:rPr lang="en-US" dirty="0"/>
              <a:t>to implement </a:t>
            </a:r>
            <a:r>
              <a:rPr lang="en-US" dirty="0">
                <a:latin typeface="Courier" pitchFamily="2" charset="0"/>
              </a:rPr>
              <a:t>token()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4A3595-0740-D242-9026-EBF740F24345}"/>
              </a:ext>
            </a:extLst>
          </p:cNvPr>
          <p:cNvSpPr txBox="1"/>
          <p:nvPr/>
        </p:nvSpPr>
        <p:spPr>
          <a:xfrm>
            <a:off x="749665" y="3227621"/>
            <a:ext cx="571502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SINGLE_RE = “(?P&lt;ID&gt;[a-z]+)|</a:t>
            </a:r>
          </a:p>
          <a:p>
            <a:r>
              <a:rPr lang="en-US" sz="2400" dirty="0">
                <a:latin typeface="Courier" pitchFamily="2" charset="0"/>
              </a:rPr>
              <a:t>             (?P&lt;NUM&gt;[0-9]+)|</a:t>
            </a:r>
          </a:p>
          <a:p>
            <a:r>
              <a:rPr lang="en-US" sz="2400" dirty="0">
                <a:latin typeface="Courier" pitchFamily="2" charset="0"/>
              </a:rPr>
              <a:t>             (?P&lt;ASSIGN&gt;=)|</a:t>
            </a:r>
          </a:p>
          <a:p>
            <a:r>
              <a:rPr lang="en-US" sz="2400" dirty="0">
                <a:latin typeface="Courier" pitchFamily="2" charset="0"/>
              </a:rPr>
              <a:t>             (?P&lt;PLUS&gt;+)|</a:t>
            </a:r>
          </a:p>
          <a:p>
            <a:r>
              <a:rPr lang="en-US" sz="2400" dirty="0">
                <a:latin typeface="Courier" pitchFamily="2" charset="0"/>
              </a:rPr>
              <a:t>             (?P&lt;MULT&gt;*)|</a:t>
            </a:r>
          </a:p>
          <a:p>
            <a:r>
              <a:rPr lang="en-US" sz="2400" dirty="0">
                <a:latin typeface="Courier" pitchFamily="2" charset="0"/>
              </a:rPr>
              <a:t>             (?P&lt;IGNORE&gt; |\n)|</a:t>
            </a:r>
          </a:p>
          <a:p>
            <a:r>
              <a:rPr lang="en-US" sz="2400" dirty="0">
                <a:latin typeface="Courier" pitchFamily="2" charset="0"/>
              </a:rPr>
              <a:t>             (?P&lt;SEMI&gt;;)”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2E9C32-43A1-FF4B-9CAF-B9E95EBA9D19}"/>
              </a:ext>
            </a:extLst>
          </p:cNvPr>
          <p:cNvSpPr txBox="1"/>
          <p:nvPr/>
        </p:nvSpPr>
        <p:spPr>
          <a:xfrm>
            <a:off x="6959599" y="3227621"/>
            <a:ext cx="35028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“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 = 50 + 30 * 20;</a:t>
            </a:r>
            <a:r>
              <a:rPr lang="en-US" sz="2400" dirty="0">
                <a:latin typeface="Courier" pitchFamily="2" charset="0"/>
              </a:rPr>
              <a:t>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A961D6-3AEB-8D4E-B2D8-B97EC07C5765}"/>
              </a:ext>
            </a:extLst>
          </p:cNvPr>
          <p:cNvSpPr txBox="1"/>
          <p:nvPr/>
        </p:nvSpPr>
        <p:spPr>
          <a:xfrm>
            <a:off x="7145867" y="2543201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chop!</a:t>
            </a:r>
          </a:p>
        </p:txBody>
      </p:sp>
    </p:spTree>
    <p:extLst>
      <p:ext uri="{BB962C8B-B14F-4D97-AF65-F5344CB8AC3E}">
        <p14:creationId xmlns:p14="http://schemas.microsoft.com/office/powerpoint/2010/main" val="2696936723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574868" cy="1325563"/>
          </a:xfrm>
        </p:spPr>
        <p:txBody>
          <a:bodyPr>
            <a:normAutofit/>
          </a:bodyPr>
          <a:lstStyle/>
          <a:p>
            <a:r>
              <a:rPr lang="en-US" dirty="0"/>
              <a:t>How to deal with common prefixes in token definitions?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from SOS scanner: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942119" y="3429000"/>
            <a:ext cx="368722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LETTERS = “[A-Z]+”</a:t>
            </a:r>
          </a:p>
          <a:p>
            <a:r>
              <a:rPr lang="en-US" sz="2400" dirty="0">
                <a:latin typeface="Courier" pitchFamily="2" charset="0"/>
              </a:rPr>
              <a:t>NUM     = “[0-9]+”</a:t>
            </a:r>
          </a:p>
          <a:p>
            <a:r>
              <a:rPr lang="en-US" sz="2400" dirty="0">
                <a:latin typeface="Courier" pitchFamily="2" charset="0"/>
              </a:rPr>
              <a:t>CLASS   = ”CSE110A“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FF45BF-15BD-E043-8BDA-FE90D2B25BCF}"/>
              </a:ext>
            </a:extLst>
          </p:cNvPr>
          <p:cNvSpPr txBox="1"/>
          <p:nvPr/>
        </p:nvSpPr>
        <p:spPr>
          <a:xfrm>
            <a:off x="7562655" y="3052002"/>
            <a:ext cx="1843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“CSE110A”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BD922F-800F-1845-B4DE-166E9EBA8DB0}"/>
              </a:ext>
            </a:extLst>
          </p:cNvPr>
          <p:cNvSpPr txBox="1"/>
          <p:nvPr/>
        </p:nvSpPr>
        <p:spPr>
          <a:xfrm>
            <a:off x="7493000" y="2438400"/>
            <a:ext cx="2418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to scan this string?</a:t>
            </a:r>
          </a:p>
        </p:txBody>
      </p:sp>
    </p:spTree>
    <p:extLst>
      <p:ext uri="{BB962C8B-B14F-4D97-AF65-F5344CB8AC3E}">
        <p14:creationId xmlns:p14="http://schemas.microsoft.com/office/powerpoint/2010/main" val="1202350529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Convert to a single 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298652" y="3429000"/>
            <a:ext cx="5346335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SINGLE_RE = “</a:t>
            </a:r>
          </a:p>
          <a:p>
            <a:r>
              <a:rPr lang="en-US" sz="2400" dirty="0">
                <a:latin typeface="Courier" pitchFamily="2" charset="0"/>
              </a:rPr>
              <a:t>       (?P&lt;LETTERS&gt;([A-Z]+)|</a:t>
            </a:r>
          </a:p>
          <a:p>
            <a:r>
              <a:rPr lang="en-US" sz="2400" dirty="0">
                <a:latin typeface="Courier" pitchFamily="2" charset="0"/>
              </a:rPr>
              <a:t>       (?P&lt;NUM&gt;([0-9]+)|</a:t>
            </a:r>
          </a:p>
          <a:p>
            <a:r>
              <a:rPr lang="en-US" sz="2400" dirty="0">
                <a:latin typeface="Courier" pitchFamily="2" charset="0"/>
              </a:rPr>
              <a:t>       (?P&lt;CLASS&gt;CSE110A)”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FF45BF-15BD-E043-8BDA-FE90D2B25BCF}"/>
              </a:ext>
            </a:extLst>
          </p:cNvPr>
          <p:cNvSpPr txBox="1"/>
          <p:nvPr/>
        </p:nvSpPr>
        <p:spPr>
          <a:xfrm>
            <a:off x="7562655" y="3052002"/>
            <a:ext cx="1843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“CSE110A”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BD922F-800F-1845-B4DE-166E9EBA8DB0}"/>
              </a:ext>
            </a:extLst>
          </p:cNvPr>
          <p:cNvSpPr txBox="1"/>
          <p:nvPr/>
        </p:nvSpPr>
        <p:spPr>
          <a:xfrm>
            <a:off x="7493000" y="2438400"/>
            <a:ext cx="2418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to scan this string?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CC68764-C594-BC46-BCE7-86D1E84DF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574868" cy="1325563"/>
          </a:xfrm>
        </p:spPr>
        <p:txBody>
          <a:bodyPr>
            <a:normAutofit/>
          </a:bodyPr>
          <a:lstStyle/>
          <a:p>
            <a:r>
              <a:rPr lang="en-US" dirty="0"/>
              <a:t>How to deal with common prefixes in token definitions?</a:t>
            </a:r>
          </a:p>
        </p:txBody>
      </p:sp>
    </p:spTree>
    <p:extLst>
      <p:ext uri="{BB962C8B-B14F-4D97-AF65-F5344CB8AC3E}">
        <p14:creationId xmlns:p14="http://schemas.microsoft.com/office/powerpoint/2010/main" val="1873184702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Convert to a single 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298652" y="3429000"/>
            <a:ext cx="5346335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SINGLE_RE = “</a:t>
            </a:r>
          </a:p>
          <a:p>
            <a:r>
              <a:rPr lang="en-US" sz="2400" dirty="0">
                <a:latin typeface="Courier" pitchFamily="2" charset="0"/>
              </a:rPr>
              <a:t>       (?P&lt;LETTERS&gt;([A-Z]+)|</a:t>
            </a:r>
          </a:p>
          <a:p>
            <a:r>
              <a:rPr lang="en-US" sz="2400" dirty="0">
                <a:latin typeface="Courier" pitchFamily="2" charset="0"/>
              </a:rPr>
              <a:t>       (?P&lt;NUM&gt;([0-9]+)|</a:t>
            </a:r>
          </a:p>
          <a:p>
            <a:r>
              <a:rPr lang="en-US" sz="2400" dirty="0">
                <a:latin typeface="Courier" pitchFamily="2" charset="0"/>
              </a:rPr>
              <a:t>       (?P&lt;CLASS&gt;CSE110A)”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FF45BF-15BD-E043-8BDA-FE90D2B25BCF}"/>
              </a:ext>
            </a:extLst>
          </p:cNvPr>
          <p:cNvSpPr txBox="1"/>
          <p:nvPr/>
        </p:nvSpPr>
        <p:spPr>
          <a:xfrm>
            <a:off x="7562655" y="3052002"/>
            <a:ext cx="1843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“CSE110A”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BD922F-800F-1845-B4DE-166E9EBA8DB0}"/>
              </a:ext>
            </a:extLst>
          </p:cNvPr>
          <p:cNvSpPr txBox="1"/>
          <p:nvPr/>
        </p:nvSpPr>
        <p:spPr>
          <a:xfrm>
            <a:off x="7493000" y="2438400"/>
            <a:ext cx="2418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to scan this string?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E9FD5C-C56B-0048-8D67-BD2EB5E299BD}"/>
              </a:ext>
            </a:extLst>
          </p:cNvPr>
          <p:cNvSpPr txBox="1"/>
          <p:nvPr/>
        </p:nvSpPr>
        <p:spPr>
          <a:xfrm>
            <a:off x="7112000" y="4487333"/>
            <a:ext cx="4526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do we think the dictionary will look like?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8AA5D66-6A0C-1340-9598-123E192C7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574868" cy="1325563"/>
          </a:xfrm>
        </p:spPr>
        <p:txBody>
          <a:bodyPr>
            <a:normAutofit/>
          </a:bodyPr>
          <a:lstStyle/>
          <a:p>
            <a:r>
              <a:rPr lang="en-US" dirty="0"/>
              <a:t>How to deal with common prefixes in token definitions?</a:t>
            </a:r>
          </a:p>
        </p:txBody>
      </p:sp>
    </p:spTree>
    <p:extLst>
      <p:ext uri="{BB962C8B-B14F-4D97-AF65-F5344CB8AC3E}">
        <p14:creationId xmlns:p14="http://schemas.microsoft.com/office/powerpoint/2010/main" val="283706211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Convert to a single 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298652" y="3429000"/>
            <a:ext cx="5346335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SINGLE_RE = “</a:t>
            </a:r>
          </a:p>
          <a:p>
            <a:r>
              <a:rPr lang="en-US" sz="2400" dirty="0">
                <a:latin typeface="Courier" pitchFamily="2" charset="0"/>
              </a:rPr>
              <a:t>       (?P&lt;LETTERS&gt;([A-Z]+)|</a:t>
            </a:r>
          </a:p>
          <a:p>
            <a:r>
              <a:rPr lang="en-US" sz="2400" dirty="0">
                <a:latin typeface="Courier" pitchFamily="2" charset="0"/>
              </a:rPr>
              <a:t>       (?P&lt;NUM&gt;([0-9]+)|</a:t>
            </a:r>
          </a:p>
          <a:p>
            <a:r>
              <a:rPr lang="en-US" sz="2400" dirty="0">
                <a:latin typeface="Courier" pitchFamily="2" charset="0"/>
              </a:rPr>
              <a:t>       (?P&lt;CLASS&gt;CSE110A)”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FF45BF-15BD-E043-8BDA-FE90D2B25BCF}"/>
              </a:ext>
            </a:extLst>
          </p:cNvPr>
          <p:cNvSpPr txBox="1"/>
          <p:nvPr/>
        </p:nvSpPr>
        <p:spPr>
          <a:xfrm>
            <a:off x="7562655" y="3052002"/>
            <a:ext cx="1843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“CSE110A”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BD922F-800F-1845-B4DE-166E9EBA8DB0}"/>
              </a:ext>
            </a:extLst>
          </p:cNvPr>
          <p:cNvSpPr txBox="1"/>
          <p:nvPr/>
        </p:nvSpPr>
        <p:spPr>
          <a:xfrm>
            <a:off x="7493000" y="2438400"/>
            <a:ext cx="2418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to scan this string?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E2E126-CAFE-134F-918A-C2B8BDC71A3C}"/>
              </a:ext>
            </a:extLst>
          </p:cNvPr>
          <p:cNvSpPr txBox="1"/>
          <p:nvPr/>
        </p:nvSpPr>
        <p:spPr>
          <a:xfrm>
            <a:off x="7755467" y="4216400"/>
            <a:ext cx="26661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{”LETTERS” : “CSE”</a:t>
            </a:r>
          </a:p>
          <a:p>
            <a:r>
              <a:rPr lang="en-US" dirty="0">
                <a:latin typeface="Courier" pitchFamily="2" charset="0"/>
              </a:rPr>
              <a:t> “NUM”     : None</a:t>
            </a:r>
          </a:p>
          <a:p>
            <a:r>
              <a:rPr lang="en-US" dirty="0">
                <a:latin typeface="Courier" pitchFamily="2" charset="0"/>
              </a:rPr>
              <a:t> “CLASS”   : None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0BC2D4E-6735-9F4A-9918-84ED0D116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574868" cy="1325563"/>
          </a:xfrm>
        </p:spPr>
        <p:txBody>
          <a:bodyPr>
            <a:normAutofit/>
          </a:bodyPr>
          <a:lstStyle/>
          <a:p>
            <a:r>
              <a:rPr lang="en-US" dirty="0"/>
              <a:t>How to deal with common prefixes in token definitions?</a:t>
            </a:r>
          </a:p>
        </p:txBody>
      </p:sp>
    </p:spTree>
    <p:extLst>
      <p:ext uri="{BB962C8B-B14F-4D97-AF65-F5344CB8AC3E}">
        <p14:creationId xmlns:p14="http://schemas.microsoft.com/office/powerpoint/2010/main" val="3761159439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Convert to a single 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298652" y="3429000"/>
            <a:ext cx="5346335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SINGLE_RE = “</a:t>
            </a:r>
          </a:p>
          <a:p>
            <a:r>
              <a:rPr lang="en-US" sz="2400" dirty="0">
                <a:latin typeface="Courier" pitchFamily="2" charset="0"/>
              </a:rPr>
              <a:t>       (?P&lt;LETTERS&gt;([A-Z]+)|</a:t>
            </a:r>
          </a:p>
          <a:p>
            <a:r>
              <a:rPr lang="en-US" sz="2400" dirty="0">
                <a:latin typeface="Courier" pitchFamily="2" charset="0"/>
              </a:rPr>
              <a:t>       (?P&lt;NUM&gt;([0-9]+)|</a:t>
            </a:r>
          </a:p>
          <a:p>
            <a:r>
              <a:rPr lang="en-US" sz="2400" dirty="0">
                <a:latin typeface="Courier" pitchFamily="2" charset="0"/>
              </a:rPr>
              <a:t>       (?P&lt;CLASS&gt;CSE110A)”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FF45BF-15BD-E043-8BDA-FE90D2B25BCF}"/>
              </a:ext>
            </a:extLst>
          </p:cNvPr>
          <p:cNvSpPr txBox="1"/>
          <p:nvPr/>
        </p:nvSpPr>
        <p:spPr>
          <a:xfrm>
            <a:off x="7562655" y="3052002"/>
            <a:ext cx="1843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“CSE110A”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BD922F-800F-1845-B4DE-166E9EBA8DB0}"/>
              </a:ext>
            </a:extLst>
          </p:cNvPr>
          <p:cNvSpPr txBox="1"/>
          <p:nvPr/>
        </p:nvSpPr>
        <p:spPr>
          <a:xfrm>
            <a:off x="838199" y="5416729"/>
            <a:ext cx="91267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does this mean?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Tokens should not contain prefixes of each other</a:t>
            </a:r>
          </a:p>
          <a:p>
            <a:r>
              <a:rPr lang="en-US" dirty="0"/>
              <a:t>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Tokens that share a common prefix should be ordered such that the longer token comes first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E2E126-CAFE-134F-918A-C2B8BDC71A3C}"/>
              </a:ext>
            </a:extLst>
          </p:cNvPr>
          <p:cNvSpPr txBox="1"/>
          <p:nvPr/>
        </p:nvSpPr>
        <p:spPr>
          <a:xfrm>
            <a:off x="7755467" y="4216400"/>
            <a:ext cx="26661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{”LETTERS” : “CSE”</a:t>
            </a:r>
          </a:p>
          <a:p>
            <a:r>
              <a:rPr lang="en-US" dirty="0">
                <a:latin typeface="Courier" pitchFamily="2" charset="0"/>
              </a:rPr>
              <a:t> “NUM”     : None</a:t>
            </a:r>
          </a:p>
          <a:p>
            <a:r>
              <a:rPr lang="en-US" dirty="0">
                <a:latin typeface="Courier" pitchFamily="2" charset="0"/>
              </a:rPr>
              <a:t> “CLASS”   : None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46EE0D6-D8C8-0246-B0C2-2C3387799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574868" cy="1325563"/>
          </a:xfrm>
        </p:spPr>
        <p:txBody>
          <a:bodyPr>
            <a:normAutofit/>
          </a:bodyPr>
          <a:lstStyle/>
          <a:p>
            <a:r>
              <a:rPr lang="en-US" dirty="0"/>
              <a:t>How to deal with common prefixes in token definitions?</a:t>
            </a:r>
          </a:p>
        </p:txBody>
      </p:sp>
    </p:spTree>
    <p:extLst>
      <p:ext uri="{BB962C8B-B14F-4D97-AF65-F5344CB8AC3E}">
        <p14:creationId xmlns:p14="http://schemas.microsoft.com/office/powerpoint/2010/main" val="1518447987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Convert to a single 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298652" y="3429000"/>
            <a:ext cx="5346335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SINGLE_RE = “</a:t>
            </a:r>
          </a:p>
          <a:p>
            <a:r>
              <a:rPr lang="en-US" sz="2400" dirty="0">
                <a:latin typeface="Courier" pitchFamily="2" charset="0"/>
              </a:rPr>
              <a:t>       (?P&lt;LETTERS&gt;([A-Z]+)|</a:t>
            </a:r>
          </a:p>
          <a:p>
            <a:r>
              <a:rPr lang="en-US" sz="2400" dirty="0">
                <a:latin typeface="Courier" pitchFamily="2" charset="0"/>
              </a:rPr>
              <a:t>       (?P&lt;NUM&gt;([0-9]+)|</a:t>
            </a:r>
          </a:p>
          <a:p>
            <a:r>
              <a:rPr lang="en-US" sz="2400" dirty="0">
                <a:latin typeface="Courier" pitchFamily="2" charset="0"/>
              </a:rPr>
              <a:t>       (?P&lt;CLASS&gt;CSE110A)”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FF45BF-15BD-E043-8BDA-FE90D2B25BCF}"/>
              </a:ext>
            </a:extLst>
          </p:cNvPr>
          <p:cNvSpPr txBox="1"/>
          <p:nvPr/>
        </p:nvSpPr>
        <p:spPr>
          <a:xfrm>
            <a:off x="7562655" y="3052002"/>
            <a:ext cx="1843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“CSE110A”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BD922F-800F-1845-B4DE-166E9EBA8DB0}"/>
              </a:ext>
            </a:extLst>
          </p:cNvPr>
          <p:cNvSpPr txBox="1"/>
          <p:nvPr/>
        </p:nvSpPr>
        <p:spPr>
          <a:xfrm>
            <a:off x="838199" y="5416729"/>
            <a:ext cx="91267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does this mean?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Tokens should not contain prefixes of each other</a:t>
            </a:r>
          </a:p>
          <a:p>
            <a:r>
              <a:rPr lang="en-US" dirty="0"/>
              <a:t>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Tokens that share a common prefix should be ordered such that the longer token comes first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E2E126-CAFE-134F-918A-C2B8BDC71A3C}"/>
              </a:ext>
            </a:extLst>
          </p:cNvPr>
          <p:cNvSpPr txBox="1"/>
          <p:nvPr/>
        </p:nvSpPr>
        <p:spPr>
          <a:xfrm>
            <a:off x="7755467" y="4216400"/>
            <a:ext cx="26661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{”LETTERS” : “CSE”</a:t>
            </a:r>
          </a:p>
          <a:p>
            <a:r>
              <a:rPr lang="en-US" dirty="0">
                <a:latin typeface="Courier" pitchFamily="2" charset="0"/>
              </a:rPr>
              <a:t> “NUM”     : None</a:t>
            </a:r>
          </a:p>
          <a:p>
            <a:r>
              <a:rPr lang="en-US" dirty="0">
                <a:latin typeface="Courier" pitchFamily="2" charset="0"/>
              </a:rPr>
              <a:t> “CLASS”   : None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EEF21BE1-9034-A344-8AA6-3F3510531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574868" cy="1325563"/>
          </a:xfrm>
        </p:spPr>
        <p:txBody>
          <a:bodyPr>
            <a:normAutofit/>
          </a:bodyPr>
          <a:lstStyle/>
          <a:p>
            <a:r>
              <a:rPr lang="en-US" dirty="0"/>
              <a:t>How to deal with common prefixes in token definitions?</a:t>
            </a:r>
          </a:p>
        </p:txBody>
      </p:sp>
    </p:spTree>
    <p:extLst>
      <p:ext uri="{BB962C8B-B14F-4D97-AF65-F5344CB8AC3E}">
        <p14:creationId xmlns:p14="http://schemas.microsoft.com/office/powerpoint/2010/main" val="3773155366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06775"/>
          </a:xfrm>
        </p:spPr>
        <p:txBody>
          <a:bodyPr/>
          <a:lstStyle/>
          <a:p>
            <a:r>
              <a:rPr lang="en-US" dirty="0"/>
              <a:t>Careful with these tokens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4897595" y="2954867"/>
            <a:ext cx="239681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INCR = “++”</a:t>
            </a:r>
          </a:p>
          <a:p>
            <a:r>
              <a:rPr lang="en-US" sz="2400" dirty="0">
                <a:latin typeface="Courier" pitchFamily="2" charset="0"/>
              </a:rPr>
              <a:t>ADD  = “+”</a:t>
            </a:r>
          </a:p>
          <a:p>
            <a:endParaRPr lang="en-US" sz="2400" dirty="0">
              <a:latin typeface="Courier" pitchFamily="2" charset="0"/>
            </a:endParaRPr>
          </a:p>
          <a:p>
            <a:r>
              <a:rPr lang="en-US" sz="2400" dirty="0">
                <a:latin typeface="Courier" pitchFamily="2" charset="0"/>
              </a:rPr>
              <a:t>EQ = “==“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ASSIGN = “=“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EEF21BE1-9034-A344-8AA6-3F3510531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574868" cy="1325563"/>
          </a:xfrm>
        </p:spPr>
        <p:txBody>
          <a:bodyPr>
            <a:normAutofit/>
          </a:bodyPr>
          <a:lstStyle/>
          <a:p>
            <a:r>
              <a:rPr lang="en-US" dirty="0"/>
              <a:t>How to deal with common prefixes in token definitions?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9636FF-9454-7B49-9E46-F89D98B62196}"/>
              </a:ext>
            </a:extLst>
          </p:cNvPr>
          <p:cNvSpPr txBox="1"/>
          <p:nvPr/>
        </p:nvSpPr>
        <p:spPr>
          <a:xfrm>
            <a:off x="2556934" y="5765799"/>
            <a:ext cx="7451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Ensure that you provide them in the right order so that the longer one is first!</a:t>
            </a:r>
          </a:p>
        </p:txBody>
      </p:sp>
    </p:spTree>
    <p:extLst>
      <p:ext uri="{BB962C8B-B14F-4D97-AF65-F5344CB8AC3E}">
        <p14:creationId xmlns:p14="http://schemas.microsoft.com/office/powerpoint/2010/main" val="2359640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97FAF-7B36-2F49-95D3-3544795EC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Fundamental RE operators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43E91EF-873F-2449-BD57-3DA02D3A3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Fundamental RE operators are:</a:t>
            </a:r>
          </a:p>
          <a:p>
            <a:pPr lvl="1"/>
            <a:r>
              <a:rPr lang="en-US" dirty="0"/>
              <a:t>Concatenate: put the regexes next to each other</a:t>
            </a:r>
          </a:p>
          <a:p>
            <a:pPr lvl="1"/>
            <a:r>
              <a:rPr lang="en-US" dirty="0"/>
              <a:t>“|” : Choice: one or the other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“*” : Repeat: 0 or more copies</a:t>
            </a:r>
          </a:p>
          <a:p>
            <a:pPr lvl="1"/>
            <a:endParaRPr lang="en-US" dirty="0">
              <a:highlight>
                <a:srgbClr val="FFFF00"/>
              </a:highlight>
            </a:endParaRPr>
          </a:p>
          <a:p>
            <a:r>
              <a:rPr lang="en-US" dirty="0"/>
              <a:t>Practically:</a:t>
            </a:r>
          </a:p>
          <a:p>
            <a:pPr lvl="1"/>
            <a:r>
              <a:rPr lang="en-US" dirty="0"/>
              <a:t>a* roughly is the same as “” | “a” | “aa” | “</a:t>
            </a:r>
            <a:r>
              <a:rPr lang="en-US" dirty="0" err="1"/>
              <a:t>aaa</a:t>
            </a:r>
            <a:r>
              <a:rPr lang="en-US" dirty="0"/>
              <a:t>” ...</a:t>
            </a:r>
          </a:p>
          <a:p>
            <a:pPr lvl="1"/>
            <a:r>
              <a:rPr lang="en-US" dirty="0"/>
              <a:t>in theory, REs can accept strings of arbitrary length (not infinite strings though).</a:t>
            </a:r>
          </a:p>
          <a:p>
            <a:pPr lvl="1"/>
            <a:r>
              <a:rPr lang="en-US" dirty="0"/>
              <a:t>in practice, strings have a reasonable bound. Repeat (*) is a good abstraction though!</a:t>
            </a:r>
          </a:p>
        </p:txBody>
      </p:sp>
    </p:spTree>
    <p:extLst>
      <p:ext uri="{BB962C8B-B14F-4D97-AF65-F5344CB8AC3E}">
        <p14:creationId xmlns:p14="http://schemas.microsoft.com/office/powerpoint/2010/main" val="3828487590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Convert to a single 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298652" y="3429000"/>
            <a:ext cx="5346335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SINGLE_RE = “</a:t>
            </a:r>
          </a:p>
          <a:p>
            <a:r>
              <a:rPr lang="en-US" sz="2400" dirty="0">
                <a:latin typeface="Courier" pitchFamily="2" charset="0"/>
              </a:rPr>
              <a:t>       (?P&lt;LETTERS&gt;([A-Z]+)|</a:t>
            </a:r>
          </a:p>
          <a:p>
            <a:r>
              <a:rPr lang="en-US" sz="2400" dirty="0">
                <a:latin typeface="Courier" pitchFamily="2" charset="0"/>
              </a:rPr>
              <a:t>       (?P&lt;NUM&gt;([0-9]+)|</a:t>
            </a:r>
          </a:p>
          <a:p>
            <a:r>
              <a:rPr lang="en-US" sz="2400" dirty="0">
                <a:latin typeface="Courier" pitchFamily="2" charset="0"/>
              </a:rPr>
              <a:t>       (?P&lt;CLASS&gt;CSE110A)”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FF45BF-15BD-E043-8BDA-FE90D2B25BCF}"/>
              </a:ext>
            </a:extLst>
          </p:cNvPr>
          <p:cNvSpPr txBox="1"/>
          <p:nvPr/>
        </p:nvSpPr>
        <p:spPr>
          <a:xfrm>
            <a:off x="7562655" y="3052002"/>
            <a:ext cx="1843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“CSE110A”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BD922F-800F-1845-B4DE-166E9EBA8DB0}"/>
              </a:ext>
            </a:extLst>
          </p:cNvPr>
          <p:cNvSpPr txBox="1"/>
          <p:nvPr/>
        </p:nvSpPr>
        <p:spPr>
          <a:xfrm>
            <a:off x="7493000" y="2438400"/>
            <a:ext cx="2418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to scan this string?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E9FD5C-C56B-0048-8D67-BD2EB5E299BD}"/>
              </a:ext>
            </a:extLst>
          </p:cNvPr>
          <p:cNvSpPr txBox="1"/>
          <p:nvPr/>
        </p:nvSpPr>
        <p:spPr>
          <a:xfrm>
            <a:off x="7112000" y="4487333"/>
            <a:ext cx="4526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do we think the dictionary will look like?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E78A31-9581-AE4E-9980-C3FCD16E7FE6}"/>
              </a:ext>
            </a:extLst>
          </p:cNvPr>
          <p:cNvSpPr/>
          <p:nvPr/>
        </p:nvSpPr>
        <p:spPr>
          <a:xfrm>
            <a:off x="742786" y="6051901"/>
            <a:ext cx="98044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SINGLE_RE = “(?P&lt;LETTERS&gt;([A-Z]+)|(?P&lt;NUM&gt;([0-9]+)|(?P&lt;CLASS&gt;CSE110A)”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70681399-6FB5-DD4B-866F-E11E1B554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574868" cy="1325563"/>
          </a:xfrm>
        </p:spPr>
        <p:txBody>
          <a:bodyPr>
            <a:normAutofit/>
          </a:bodyPr>
          <a:lstStyle/>
          <a:p>
            <a:r>
              <a:rPr lang="en-US" dirty="0"/>
              <a:t>How to deal with common prefixes in token definitions?</a:t>
            </a:r>
          </a:p>
        </p:txBody>
      </p:sp>
    </p:spTree>
    <p:extLst>
      <p:ext uri="{BB962C8B-B14F-4D97-AF65-F5344CB8AC3E}">
        <p14:creationId xmlns:p14="http://schemas.microsoft.com/office/powerpoint/2010/main" val="1221745054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48C39-B183-F448-9249-4C6B48D6F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NG Scanner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98F116F-4F51-0843-A2E3-2763C0244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Pros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Cons</a:t>
            </a:r>
          </a:p>
        </p:txBody>
      </p:sp>
    </p:spTree>
    <p:extLst>
      <p:ext uri="{BB962C8B-B14F-4D97-AF65-F5344CB8AC3E}">
        <p14:creationId xmlns:p14="http://schemas.microsoft.com/office/powerpoint/2010/main" val="3919834260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48C39-B183-F448-9249-4C6B48D6F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NG Scanner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98F116F-4F51-0843-A2E3-2763C0244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Pros</a:t>
            </a:r>
          </a:p>
          <a:p>
            <a:pPr lvl="1"/>
            <a:r>
              <a:rPr lang="en-US" dirty="0"/>
              <a:t>FAST! Only 1 RE call per </a:t>
            </a:r>
            <a:r>
              <a:rPr lang="en-US" dirty="0">
                <a:latin typeface="Courier" pitchFamily="2" charset="0"/>
              </a:rPr>
              <a:t>token()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Cons</a:t>
            </a:r>
          </a:p>
          <a:p>
            <a:pPr lvl="1"/>
            <a:r>
              <a:rPr lang="en-US" dirty="0"/>
              <a:t>Requires a named group RE library</a:t>
            </a:r>
          </a:p>
          <a:p>
            <a:pPr lvl="1"/>
            <a:r>
              <a:rPr lang="en-US" dirty="0"/>
              <a:t>inter-token interactions need to be considered</a:t>
            </a:r>
          </a:p>
        </p:txBody>
      </p:sp>
    </p:spTree>
    <p:extLst>
      <p:ext uri="{BB962C8B-B14F-4D97-AF65-F5344CB8AC3E}">
        <p14:creationId xmlns:p14="http://schemas.microsoft.com/office/powerpoint/2010/main" val="1845771748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E6389-520F-1B42-9996-38A8FC718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Scanners we have discussed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AAB06-306D-DE47-A12E-C77366BC6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47975"/>
          </a:xfrm>
        </p:spPr>
        <p:txBody>
          <a:bodyPr/>
          <a:lstStyle/>
          <a:p>
            <a:r>
              <a:rPr lang="en-US" i="1" dirty="0"/>
              <a:t>Naïve Scanner</a:t>
            </a:r>
          </a:p>
          <a:p>
            <a:endParaRPr lang="en-US" i="1" dirty="0"/>
          </a:p>
          <a:p>
            <a:r>
              <a:rPr lang="en-US" i="1" dirty="0"/>
              <a:t>RE based scanners</a:t>
            </a:r>
          </a:p>
          <a:p>
            <a:pPr lvl="1"/>
            <a:r>
              <a:rPr lang="en-US" dirty="0"/>
              <a:t>Exact match (EM) scanners</a:t>
            </a:r>
          </a:p>
          <a:p>
            <a:pPr lvl="1"/>
            <a:r>
              <a:rPr lang="en-US" dirty="0"/>
              <a:t>Start-of-string (SOS) scanners</a:t>
            </a:r>
          </a:p>
          <a:p>
            <a:pPr lvl="1"/>
            <a:r>
              <a:rPr lang="en-US" dirty="0"/>
              <a:t>named group (NG) scanners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35431E-54D7-1741-BE4B-FBA96DFB9AFE}"/>
              </a:ext>
            </a:extLst>
          </p:cNvPr>
          <p:cNvSpPr txBox="1"/>
          <p:nvPr/>
        </p:nvSpPr>
        <p:spPr>
          <a:xfrm>
            <a:off x="1227667" y="5427133"/>
            <a:ext cx="71775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Which one to use?</a:t>
            </a:r>
          </a:p>
          <a:p>
            <a:r>
              <a:rPr lang="en-US" i="1" dirty="0"/>
              <a:t>Complex decision with performance, expressivity, and token requirements </a:t>
            </a:r>
          </a:p>
        </p:txBody>
      </p:sp>
    </p:spTree>
    <p:extLst>
      <p:ext uri="{BB962C8B-B14F-4D97-AF65-F5344CB8AC3E}">
        <p14:creationId xmlns:p14="http://schemas.microsoft.com/office/powerpoint/2010/main" val="2133952718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2CCD-B8BC-B843-B90E-FF764E69C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 Friday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6CE13-5E20-3C4F-97D5-4A2A43A55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23708"/>
          </a:xfrm>
        </p:spPr>
        <p:txBody>
          <a:bodyPr>
            <a:normAutofit/>
          </a:bodyPr>
          <a:lstStyle/>
          <a:p>
            <a:r>
              <a:rPr lang="en-US" dirty="0"/>
              <a:t>We will discuss token actions and how to use them to implement keywords and line numbers</a:t>
            </a:r>
          </a:p>
          <a:p>
            <a:endParaRPr lang="en-US" dirty="0"/>
          </a:p>
          <a:p>
            <a:r>
              <a:rPr lang="en-US" dirty="0"/>
              <a:t>We will discuss a classic scanner generator: lex</a:t>
            </a:r>
          </a:p>
          <a:p>
            <a:endParaRPr lang="en-US" dirty="0"/>
          </a:p>
          <a:p>
            <a:r>
              <a:rPr lang="en-US" dirty="0"/>
              <a:t>See you on Friday!</a:t>
            </a:r>
          </a:p>
        </p:txBody>
      </p:sp>
    </p:spTree>
    <p:extLst>
      <p:ext uri="{BB962C8B-B14F-4D97-AF65-F5344CB8AC3E}">
        <p14:creationId xmlns:p14="http://schemas.microsoft.com/office/powerpoint/2010/main" val="2524048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97FAF-7B36-2F49-95D3-3544795EC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 examples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32B0DD7-3852-DC4B-AE8A-EA16649B27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9550" y="1771650"/>
            <a:ext cx="9232900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47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D3B44-1E6E-C44B-9EF7-918923A5E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 examples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D9F253-3A15-B440-A9B7-E6A5ED244333}"/>
              </a:ext>
            </a:extLst>
          </p:cNvPr>
          <p:cNvSpPr txBox="1"/>
          <p:nvPr/>
        </p:nvSpPr>
        <p:spPr>
          <a:xfrm>
            <a:off x="5054601" y="2125133"/>
            <a:ext cx="16658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ac*|b*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64ACE2C-BF17-BB47-B4CA-19957F3DE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93999"/>
            <a:ext cx="10515600" cy="3698876"/>
          </a:xfrm>
        </p:spPr>
        <p:txBody>
          <a:bodyPr/>
          <a:lstStyle/>
          <a:p>
            <a:r>
              <a:rPr lang="en-US" dirty="0"/>
              <a:t>“”</a:t>
            </a:r>
          </a:p>
          <a:p>
            <a:r>
              <a:rPr lang="en-US" dirty="0"/>
              <a:t>“ab”</a:t>
            </a:r>
          </a:p>
          <a:p>
            <a:r>
              <a:rPr lang="en-US" dirty="0"/>
              <a:t>“</a:t>
            </a:r>
            <a:r>
              <a:rPr lang="en-US" dirty="0" err="1"/>
              <a:t>acac</a:t>
            </a:r>
            <a:r>
              <a:rPr lang="en-US" dirty="0"/>
              <a:t>”</a:t>
            </a:r>
          </a:p>
          <a:p>
            <a:r>
              <a:rPr lang="en-US" dirty="0"/>
              <a:t>“</a:t>
            </a:r>
            <a:r>
              <a:rPr lang="en-US" dirty="0" err="1"/>
              <a:t>acccc</a:t>
            </a:r>
            <a:r>
              <a:rPr lang="en-US" dirty="0"/>
              <a:t>”</a:t>
            </a:r>
          </a:p>
          <a:p>
            <a:r>
              <a:rPr lang="en-US" dirty="0"/>
              <a:t>“</a:t>
            </a:r>
            <a:r>
              <a:rPr lang="en-US" dirty="0" err="1"/>
              <a:t>bbb</a:t>
            </a:r>
            <a:r>
              <a:rPr lang="en-US" dirty="0"/>
              <a:t>”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53D73A-057F-3444-AE33-32C9C793D544}"/>
              </a:ext>
            </a:extLst>
          </p:cNvPr>
          <p:cNvSpPr txBox="1"/>
          <p:nvPr/>
        </p:nvSpPr>
        <p:spPr>
          <a:xfrm>
            <a:off x="7255934" y="2793999"/>
            <a:ext cx="2491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Let’s work through them</a:t>
            </a:r>
          </a:p>
        </p:txBody>
      </p:sp>
    </p:spTree>
    <p:extLst>
      <p:ext uri="{BB962C8B-B14F-4D97-AF65-F5344CB8AC3E}">
        <p14:creationId xmlns:p14="http://schemas.microsoft.com/office/powerpoint/2010/main" val="3553969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509CB-4CEB-5A48-B724-6DCA12284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 experiences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ABCAA0-FF2B-C84F-A949-6FDD2AA4F2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755900"/>
            <a:ext cx="9144000" cy="134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465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5D98D-51B4-D64E-A90A-485AA382D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166E1-FF49-404F-A4E6-B5CE6A333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syntactic sugar and useful interfaces</a:t>
            </a:r>
          </a:p>
        </p:txBody>
      </p:sp>
    </p:spTree>
    <p:extLst>
      <p:ext uri="{BB962C8B-B14F-4D97-AF65-F5344CB8AC3E}">
        <p14:creationId xmlns:p14="http://schemas.microsoft.com/office/powerpoint/2010/main" val="985801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14E88-E3D9-E443-BD6E-9FDDAC97E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8C01C-CBBB-DA44-B6F5-68D966A01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strict repeat operator: +</a:t>
            </a:r>
          </a:p>
          <a:p>
            <a:endParaRPr lang="en-US" dirty="0"/>
          </a:p>
          <a:p>
            <a:r>
              <a:rPr lang="en-US" dirty="0"/>
              <a:t>one or more repeats (the * operator is 0 or more repeats)</a:t>
            </a:r>
          </a:p>
          <a:p>
            <a:endParaRPr lang="en-US" dirty="0"/>
          </a:p>
          <a:p>
            <a:r>
              <a:rPr lang="en-US" dirty="0"/>
              <a:t>derivation: “r+” = “</a:t>
            </a:r>
            <a:r>
              <a:rPr lang="en-US" dirty="0" err="1"/>
              <a:t>rr</a:t>
            </a:r>
            <a:r>
              <a:rPr lang="en-US" dirty="0"/>
              <a:t>*”</a:t>
            </a:r>
          </a:p>
          <a:p>
            <a:endParaRPr lang="en-US" dirty="0"/>
          </a:p>
          <a:p>
            <a:r>
              <a:rPr lang="en-US" i="1" dirty="0"/>
              <a:t>Let’s revisit binary numbers and decimal numbers</a:t>
            </a:r>
          </a:p>
          <a:p>
            <a:endParaRPr lang="en-US" i="1" dirty="0"/>
          </a:p>
          <a:p>
            <a:pPr marL="0" indent="0">
              <a:buNone/>
            </a:pPr>
            <a:r>
              <a:rPr lang="en-US" i="1" dirty="0"/>
              <a:t>“(0|1)+”</a:t>
            </a:r>
          </a:p>
        </p:txBody>
      </p:sp>
    </p:spTree>
    <p:extLst>
      <p:ext uri="{BB962C8B-B14F-4D97-AF65-F5344CB8AC3E}">
        <p14:creationId xmlns:p14="http://schemas.microsoft.com/office/powerpoint/2010/main" val="23246007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14E88-E3D9-E443-BD6E-9FDDAC97E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8C01C-CBBB-DA44-B6F5-68D966A01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Ranges:</a:t>
            </a:r>
          </a:p>
          <a:p>
            <a:pPr lvl="1"/>
            <a:r>
              <a:rPr lang="en-US" dirty="0"/>
              <a:t>digits [0-9]</a:t>
            </a:r>
          </a:p>
          <a:p>
            <a:pPr lvl="1"/>
            <a:r>
              <a:rPr lang="en-US" dirty="0"/>
              <a:t>alpha [a-z], [A-Z]</a:t>
            </a:r>
          </a:p>
          <a:p>
            <a:pPr lvl="1"/>
            <a:endParaRPr lang="en-US" dirty="0"/>
          </a:p>
          <a:p>
            <a:r>
              <a:rPr lang="en-US" dirty="0"/>
              <a:t>Derivation: [0-9] = ”1|2|3|4|5|6|7|8|9”</a:t>
            </a:r>
          </a:p>
          <a:p>
            <a:endParaRPr lang="en-US" dirty="0"/>
          </a:p>
          <a:p>
            <a:r>
              <a:rPr lang="en-US" dirty="0"/>
              <a:t>Lets try C style IDs: “[a-</a:t>
            </a:r>
            <a:r>
              <a:rPr lang="en-US" dirty="0" err="1"/>
              <a:t>zA</a:t>
            </a:r>
            <a:r>
              <a:rPr lang="en-US" dirty="0"/>
              <a:t>-Z][0-9a-zA-Z]*”</a:t>
            </a:r>
          </a:p>
          <a:p>
            <a:endParaRPr lang="en-US" dirty="0"/>
          </a:p>
          <a:p>
            <a:r>
              <a:rPr lang="en-US" dirty="0"/>
              <a:t>Hexadecimal numbers: “0x[0-9a-fA-F]+”</a:t>
            </a:r>
          </a:p>
        </p:txBody>
      </p:sp>
    </p:spTree>
    <p:extLst>
      <p:ext uri="{BB962C8B-B14F-4D97-AF65-F5344CB8AC3E}">
        <p14:creationId xmlns:p14="http://schemas.microsoft.com/office/powerpoint/2010/main" val="18967703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14E88-E3D9-E443-BD6E-9FDDAC97E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8C01C-CBBB-DA44-B6F5-68D966A01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optional operator ?</a:t>
            </a:r>
          </a:p>
          <a:p>
            <a:pPr lvl="1"/>
            <a:r>
              <a:rPr lang="en-US" dirty="0"/>
              <a:t>optional characters</a:t>
            </a:r>
          </a:p>
          <a:p>
            <a:endParaRPr lang="en-US" dirty="0"/>
          </a:p>
          <a:p>
            <a:r>
              <a:rPr lang="en-US" dirty="0"/>
              <a:t>“r?” = “|r”</a:t>
            </a:r>
          </a:p>
          <a:p>
            <a:endParaRPr lang="en-US" dirty="0"/>
          </a:p>
          <a:p>
            <a:r>
              <a:rPr lang="en-US" dirty="0"/>
              <a:t>Example: “ab?”</a:t>
            </a:r>
          </a:p>
          <a:p>
            <a:endParaRPr lang="en-US" dirty="0"/>
          </a:p>
          <a:p>
            <a:r>
              <a:rPr lang="en-US" dirty="0"/>
              <a:t>Let’s do simple floating point numbers: “[0-9]+(\.[0-9]+)?”</a:t>
            </a:r>
          </a:p>
        </p:txBody>
      </p:sp>
    </p:spTree>
    <p:extLst>
      <p:ext uri="{BB962C8B-B14F-4D97-AF65-F5344CB8AC3E}">
        <p14:creationId xmlns:p14="http://schemas.microsoft.com/office/powerpoint/2010/main" val="17208387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14E88-E3D9-E443-BD6E-9FDDAC97E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8C01C-CBBB-DA44-B6F5-68D966A01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any character ‘.’</a:t>
            </a:r>
          </a:p>
          <a:p>
            <a:endParaRPr lang="en-US" dirty="0"/>
          </a:p>
          <a:p>
            <a:r>
              <a:rPr lang="en-US" dirty="0"/>
              <a:t>example using email (this is probably too general!)</a:t>
            </a:r>
          </a:p>
          <a:p>
            <a:endParaRPr lang="en-US" dirty="0"/>
          </a:p>
          <a:p>
            <a:r>
              <a:rPr lang="en-US" dirty="0"/>
              <a:t>”.*@.*\.com”</a:t>
            </a:r>
          </a:p>
        </p:txBody>
      </p:sp>
    </p:spTree>
    <p:extLst>
      <p:ext uri="{BB962C8B-B14F-4D97-AF65-F5344CB8AC3E}">
        <p14:creationId xmlns:p14="http://schemas.microsoft.com/office/powerpoint/2010/main" val="3324071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70672"/>
          </a:xfrm>
        </p:spPr>
        <p:txBody>
          <a:bodyPr>
            <a:normAutofit fontScale="92500"/>
          </a:bodyPr>
          <a:lstStyle/>
          <a:p>
            <a:r>
              <a:rPr lang="en-US" dirty="0"/>
              <a:t>HW 1 is released</a:t>
            </a:r>
          </a:p>
          <a:p>
            <a:pPr lvl="1"/>
            <a:r>
              <a:rPr lang="en-US" dirty="0"/>
              <a:t>By the end of today you should have most of what you need</a:t>
            </a:r>
          </a:p>
          <a:p>
            <a:pPr lvl="2"/>
            <a:r>
              <a:rPr lang="en-US" dirty="0"/>
              <a:t>We will discuss token actions on Friday which you will need for keywords</a:t>
            </a:r>
          </a:p>
          <a:p>
            <a:pPr lvl="1"/>
            <a:r>
              <a:rPr lang="en-US" dirty="0"/>
              <a:t>We’ve updated the spec once, there are likely more issues, please let us know!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Due April 18 by midnight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We have office hours this week; come see us!</a:t>
            </a:r>
          </a:p>
          <a:p>
            <a:endParaRPr lang="en-US" dirty="0"/>
          </a:p>
          <a:p>
            <a:r>
              <a:rPr lang="en-US" dirty="0"/>
              <a:t>Let us know any feedback you have about the assignments; they are new!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5937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14E88-E3D9-E443-BD6E-9FDDAC97E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8C01C-CBBB-DA44-B6F5-68D966A01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if we want either the domain or user name from the email?</a:t>
            </a:r>
          </a:p>
          <a:p>
            <a:endParaRPr lang="en-US" dirty="0"/>
          </a:p>
          <a:p>
            <a:r>
              <a:rPr lang="en-US" dirty="0"/>
              <a:t>We can use groups!</a:t>
            </a:r>
          </a:p>
          <a:p>
            <a:pPr lvl="1"/>
            <a:r>
              <a:rPr lang="en-US" dirty="0"/>
              <a:t>use ()s to </a:t>
            </a:r>
            <a:r>
              <a:rPr lang="en-US" dirty="0" err="1"/>
              <a:t>deliminate</a:t>
            </a:r>
            <a:r>
              <a:rPr lang="en-US" dirty="0"/>
              <a:t> groups</a:t>
            </a:r>
          </a:p>
          <a:p>
            <a:pPr lvl="1"/>
            <a:endParaRPr lang="en-US" dirty="0"/>
          </a:p>
          <a:p>
            <a:r>
              <a:rPr lang="en-US" dirty="0"/>
              <a:t>”(.*)@(.*\.com)”</a:t>
            </a:r>
          </a:p>
          <a:p>
            <a:endParaRPr lang="en-US" dirty="0"/>
          </a:p>
          <a:p>
            <a:r>
              <a:rPr lang="en-US" dirty="0"/>
              <a:t>Index the resulting object with [1] and [2] to get to the user name and domain respectively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3188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14E88-E3D9-E443-BD6E-9FDDAC97E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8C01C-CBBB-DA44-B6F5-68D966A01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can give groups id names rather than using indices</a:t>
            </a:r>
          </a:p>
          <a:p>
            <a:endParaRPr lang="en-US" dirty="0"/>
          </a:p>
          <a:p>
            <a:r>
              <a:rPr lang="en-US" dirty="0"/>
              <a:t>“</a:t>
            </a:r>
            <a:r>
              <a:rPr lang="en-US" dirty="0">
                <a:highlight>
                  <a:srgbClr val="FFFF00"/>
                </a:highlight>
              </a:rPr>
              <a:t>(?P&lt;name&gt;</a:t>
            </a:r>
            <a:r>
              <a:rPr lang="en-US" dirty="0"/>
              <a:t>.+)@</a:t>
            </a:r>
            <a:r>
              <a:rPr lang="en-US" dirty="0">
                <a:highlight>
                  <a:srgbClr val="FFFF00"/>
                </a:highlight>
              </a:rPr>
              <a:t>(?P&lt;domain&gt;</a:t>
            </a:r>
            <a:r>
              <a:rPr lang="en-US" dirty="0"/>
              <a:t>.+\.com)”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9270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5D98D-51B4-D64E-A90A-485AA382D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166E1-FF49-404F-A4E6-B5CE6A333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 we want REs?</a:t>
            </a:r>
          </a:p>
        </p:txBody>
      </p:sp>
    </p:spTree>
    <p:extLst>
      <p:ext uri="{BB962C8B-B14F-4D97-AF65-F5344CB8AC3E}">
        <p14:creationId xmlns:p14="http://schemas.microsoft.com/office/powerpoint/2010/main" val="28531985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4289C-032F-074C-B03E-591F7FD71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Scanner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006872-72E6-3C4A-9056-D8CB0C14410A}"/>
              </a:ext>
            </a:extLst>
          </p:cNvPr>
          <p:cNvSpPr txBox="1"/>
          <p:nvPr/>
        </p:nvSpPr>
        <p:spPr>
          <a:xfrm>
            <a:off x="838200" y="1690688"/>
            <a:ext cx="64137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simple string stream, peek/eat model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2C6E73-D7C3-D445-8DB7-120BF20D1C31}"/>
              </a:ext>
            </a:extLst>
          </p:cNvPr>
          <p:cNvSpPr/>
          <p:nvPr/>
        </p:nvSpPr>
        <p:spPr>
          <a:xfrm>
            <a:off x="641683" y="2512932"/>
            <a:ext cx="754941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NaiveScanner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token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...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.ss.peek_char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NUMS: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   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value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""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.ss.peek_char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NUMS: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   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value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+=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.ss.peek_char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.ss.eat_char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(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"NUM"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value)</a:t>
            </a:r>
          </a:p>
          <a:p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29F6BE-313B-A148-87EA-3AE21BB78EDC}"/>
              </a:ext>
            </a:extLst>
          </p:cNvPr>
          <p:cNvSpPr txBox="1"/>
          <p:nvPr/>
        </p:nvSpPr>
        <p:spPr>
          <a:xfrm>
            <a:off x="7846521" y="3678028"/>
            <a:ext cx="4055919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ID     = [characters]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NUM    = [numbers]</a:t>
            </a:r>
          </a:p>
          <a:p>
            <a:r>
              <a:rPr lang="en-US" sz="2400" dirty="0"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latin typeface="Courier" pitchFamily="2" charset="0"/>
              </a:rPr>
              <a:t>IGNORE = [“ “]</a:t>
            </a:r>
          </a:p>
        </p:txBody>
      </p:sp>
    </p:spTree>
    <p:extLst>
      <p:ext uri="{BB962C8B-B14F-4D97-AF65-F5344CB8AC3E}">
        <p14:creationId xmlns:p14="http://schemas.microsoft.com/office/powerpoint/2010/main" val="4982371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2CCD-B8BC-B843-B90E-FF764E69C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Shortcomings of Naïve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2183B-14A5-3A43-BD2E-7E1B77519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IDs with numbers in them?</a:t>
            </a:r>
          </a:p>
          <a:p>
            <a:pPr lvl="1"/>
            <a:r>
              <a:rPr lang="en-US" dirty="0">
                <a:latin typeface="Courier" pitchFamily="2" charset="0"/>
              </a:rPr>
              <a:t>x1, y1, etc.</a:t>
            </a:r>
          </a:p>
          <a:p>
            <a:pPr lvl="1"/>
            <a:r>
              <a:rPr lang="en-US" dirty="0"/>
              <a:t>how would you solve?</a:t>
            </a:r>
          </a:p>
          <a:p>
            <a:pPr lvl="1"/>
            <a:endParaRPr lang="en-US" dirty="0">
              <a:latin typeface="Courier" pitchFamily="2" charset="0"/>
            </a:endParaRPr>
          </a:p>
          <a:p>
            <a:r>
              <a:rPr lang="en-US" dirty="0"/>
              <a:t>Numbers with a decimal point in them?</a:t>
            </a:r>
          </a:p>
          <a:p>
            <a:pPr lvl="1"/>
            <a:r>
              <a:rPr lang="en-US" dirty="0">
                <a:latin typeface="Courier" pitchFamily="2" charset="0"/>
              </a:rPr>
              <a:t>4.5, 9999.99998</a:t>
            </a:r>
          </a:p>
          <a:p>
            <a:pPr lvl="1"/>
            <a:r>
              <a:rPr lang="en-US" dirty="0"/>
              <a:t>how would you solve this?</a:t>
            </a:r>
          </a:p>
          <a:p>
            <a:pPr lvl="1"/>
            <a:endParaRPr lang="en-US" dirty="0">
              <a:latin typeface="Courier" pitchFamily="2" charset="0"/>
            </a:endParaRPr>
          </a:p>
          <a:p>
            <a:r>
              <a:rPr lang="en-US" dirty="0"/>
              <a:t>Two character operators:</a:t>
            </a:r>
          </a:p>
          <a:p>
            <a:pPr lvl="1"/>
            <a:r>
              <a:rPr lang="en-US" dirty="0">
                <a:latin typeface="Courier" pitchFamily="2" charset="0"/>
              </a:rPr>
              <a:t>++, +=</a:t>
            </a:r>
          </a:p>
          <a:p>
            <a:pPr lvl="1"/>
            <a:r>
              <a:rPr lang="en-US" dirty="0"/>
              <a:t>how would you solve this?</a:t>
            </a:r>
            <a:endParaRPr lang="en-US" dirty="0">
              <a:latin typeface="Courier" pitchFamily="2" charset="0"/>
            </a:endParaRPr>
          </a:p>
          <a:p>
            <a:pPr lvl="1"/>
            <a:endParaRPr lang="en-US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3108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67B95-668F-C94E-A3E7-C1A227C2E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need a new token definition language</a:t>
            </a:r>
          </a:p>
        </p:txBody>
      </p:sp>
    </p:spTree>
    <p:extLst>
      <p:ext uri="{BB962C8B-B14F-4D97-AF65-F5344CB8AC3E}">
        <p14:creationId xmlns:p14="http://schemas.microsoft.com/office/powerpoint/2010/main" val="25507175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2E0EBAC-48FF-7746-8746-AF4922AD948E}"/>
              </a:ext>
            </a:extLst>
          </p:cNvPr>
          <p:cNvSpPr txBox="1">
            <a:spLocks/>
          </p:cNvSpPr>
          <p:nvPr/>
        </p:nvSpPr>
        <p:spPr>
          <a:xfrm>
            <a:off x="838200" y="3577882"/>
            <a:ext cx="10319951" cy="2341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6"/>
                </a:solidFill>
              </a:rPr>
              <a:t>ARTICLE          =  {The, A, My, Your}</a:t>
            </a:r>
          </a:p>
          <a:p>
            <a:r>
              <a:rPr lang="en-US" dirty="0">
                <a:solidFill>
                  <a:schemeClr val="accent5"/>
                </a:solidFill>
              </a:rPr>
              <a:t>NOUN             =  {Dog, Car, Computer}</a:t>
            </a:r>
          </a:p>
          <a:p>
            <a:r>
              <a:rPr lang="en-US" dirty="0">
                <a:solidFill>
                  <a:schemeClr val="accent2"/>
                </a:solidFill>
              </a:rPr>
              <a:t>VERB               =  {Ran, Crashed, Accelerated}</a:t>
            </a:r>
          </a:p>
          <a:p>
            <a:r>
              <a:rPr lang="en-US" dirty="0"/>
              <a:t>ADJECTIVE      =  {Purple, Spotted, Old}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E29CDA-E251-6B4C-9B36-26FDCE1D7AF3}"/>
              </a:ext>
            </a:extLst>
          </p:cNvPr>
          <p:cNvSpPr txBox="1"/>
          <p:nvPr/>
        </p:nvSpPr>
        <p:spPr>
          <a:xfrm>
            <a:off x="1241658" y="6150726"/>
            <a:ext cx="821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BAEDA7-C7A1-9045-AD0B-60FFA3113174}"/>
              </a:ext>
            </a:extLst>
          </p:cNvPr>
          <p:cNvSpPr/>
          <p:nvPr/>
        </p:nvSpPr>
        <p:spPr>
          <a:xfrm>
            <a:off x="741145" y="3442945"/>
            <a:ext cx="2165684" cy="25728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B85B44-F4E9-844F-B5BB-65DEA47F8D9A}"/>
              </a:ext>
            </a:extLst>
          </p:cNvPr>
          <p:cNvSpPr/>
          <p:nvPr/>
        </p:nvSpPr>
        <p:spPr>
          <a:xfrm>
            <a:off x="3396114" y="3442945"/>
            <a:ext cx="4207844" cy="25728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F248E9-7178-E44A-A3DB-19C8162611C5}"/>
              </a:ext>
            </a:extLst>
          </p:cNvPr>
          <p:cNvSpPr txBox="1"/>
          <p:nvPr/>
        </p:nvSpPr>
        <p:spPr>
          <a:xfrm>
            <a:off x="4203687" y="6150726"/>
            <a:ext cx="1892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Tokens Definitions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EA24940-94FD-0E4C-8440-A69A7B4CC3AB}"/>
              </a:ext>
            </a:extLst>
          </p:cNvPr>
          <p:cNvSpPr txBox="1"/>
          <p:nvPr/>
        </p:nvSpPr>
        <p:spPr>
          <a:xfrm>
            <a:off x="1823987" y="2403566"/>
            <a:ext cx="5106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Can we express these tokens using REs?</a:t>
            </a:r>
          </a:p>
        </p:txBody>
      </p:sp>
    </p:spTree>
    <p:extLst>
      <p:ext uri="{BB962C8B-B14F-4D97-AF65-F5344CB8AC3E}">
        <p14:creationId xmlns:p14="http://schemas.microsoft.com/office/powerpoint/2010/main" val="919458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2E0EBAC-48FF-7746-8746-AF4922AD948E}"/>
              </a:ext>
            </a:extLst>
          </p:cNvPr>
          <p:cNvSpPr txBox="1">
            <a:spLocks/>
          </p:cNvSpPr>
          <p:nvPr/>
        </p:nvSpPr>
        <p:spPr>
          <a:xfrm>
            <a:off x="838200" y="3577882"/>
            <a:ext cx="10319951" cy="2341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accent6"/>
                </a:solidFill>
              </a:rPr>
              <a:t>ARTICLE          =   “</a:t>
            </a:r>
            <a:r>
              <a:rPr lang="en-US" dirty="0" err="1">
                <a:solidFill>
                  <a:schemeClr val="accent6"/>
                </a:solidFill>
              </a:rPr>
              <a:t>The|A|Mine|Your</a:t>
            </a:r>
            <a:r>
              <a:rPr lang="en-US" dirty="0">
                <a:solidFill>
                  <a:schemeClr val="accent6"/>
                </a:solidFill>
              </a:rPr>
              <a:t>”</a:t>
            </a:r>
          </a:p>
          <a:p>
            <a:r>
              <a:rPr lang="en-US" dirty="0">
                <a:solidFill>
                  <a:schemeClr val="accent5"/>
                </a:solidFill>
              </a:rPr>
              <a:t>NOUN             =  “</a:t>
            </a:r>
            <a:r>
              <a:rPr lang="en-US" dirty="0" err="1">
                <a:solidFill>
                  <a:schemeClr val="accent5"/>
                </a:solidFill>
              </a:rPr>
              <a:t>Dog|Car|Computer</a:t>
            </a:r>
            <a:r>
              <a:rPr lang="en-US" dirty="0">
                <a:solidFill>
                  <a:schemeClr val="accent5"/>
                </a:solidFill>
              </a:rPr>
              <a:t>”</a:t>
            </a:r>
          </a:p>
          <a:p>
            <a:r>
              <a:rPr lang="en-US" dirty="0">
                <a:solidFill>
                  <a:schemeClr val="accent2"/>
                </a:solidFill>
              </a:rPr>
              <a:t>VERB               =   “</a:t>
            </a:r>
            <a:r>
              <a:rPr lang="en-US" dirty="0" err="1">
                <a:solidFill>
                  <a:schemeClr val="accent2"/>
                </a:solidFill>
              </a:rPr>
              <a:t>Ran|Crashed|Accelerated</a:t>
            </a:r>
            <a:r>
              <a:rPr lang="en-US" dirty="0">
                <a:solidFill>
                  <a:schemeClr val="accent2"/>
                </a:solidFill>
              </a:rPr>
              <a:t>”</a:t>
            </a:r>
          </a:p>
          <a:p>
            <a:r>
              <a:rPr lang="en-US" dirty="0"/>
              <a:t>ADJECTIVE      =  “</a:t>
            </a:r>
            <a:r>
              <a:rPr lang="en-US" dirty="0" err="1"/>
              <a:t>Purple|Spotted|Old</a:t>
            </a:r>
            <a:r>
              <a:rPr lang="en-US" dirty="0"/>
              <a:t>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E29CDA-E251-6B4C-9B36-26FDCE1D7AF3}"/>
              </a:ext>
            </a:extLst>
          </p:cNvPr>
          <p:cNvSpPr txBox="1"/>
          <p:nvPr/>
        </p:nvSpPr>
        <p:spPr>
          <a:xfrm>
            <a:off x="1241658" y="6150726"/>
            <a:ext cx="821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BAEDA7-C7A1-9045-AD0B-60FFA3113174}"/>
              </a:ext>
            </a:extLst>
          </p:cNvPr>
          <p:cNvSpPr/>
          <p:nvPr/>
        </p:nvSpPr>
        <p:spPr>
          <a:xfrm>
            <a:off x="741145" y="3442945"/>
            <a:ext cx="2165684" cy="25728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B85B44-F4E9-844F-B5BB-65DEA47F8D9A}"/>
              </a:ext>
            </a:extLst>
          </p:cNvPr>
          <p:cNvSpPr/>
          <p:nvPr/>
        </p:nvSpPr>
        <p:spPr>
          <a:xfrm>
            <a:off x="3396114" y="3442945"/>
            <a:ext cx="4207844" cy="25728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F248E9-7178-E44A-A3DB-19C8162611C5}"/>
              </a:ext>
            </a:extLst>
          </p:cNvPr>
          <p:cNvSpPr txBox="1"/>
          <p:nvPr/>
        </p:nvSpPr>
        <p:spPr>
          <a:xfrm>
            <a:off x="4203687" y="6150726"/>
            <a:ext cx="1892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Tokens Definitions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0405AD-9E43-DB46-A29F-386A51103ED4}"/>
              </a:ext>
            </a:extLst>
          </p:cNvPr>
          <p:cNvSpPr txBox="1"/>
          <p:nvPr/>
        </p:nvSpPr>
        <p:spPr>
          <a:xfrm>
            <a:off x="1823987" y="2403566"/>
            <a:ext cx="5673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Can we express these tokens using REs? Yes!</a:t>
            </a:r>
          </a:p>
        </p:txBody>
      </p:sp>
    </p:spTree>
    <p:extLst>
      <p:ext uri="{BB962C8B-B14F-4D97-AF65-F5344CB8AC3E}">
        <p14:creationId xmlns:p14="http://schemas.microsoft.com/office/powerpoint/2010/main" val="12750561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4289C-032F-074C-B03E-591F7FD71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write our tokens as regular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D6B6F-D0EB-1745-9891-35110C375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our simple programming language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65D68A-A1DD-1F4B-803D-CF3DC0E6B46C}"/>
              </a:ext>
            </a:extLst>
          </p:cNvPr>
          <p:cNvSpPr txBox="1"/>
          <p:nvPr/>
        </p:nvSpPr>
        <p:spPr>
          <a:xfrm>
            <a:off x="933652" y="2639919"/>
            <a:ext cx="4055919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ID     = [characters]</a:t>
            </a:r>
          </a:p>
          <a:p>
            <a:r>
              <a:rPr lang="en-US" sz="2400" dirty="0">
                <a:latin typeface="Courier" pitchFamily="2" charset="0"/>
              </a:rPr>
              <a:t>NUM    = [numbers]</a:t>
            </a:r>
          </a:p>
          <a:p>
            <a:r>
              <a:rPr lang="en-US" sz="2400" dirty="0"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latin typeface="Courier" pitchFamily="2" charset="0"/>
              </a:rPr>
              <a:t>IGNORE = [“ “, “\n”]</a:t>
            </a:r>
          </a:p>
        </p:txBody>
      </p:sp>
    </p:spTree>
    <p:extLst>
      <p:ext uri="{BB962C8B-B14F-4D97-AF65-F5344CB8AC3E}">
        <p14:creationId xmlns:p14="http://schemas.microsoft.com/office/powerpoint/2010/main" val="8843269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4289C-032F-074C-B03E-591F7FD71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write our tokens as regular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D6B6F-D0EB-1745-9891-35110C375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32175"/>
          </a:xfrm>
        </p:spPr>
        <p:txBody>
          <a:bodyPr/>
          <a:lstStyle/>
          <a:p>
            <a:r>
              <a:rPr lang="en-US" dirty="0"/>
              <a:t>For our simple programming language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17DB02-A4F6-7D45-B8F1-959DAF606F0D}"/>
              </a:ext>
            </a:extLst>
          </p:cNvPr>
          <p:cNvSpPr txBox="1"/>
          <p:nvPr/>
        </p:nvSpPr>
        <p:spPr>
          <a:xfrm>
            <a:off x="933652" y="2639919"/>
            <a:ext cx="4055919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ID     = [characters]</a:t>
            </a:r>
          </a:p>
          <a:p>
            <a:r>
              <a:rPr lang="en-US" sz="2400" dirty="0">
                <a:latin typeface="Courier" pitchFamily="2" charset="0"/>
              </a:rPr>
              <a:t>NUM    = [numbers]</a:t>
            </a:r>
          </a:p>
          <a:p>
            <a:r>
              <a:rPr lang="en-US" sz="2400" dirty="0"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latin typeface="Courier" pitchFamily="2" charset="0"/>
              </a:rPr>
              <a:t>IGNORE = [“ “, “\n”]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CE4FEC-2ABA-104A-83FB-607C9C1A9641}"/>
              </a:ext>
            </a:extLst>
          </p:cNvPr>
          <p:cNvSpPr txBox="1"/>
          <p:nvPr/>
        </p:nvSpPr>
        <p:spPr>
          <a:xfrm>
            <a:off x="5751185" y="2639919"/>
            <a:ext cx="3318537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ID     = “[a-z]+”</a:t>
            </a:r>
          </a:p>
          <a:p>
            <a:r>
              <a:rPr lang="en-US" sz="2400" dirty="0">
                <a:latin typeface="Courier" pitchFamily="2" charset="0"/>
              </a:rPr>
              <a:t>NUM    = “[0-9]+”</a:t>
            </a:r>
          </a:p>
          <a:p>
            <a:r>
              <a:rPr lang="en-US" sz="2400" dirty="0"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latin typeface="Courier" pitchFamily="2" charset="0"/>
              </a:rPr>
              <a:t>IGNORE = “ |\n”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8D7008-3585-EB41-9995-D50225A115EE}"/>
              </a:ext>
            </a:extLst>
          </p:cNvPr>
          <p:cNvSpPr txBox="1"/>
          <p:nvPr/>
        </p:nvSpPr>
        <p:spPr>
          <a:xfrm>
            <a:off x="4989571" y="5393205"/>
            <a:ext cx="5371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Some benefits of REs? Let’s try adding some extensions:</a:t>
            </a:r>
          </a:p>
        </p:txBody>
      </p:sp>
    </p:spTree>
    <p:extLst>
      <p:ext uri="{BB962C8B-B14F-4D97-AF65-F5344CB8AC3E}">
        <p14:creationId xmlns:p14="http://schemas.microsoft.com/office/powerpoint/2010/main" val="3499590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70672"/>
          </a:xfrm>
        </p:spPr>
        <p:txBody>
          <a:bodyPr>
            <a:normAutofit/>
          </a:bodyPr>
          <a:lstStyle/>
          <a:p>
            <a:r>
              <a:rPr lang="en-US" dirty="0"/>
              <a:t>My office hours:</a:t>
            </a:r>
          </a:p>
          <a:p>
            <a:pPr lvl="1"/>
            <a:r>
              <a:rPr lang="en-US" dirty="0"/>
              <a:t>Thursday, 3 - 5 PM</a:t>
            </a:r>
          </a:p>
          <a:p>
            <a:pPr lvl="1"/>
            <a:r>
              <a:rPr lang="en-US" dirty="0"/>
              <a:t>Sign-up sheet goes live around noon</a:t>
            </a:r>
          </a:p>
          <a:p>
            <a:pPr lvl="1"/>
            <a:r>
              <a:rPr lang="en-US" dirty="0"/>
              <a:t>10 minute slots</a:t>
            </a:r>
          </a:p>
          <a:p>
            <a:pPr lvl="1"/>
            <a:endParaRPr lang="en-US" dirty="0"/>
          </a:p>
          <a:p>
            <a:r>
              <a:rPr lang="en-US" dirty="0"/>
              <a:t>Other office hours: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3CF995-8B78-CD45-9464-5DE2339737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1669" y="3463262"/>
            <a:ext cx="6374674" cy="3029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7092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4289C-032F-074C-B03E-591F7FD71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write our tokens as regular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D6B6F-D0EB-1745-9891-35110C375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32175"/>
          </a:xfrm>
        </p:spPr>
        <p:txBody>
          <a:bodyPr/>
          <a:lstStyle/>
          <a:p>
            <a:r>
              <a:rPr lang="en-US" dirty="0"/>
              <a:t>For our simple programming language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17DB02-A4F6-7D45-B8F1-959DAF606F0D}"/>
              </a:ext>
            </a:extLst>
          </p:cNvPr>
          <p:cNvSpPr txBox="1"/>
          <p:nvPr/>
        </p:nvSpPr>
        <p:spPr>
          <a:xfrm>
            <a:off x="933652" y="2639919"/>
            <a:ext cx="4055919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ID     = [characters]</a:t>
            </a:r>
          </a:p>
          <a:p>
            <a:r>
              <a:rPr lang="en-US" sz="2400" dirty="0">
                <a:latin typeface="Courier" pitchFamily="2" charset="0"/>
              </a:rPr>
              <a:t>NUM    = [numbers]</a:t>
            </a:r>
          </a:p>
          <a:p>
            <a:r>
              <a:rPr lang="en-US" sz="2400" dirty="0"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latin typeface="Courier" pitchFamily="2" charset="0"/>
              </a:rPr>
              <a:t>IGNORE = [“ “, “\n”]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CE4FEC-2ABA-104A-83FB-607C9C1A9641}"/>
              </a:ext>
            </a:extLst>
          </p:cNvPr>
          <p:cNvSpPr txBox="1"/>
          <p:nvPr/>
        </p:nvSpPr>
        <p:spPr>
          <a:xfrm>
            <a:off x="5751185" y="2639919"/>
            <a:ext cx="3318537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ID     = “[a-z]+”</a:t>
            </a:r>
          </a:p>
          <a:p>
            <a:r>
              <a:rPr lang="en-US" sz="2400" dirty="0">
                <a:latin typeface="Courier" pitchFamily="2" charset="0"/>
              </a:rPr>
              <a:t>NUM    = “[0-9]+”</a:t>
            </a:r>
          </a:p>
          <a:p>
            <a:r>
              <a:rPr lang="en-US" sz="2400" dirty="0"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latin typeface="Courier" pitchFamily="2" charset="0"/>
              </a:rPr>
              <a:t>IGNORE = “ |\n”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8D7008-3585-EB41-9995-D50225A115EE}"/>
              </a:ext>
            </a:extLst>
          </p:cNvPr>
          <p:cNvSpPr txBox="1"/>
          <p:nvPr/>
        </p:nvSpPr>
        <p:spPr>
          <a:xfrm>
            <a:off x="4989571" y="5393205"/>
            <a:ext cx="53714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Some benefits of REs? Let’s try adding some extensions:</a:t>
            </a:r>
            <a:br>
              <a:rPr lang="en-US" i="1" dirty="0"/>
            </a:br>
            <a:r>
              <a:rPr lang="en-US" i="1" dirty="0"/>
              <a:t>* increment operator?</a:t>
            </a:r>
          </a:p>
          <a:p>
            <a:r>
              <a:rPr lang="en-US" i="1" dirty="0"/>
              <a:t>* digits in IDs?</a:t>
            </a:r>
          </a:p>
        </p:txBody>
      </p:sp>
    </p:spTree>
    <p:extLst>
      <p:ext uri="{BB962C8B-B14F-4D97-AF65-F5344CB8AC3E}">
        <p14:creationId xmlns:p14="http://schemas.microsoft.com/office/powerpoint/2010/main" val="8431207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922C5-5576-C246-8E51-0DF31D827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Finishing up last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F3930-B931-734E-B21C-D54B9A6FF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few final thoughts:</a:t>
            </a:r>
          </a:p>
        </p:txBody>
      </p:sp>
    </p:spTree>
    <p:extLst>
      <p:ext uri="{BB962C8B-B14F-4D97-AF65-F5344CB8AC3E}">
        <p14:creationId xmlns:p14="http://schemas.microsoft.com/office/powerpoint/2010/main" val="16524870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14E88-E3D9-E443-BD6E-9FDDAC97E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8C01C-CBBB-DA44-B6F5-68D966A01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What can REs not do?</a:t>
            </a:r>
          </a:p>
          <a:p>
            <a:endParaRPr lang="en-US" dirty="0"/>
          </a:p>
          <a:p>
            <a:r>
              <a:rPr lang="en-US" dirty="0"/>
              <a:t>Nested structures, such as parathesis matching:</a:t>
            </a:r>
          </a:p>
          <a:p>
            <a:pPr lvl="1"/>
            <a:r>
              <a:rPr lang="en-US" dirty="0"/>
              <a:t>Try doing arithmetic expressions</a:t>
            </a:r>
          </a:p>
          <a:p>
            <a:pPr lvl="1"/>
            <a:r>
              <a:rPr lang="en-US" dirty="0"/>
              <a:t>You will not be able to match ()s</a:t>
            </a:r>
          </a:p>
          <a:p>
            <a:endParaRPr lang="en-US" dirty="0"/>
          </a:p>
          <a:p>
            <a:r>
              <a:rPr lang="en-US" dirty="0"/>
              <a:t>Classical example: REs cannot capture same number of repeats:</a:t>
            </a:r>
          </a:p>
          <a:p>
            <a:pPr lvl="1"/>
            <a:r>
              <a:rPr lang="en-US" dirty="0"/>
              <a:t>A{N}B{N}</a:t>
            </a:r>
          </a:p>
          <a:p>
            <a:endParaRPr lang="en-US" dirty="0"/>
          </a:p>
          <a:p>
            <a:r>
              <a:rPr lang="en-US" dirty="0"/>
              <a:t>REs cannot parse HTML!!!</a:t>
            </a:r>
          </a:p>
          <a:p>
            <a:pPr lvl="1"/>
            <a:r>
              <a:rPr lang="en-US" dirty="0"/>
              <a:t>One of the most upvoted answers on </a:t>
            </a:r>
            <a:r>
              <a:rPr lang="en-US" dirty="0" err="1"/>
              <a:t>stackoverflow</a:t>
            </a:r>
            <a:r>
              <a:rPr lang="en-US" dirty="0"/>
              <a:t>!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stackoverflow.com</a:t>
            </a:r>
            <a:r>
              <a:rPr lang="en-US" dirty="0">
                <a:hlinkClick r:id="rId2"/>
              </a:rPr>
              <a:t>/questions/1732348/regex-match-open-tags-except-</a:t>
            </a:r>
            <a:r>
              <a:rPr lang="en-US" dirty="0" err="1">
                <a:hlinkClick r:id="rId2"/>
              </a:rPr>
              <a:t>xhtml</a:t>
            </a:r>
            <a:r>
              <a:rPr lang="en-US" dirty="0">
                <a:hlinkClick r:id="rId2"/>
              </a:rPr>
              <a:t>-self-contained-tags/1732454#1732454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1266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86622-C1A0-A343-ADA3-C977B6825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implement an RE matcher?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E812E-F93B-6644-AE14-D97D37EBE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Overview: first you have to parse the RE...</a:t>
            </a:r>
          </a:p>
          <a:p>
            <a:pPr lvl="1"/>
            <a:r>
              <a:rPr lang="en-US" dirty="0"/>
              <a:t>Chicken and egg problem </a:t>
            </a:r>
          </a:p>
          <a:p>
            <a:pPr lvl="1"/>
            <a:r>
              <a:rPr lang="en-US" dirty="0"/>
              <a:t>The language of REs is not a regular language. It is context sensitive (because it has ()s)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But once you can parse the RE, there are several options</a:t>
            </a:r>
          </a:p>
        </p:txBody>
      </p:sp>
    </p:spTree>
    <p:extLst>
      <p:ext uri="{BB962C8B-B14F-4D97-AF65-F5344CB8AC3E}">
        <p14:creationId xmlns:p14="http://schemas.microsoft.com/office/powerpoint/2010/main" val="15125087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86622-C1A0-A343-ADA3-C977B6825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implement an RE matcher?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E812E-F93B-6644-AE14-D97D37EBE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parsing with derivatives</a:t>
            </a:r>
          </a:p>
          <a:p>
            <a:pPr lvl="1"/>
            <a:r>
              <a:rPr lang="en-US" dirty="0"/>
              <a:t>We discuss this in CSE211</a:t>
            </a:r>
          </a:p>
          <a:p>
            <a:pPr lvl="1"/>
            <a:r>
              <a:rPr lang="en-US" dirty="0"/>
              <a:t>Elegant solution, but difficult to make fast</a:t>
            </a:r>
          </a:p>
          <a:p>
            <a:pPr lvl="1"/>
            <a:endParaRPr lang="en-US" dirty="0"/>
          </a:p>
          <a:p>
            <a:r>
              <a:rPr lang="en-US" dirty="0"/>
              <a:t>Convert to an automata</a:t>
            </a:r>
          </a:p>
          <a:p>
            <a:pPr lvl="1"/>
            <a:r>
              <a:rPr lang="en-US" dirty="0"/>
              <a:t>Learn more about this CSE103</a:t>
            </a:r>
          </a:p>
          <a:p>
            <a:pPr lvl="1"/>
            <a:r>
              <a:rPr lang="en-US" dirty="0"/>
              <a:t>A cool website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ivanzuzak.info</a:t>
            </a:r>
            <a:r>
              <a:rPr lang="en-US" dirty="0">
                <a:hlinkClick r:id="rId2"/>
              </a:rPr>
              <a:t>/</a:t>
            </a:r>
            <a:r>
              <a:rPr lang="en-US" dirty="0" err="1">
                <a:hlinkClick r:id="rId2"/>
              </a:rPr>
              <a:t>noam</a:t>
            </a:r>
            <a:r>
              <a:rPr lang="en-US" dirty="0">
                <a:hlinkClick r:id="rId2"/>
              </a:rPr>
              <a:t>/webapps/</a:t>
            </a:r>
            <a:r>
              <a:rPr lang="en-US" dirty="0" err="1">
                <a:hlinkClick r:id="rId2"/>
              </a:rPr>
              <a:t>fsm_simulator</a:t>
            </a:r>
            <a:r>
              <a:rPr lang="en-US" dirty="0">
                <a:hlinkClick r:id="rId2"/>
              </a:rPr>
              <a:t>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2216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E6389-520F-1B42-9996-38A8FC718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material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AAB06-306D-DE47-A12E-C77366BC6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Using RE matchers to build scanners</a:t>
            </a:r>
          </a:p>
          <a:p>
            <a:pPr lvl="1"/>
            <a:r>
              <a:rPr lang="en-US" dirty="0"/>
              <a:t>Exact match (EM) scanners</a:t>
            </a:r>
          </a:p>
          <a:p>
            <a:pPr lvl="1"/>
            <a:r>
              <a:rPr lang="en-US" dirty="0"/>
              <a:t>Start-of-string (SOS) scanners</a:t>
            </a:r>
          </a:p>
          <a:p>
            <a:pPr lvl="1"/>
            <a:r>
              <a:rPr lang="en-US" dirty="0"/>
              <a:t>named group (NG) scanners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86548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E6389-520F-1B42-9996-38A8FC718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material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AAB06-306D-DE47-A12E-C77366BC6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Using RE matchers to build scanners</a:t>
            </a:r>
          </a:p>
          <a:p>
            <a:pPr lvl="1"/>
            <a:r>
              <a:rPr lang="en-US" dirty="0"/>
              <a:t>Exact match (EM) scanners</a:t>
            </a:r>
          </a:p>
          <a:p>
            <a:pPr lvl="1"/>
            <a:r>
              <a:rPr lang="en-US" dirty="0"/>
              <a:t>Start-of-string (SOS) scanners</a:t>
            </a:r>
          </a:p>
          <a:p>
            <a:pPr lvl="1"/>
            <a:r>
              <a:rPr lang="en-US" dirty="0"/>
              <a:t>named group (NG) scanners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3232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move from an RE match to performing lexical analysis on a string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942119" y="3429000"/>
            <a:ext cx="3318537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ID     = “[a-z]+”</a:t>
            </a:r>
          </a:p>
          <a:p>
            <a:r>
              <a:rPr lang="en-US" sz="2400" dirty="0">
                <a:latin typeface="Courier" pitchFamily="2" charset="0"/>
              </a:rPr>
              <a:t>NUM    = “[0-9]+”</a:t>
            </a:r>
          </a:p>
          <a:p>
            <a:r>
              <a:rPr lang="en-US" sz="2400" dirty="0"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latin typeface="Courier" pitchFamily="2" charset="0"/>
              </a:rPr>
              <a:t>IGNORE = “ |\n”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SEMI   = “;”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C41E16-3E64-8247-A2F6-03471DC5BA74}"/>
              </a:ext>
            </a:extLst>
          </p:cNvPr>
          <p:cNvSpPr txBox="1"/>
          <p:nvPr/>
        </p:nvSpPr>
        <p:spPr>
          <a:xfrm>
            <a:off x="6637866" y="3539629"/>
            <a:ext cx="4977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“variable = 50 + 30 * 20;”</a:t>
            </a:r>
          </a:p>
        </p:txBody>
      </p:sp>
    </p:spTree>
    <p:extLst>
      <p:ext uri="{BB962C8B-B14F-4D97-AF65-F5344CB8AC3E}">
        <p14:creationId xmlns:p14="http://schemas.microsoft.com/office/powerpoint/2010/main" val="41566632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move from an RE match to performing lexical analysis on a string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942119" y="3429000"/>
            <a:ext cx="3318537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ID     = “[a-z]+”</a:t>
            </a:r>
          </a:p>
          <a:p>
            <a:r>
              <a:rPr lang="en-US" sz="2400" dirty="0">
                <a:latin typeface="Courier" pitchFamily="2" charset="0"/>
              </a:rPr>
              <a:t>NUM    = “[0-9]+”</a:t>
            </a:r>
          </a:p>
          <a:p>
            <a:r>
              <a:rPr lang="en-US" sz="2400" dirty="0"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latin typeface="Courier" pitchFamily="2" charset="0"/>
              </a:rPr>
              <a:t>IGNORE = “ |\n”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SEMI   = “;”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C41E16-3E64-8247-A2F6-03471DC5BA74}"/>
              </a:ext>
            </a:extLst>
          </p:cNvPr>
          <p:cNvSpPr txBox="1"/>
          <p:nvPr/>
        </p:nvSpPr>
        <p:spPr>
          <a:xfrm>
            <a:off x="6637866" y="3539629"/>
            <a:ext cx="4977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“variable = 50 + 30 * 20;”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2F3A9B-14B6-764A-91F4-9A5D875CF5FC}"/>
              </a:ext>
            </a:extLst>
          </p:cNvPr>
          <p:cNvSpPr txBox="1"/>
          <p:nvPr/>
        </p:nvSpPr>
        <p:spPr>
          <a:xfrm>
            <a:off x="4809066" y="4430497"/>
            <a:ext cx="681148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urier" pitchFamily="2" charset="0"/>
              </a:rPr>
              <a:t>[(ID, “variable”), (ASSIGN, “=“),</a:t>
            </a:r>
            <a:br>
              <a:rPr lang="en-US" sz="2200" dirty="0">
                <a:latin typeface="Courier" pitchFamily="2" charset="0"/>
              </a:rPr>
            </a:br>
            <a:r>
              <a:rPr lang="en-US" sz="2200" dirty="0">
                <a:latin typeface="Courier" pitchFamily="2" charset="0"/>
              </a:rPr>
              <a:t> (NUM, “50”), (PLUS, “+”), (NUM, “30”),</a:t>
            </a:r>
          </a:p>
          <a:p>
            <a:r>
              <a:rPr lang="en-US" sz="2200" dirty="0">
                <a:latin typeface="Courier" pitchFamily="2" charset="0"/>
              </a:rPr>
              <a:t> (MULT, “*”), (NUM, ”20”), (SEMI, “;”)]</a:t>
            </a:r>
          </a:p>
        </p:txBody>
      </p:sp>
    </p:spTree>
    <p:extLst>
      <p:ext uri="{BB962C8B-B14F-4D97-AF65-F5344CB8AC3E}">
        <p14:creationId xmlns:p14="http://schemas.microsoft.com/office/powerpoint/2010/main" val="31605040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move from an RE match to performing lexical analysis on a string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942119" y="3429000"/>
            <a:ext cx="3318537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ID     = “[a-z]+”</a:t>
            </a:r>
          </a:p>
          <a:p>
            <a:r>
              <a:rPr lang="en-US" sz="2400" dirty="0">
                <a:latin typeface="Courier" pitchFamily="2" charset="0"/>
              </a:rPr>
              <a:t>NUM    = “[0-9]+”</a:t>
            </a:r>
          </a:p>
          <a:p>
            <a:r>
              <a:rPr lang="en-US" sz="2400" dirty="0"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latin typeface="Courier" pitchFamily="2" charset="0"/>
              </a:rPr>
              <a:t>IGNORE = “ |\n”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SEMI   = “;”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C41E16-3E64-8247-A2F6-03471DC5BA74}"/>
              </a:ext>
            </a:extLst>
          </p:cNvPr>
          <p:cNvSpPr txBox="1"/>
          <p:nvPr/>
        </p:nvSpPr>
        <p:spPr>
          <a:xfrm>
            <a:off x="6637866" y="3539629"/>
            <a:ext cx="4977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“variable = 50 + 30 * 20;”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2F3A9B-14B6-764A-91F4-9A5D875CF5FC}"/>
              </a:ext>
            </a:extLst>
          </p:cNvPr>
          <p:cNvSpPr txBox="1"/>
          <p:nvPr/>
        </p:nvSpPr>
        <p:spPr>
          <a:xfrm>
            <a:off x="4809066" y="4430497"/>
            <a:ext cx="681148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urier" pitchFamily="2" charset="0"/>
              </a:rPr>
              <a:t>[(ID, “variable”), (ASSIGN, “=“),</a:t>
            </a:r>
            <a:br>
              <a:rPr lang="en-US" sz="2200" dirty="0">
                <a:latin typeface="Courier" pitchFamily="2" charset="0"/>
              </a:rPr>
            </a:br>
            <a:r>
              <a:rPr lang="en-US" sz="2200" dirty="0">
                <a:latin typeface="Courier" pitchFamily="2" charset="0"/>
              </a:rPr>
              <a:t> (NUM, “50”), (PLUS, “+”), (NUM, “30”),</a:t>
            </a:r>
          </a:p>
          <a:p>
            <a:r>
              <a:rPr lang="en-US" sz="2200" dirty="0">
                <a:latin typeface="Courier" pitchFamily="2" charset="0"/>
              </a:rPr>
              <a:t> (MULT, “*”), (NUM, ”20”), (SEMI, “;”)]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32CAD9-8C72-4A46-A78A-1B83F02F0AE7}"/>
              </a:ext>
            </a:extLst>
          </p:cNvPr>
          <p:cNvSpPr txBox="1"/>
          <p:nvPr/>
        </p:nvSpPr>
        <p:spPr>
          <a:xfrm>
            <a:off x="4869561" y="3170297"/>
            <a:ext cx="1768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Do these match?</a:t>
            </a:r>
          </a:p>
        </p:txBody>
      </p:sp>
    </p:spTree>
    <p:extLst>
      <p:ext uri="{BB962C8B-B14F-4D97-AF65-F5344CB8AC3E}">
        <p14:creationId xmlns:p14="http://schemas.microsoft.com/office/powerpoint/2010/main" val="2012916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55924"/>
          </a:xfrm>
        </p:spPr>
        <p:txBody>
          <a:bodyPr>
            <a:normAutofit/>
          </a:bodyPr>
          <a:lstStyle/>
          <a:p>
            <a:r>
              <a:rPr lang="en-US" dirty="0"/>
              <a:t>Please enroll in Piazza!</a:t>
            </a:r>
          </a:p>
          <a:p>
            <a:pPr lvl="1"/>
            <a:r>
              <a:rPr lang="en-US" dirty="0"/>
              <a:t>Only 50 students are enrolled. There are ~68 students in the class. People are asking good clarification questions that will help you</a:t>
            </a:r>
          </a:p>
          <a:p>
            <a:pPr lvl="1"/>
            <a:endParaRPr lang="en-US" dirty="0"/>
          </a:p>
          <a:p>
            <a:r>
              <a:rPr lang="en-US" dirty="0"/>
              <a:t>Docker instructions are on the website. Let us know ASAP if you have issues</a:t>
            </a:r>
          </a:p>
        </p:txBody>
      </p:sp>
    </p:spTree>
    <p:extLst>
      <p:ext uri="{BB962C8B-B14F-4D97-AF65-F5344CB8AC3E}">
        <p14:creationId xmlns:p14="http://schemas.microsoft.com/office/powerpoint/2010/main" val="401701209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move from an RE match to performing lexical analysis on a string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942119" y="3429000"/>
            <a:ext cx="3318537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ID     = “[a-z]+”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NUM    = “[0-9]+”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IGNORE = “ |\n”</a:t>
            </a:r>
            <a:br>
              <a:rPr lang="en-US" sz="2400" dirty="0">
                <a:highlight>
                  <a:srgbClr val="FFFF00"/>
                </a:highlight>
                <a:latin typeface="Courier" pitchFamily="2" charset="0"/>
              </a:rPr>
            </a:b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SEMI   = “;”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C41E16-3E64-8247-A2F6-03471DC5BA74}"/>
              </a:ext>
            </a:extLst>
          </p:cNvPr>
          <p:cNvSpPr txBox="1"/>
          <p:nvPr/>
        </p:nvSpPr>
        <p:spPr>
          <a:xfrm>
            <a:off x="6637866" y="3539629"/>
            <a:ext cx="4977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“variable = 50 + 30 * 20;”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2F3A9B-14B6-764A-91F4-9A5D875CF5FC}"/>
              </a:ext>
            </a:extLst>
          </p:cNvPr>
          <p:cNvSpPr txBox="1"/>
          <p:nvPr/>
        </p:nvSpPr>
        <p:spPr>
          <a:xfrm>
            <a:off x="4809066" y="4430497"/>
            <a:ext cx="681148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urier" pitchFamily="2" charset="0"/>
              </a:rPr>
              <a:t>[(ID, “variable”), (ASSIGN, “=“),</a:t>
            </a:r>
            <a:br>
              <a:rPr lang="en-US" sz="2200" dirty="0">
                <a:latin typeface="Courier" pitchFamily="2" charset="0"/>
              </a:rPr>
            </a:br>
            <a:r>
              <a:rPr lang="en-US" sz="2200" dirty="0">
                <a:latin typeface="Courier" pitchFamily="2" charset="0"/>
              </a:rPr>
              <a:t> (NUM, “50”), (PLUS, “+”), (NUM, “30”),</a:t>
            </a:r>
          </a:p>
          <a:p>
            <a:r>
              <a:rPr lang="en-US" sz="2200" dirty="0">
                <a:latin typeface="Courier" pitchFamily="2" charset="0"/>
              </a:rPr>
              <a:t> (MULT, “*”), (NUM, ”20”), (SEMI, “;”)]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32CAD9-8C72-4A46-A78A-1B83F02F0AE7}"/>
              </a:ext>
            </a:extLst>
          </p:cNvPr>
          <p:cNvSpPr txBox="1"/>
          <p:nvPr/>
        </p:nvSpPr>
        <p:spPr>
          <a:xfrm>
            <a:off x="4869561" y="2955696"/>
            <a:ext cx="2847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Do any of the tokens match?</a:t>
            </a:r>
          </a:p>
        </p:txBody>
      </p:sp>
    </p:spTree>
    <p:extLst>
      <p:ext uri="{BB962C8B-B14F-4D97-AF65-F5344CB8AC3E}">
        <p14:creationId xmlns:p14="http://schemas.microsoft.com/office/powerpoint/2010/main" val="8880047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move from an RE match to performing lexical analysis on a string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942119" y="3429000"/>
            <a:ext cx="3318537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ID     = “[a-z]+”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NUM    = “[0-9]+”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IGNORE = “ |\n”</a:t>
            </a:r>
            <a:br>
              <a:rPr lang="en-US" sz="2400" dirty="0">
                <a:highlight>
                  <a:srgbClr val="FFFF00"/>
                </a:highlight>
                <a:latin typeface="Courier" pitchFamily="2" charset="0"/>
              </a:rPr>
            </a:b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SEMI   = “;”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C41E16-3E64-8247-A2F6-03471DC5BA74}"/>
              </a:ext>
            </a:extLst>
          </p:cNvPr>
          <p:cNvSpPr txBox="1"/>
          <p:nvPr/>
        </p:nvSpPr>
        <p:spPr>
          <a:xfrm>
            <a:off x="6637866" y="3539629"/>
            <a:ext cx="4977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“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v</a:t>
            </a:r>
            <a:r>
              <a:rPr lang="en-US" sz="2400" dirty="0">
                <a:latin typeface="Courier" pitchFamily="2" charset="0"/>
              </a:rPr>
              <a:t>ariable = 50 + 30 * 20;”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2F3A9B-14B6-764A-91F4-9A5D875CF5FC}"/>
              </a:ext>
            </a:extLst>
          </p:cNvPr>
          <p:cNvSpPr txBox="1"/>
          <p:nvPr/>
        </p:nvSpPr>
        <p:spPr>
          <a:xfrm>
            <a:off x="4809066" y="4430497"/>
            <a:ext cx="681148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urier" pitchFamily="2" charset="0"/>
              </a:rPr>
              <a:t>[(ID, “variable”), (ASSIGN, “=“),</a:t>
            </a:r>
            <a:br>
              <a:rPr lang="en-US" sz="2200" dirty="0">
                <a:latin typeface="Courier" pitchFamily="2" charset="0"/>
              </a:rPr>
            </a:br>
            <a:r>
              <a:rPr lang="en-US" sz="2200" dirty="0">
                <a:latin typeface="Courier" pitchFamily="2" charset="0"/>
              </a:rPr>
              <a:t> (NUM, “50”), (PLUS, “+”), (NUM, “30”),</a:t>
            </a:r>
          </a:p>
          <a:p>
            <a:r>
              <a:rPr lang="en-US" sz="2200" dirty="0">
                <a:latin typeface="Courier" pitchFamily="2" charset="0"/>
              </a:rPr>
              <a:t> (MULT, “*”), (NUM, ”20”), (SEMI, “;”)]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32CAD9-8C72-4A46-A78A-1B83F02F0AE7}"/>
              </a:ext>
            </a:extLst>
          </p:cNvPr>
          <p:cNvSpPr txBox="1"/>
          <p:nvPr/>
        </p:nvSpPr>
        <p:spPr>
          <a:xfrm>
            <a:off x="4869561" y="2955696"/>
            <a:ext cx="3708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What if we start “peeking” characters</a:t>
            </a:r>
          </a:p>
        </p:txBody>
      </p:sp>
    </p:spTree>
    <p:extLst>
      <p:ext uri="{BB962C8B-B14F-4D97-AF65-F5344CB8AC3E}">
        <p14:creationId xmlns:p14="http://schemas.microsoft.com/office/powerpoint/2010/main" val="100114220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move from an RE match to performing lexical analysis on a string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942119" y="3429000"/>
            <a:ext cx="3318537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ID     = “[a-z]+”</a:t>
            </a:r>
          </a:p>
          <a:p>
            <a:r>
              <a:rPr lang="en-US" sz="2400" dirty="0">
                <a:latin typeface="Courier" pitchFamily="2" charset="0"/>
              </a:rPr>
              <a:t>NUM    = “[0-9]+”</a:t>
            </a:r>
          </a:p>
          <a:p>
            <a:r>
              <a:rPr lang="en-US" sz="2400" dirty="0"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latin typeface="Courier" pitchFamily="2" charset="0"/>
              </a:rPr>
              <a:t>IGNORE = “ |\n”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SEMI   = “;”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C41E16-3E64-8247-A2F6-03471DC5BA74}"/>
              </a:ext>
            </a:extLst>
          </p:cNvPr>
          <p:cNvSpPr txBox="1"/>
          <p:nvPr/>
        </p:nvSpPr>
        <p:spPr>
          <a:xfrm>
            <a:off x="6637866" y="3539629"/>
            <a:ext cx="4977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“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v</a:t>
            </a:r>
            <a:r>
              <a:rPr lang="en-US" sz="2400" dirty="0">
                <a:latin typeface="Courier" pitchFamily="2" charset="0"/>
              </a:rPr>
              <a:t>ariable = 50 + 30 * 20;”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2F3A9B-14B6-764A-91F4-9A5D875CF5FC}"/>
              </a:ext>
            </a:extLst>
          </p:cNvPr>
          <p:cNvSpPr txBox="1"/>
          <p:nvPr/>
        </p:nvSpPr>
        <p:spPr>
          <a:xfrm>
            <a:off x="4809066" y="4430497"/>
            <a:ext cx="681148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urier" pitchFamily="2" charset="0"/>
              </a:rPr>
              <a:t>[(ID, “variable”), (ASSIGN, “=“),</a:t>
            </a:r>
            <a:br>
              <a:rPr lang="en-US" sz="2200" dirty="0">
                <a:latin typeface="Courier" pitchFamily="2" charset="0"/>
              </a:rPr>
            </a:br>
            <a:r>
              <a:rPr lang="en-US" sz="2200" dirty="0">
                <a:latin typeface="Courier" pitchFamily="2" charset="0"/>
              </a:rPr>
              <a:t> (NUM, “50”), (PLUS, “+”), (NUM, “30”),</a:t>
            </a:r>
          </a:p>
          <a:p>
            <a:r>
              <a:rPr lang="en-US" sz="2200" dirty="0">
                <a:latin typeface="Courier" pitchFamily="2" charset="0"/>
              </a:rPr>
              <a:t> (MULT, “*”), (NUM, ”20”), (SEMI, “;”)]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32CAD9-8C72-4A46-A78A-1B83F02F0AE7}"/>
              </a:ext>
            </a:extLst>
          </p:cNvPr>
          <p:cNvSpPr txBox="1"/>
          <p:nvPr/>
        </p:nvSpPr>
        <p:spPr>
          <a:xfrm>
            <a:off x="4869561" y="2845630"/>
            <a:ext cx="864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Match!</a:t>
            </a:r>
          </a:p>
        </p:txBody>
      </p:sp>
    </p:spTree>
    <p:extLst>
      <p:ext uri="{BB962C8B-B14F-4D97-AF65-F5344CB8AC3E}">
        <p14:creationId xmlns:p14="http://schemas.microsoft.com/office/powerpoint/2010/main" val="24024415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move from an RE match to performing lexical analysis on a string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942119" y="3429000"/>
            <a:ext cx="3318537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ID     = “[a-z]+”</a:t>
            </a:r>
          </a:p>
          <a:p>
            <a:r>
              <a:rPr lang="en-US" sz="2400" dirty="0">
                <a:latin typeface="Courier" pitchFamily="2" charset="0"/>
              </a:rPr>
              <a:t>NUM    = “[0-9]+”</a:t>
            </a:r>
          </a:p>
          <a:p>
            <a:r>
              <a:rPr lang="en-US" sz="2400" dirty="0"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latin typeface="Courier" pitchFamily="2" charset="0"/>
              </a:rPr>
              <a:t>IGNORE = “ |\n”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SEMI   = “;”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C41E16-3E64-8247-A2F6-03471DC5BA74}"/>
              </a:ext>
            </a:extLst>
          </p:cNvPr>
          <p:cNvSpPr txBox="1"/>
          <p:nvPr/>
        </p:nvSpPr>
        <p:spPr>
          <a:xfrm>
            <a:off x="6637866" y="3539629"/>
            <a:ext cx="4977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“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v</a:t>
            </a:r>
            <a:r>
              <a:rPr lang="en-US" sz="2400" dirty="0">
                <a:latin typeface="Courier" pitchFamily="2" charset="0"/>
              </a:rPr>
              <a:t>ariable = 50 + 30 * 20;”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2F3A9B-14B6-764A-91F4-9A5D875CF5FC}"/>
              </a:ext>
            </a:extLst>
          </p:cNvPr>
          <p:cNvSpPr txBox="1"/>
          <p:nvPr/>
        </p:nvSpPr>
        <p:spPr>
          <a:xfrm>
            <a:off x="4809066" y="4430497"/>
            <a:ext cx="681148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urier" pitchFamily="2" charset="0"/>
              </a:rPr>
              <a:t>[(ID, “variable”), (ASSIGN, “=“),</a:t>
            </a:r>
            <a:br>
              <a:rPr lang="en-US" sz="2200" dirty="0">
                <a:latin typeface="Courier" pitchFamily="2" charset="0"/>
              </a:rPr>
            </a:br>
            <a:r>
              <a:rPr lang="en-US" sz="2200" dirty="0">
                <a:latin typeface="Courier" pitchFamily="2" charset="0"/>
              </a:rPr>
              <a:t> (NUM, “50”), (PLUS, “+”), (NUM, “30”),</a:t>
            </a:r>
          </a:p>
          <a:p>
            <a:r>
              <a:rPr lang="en-US" sz="2200" dirty="0">
                <a:latin typeface="Courier" pitchFamily="2" charset="0"/>
              </a:rPr>
              <a:t> (MULT, “*”), (NUM, ”20”), (SEMI, “;”)]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32CAD9-8C72-4A46-A78A-1B83F02F0AE7}"/>
              </a:ext>
            </a:extLst>
          </p:cNvPr>
          <p:cNvSpPr txBox="1"/>
          <p:nvPr/>
        </p:nvSpPr>
        <p:spPr>
          <a:xfrm>
            <a:off x="4869561" y="2845630"/>
            <a:ext cx="1654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Match! </a:t>
            </a:r>
            <a:r>
              <a:rPr lang="en-US" i="1" dirty="0">
                <a:highlight>
                  <a:srgbClr val="FFFF00"/>
                </a:highlight>
              </a:rPr>
              <a:t>(ID, “v”)</a:t>
            </a:r>
          </a:p>
        </p:txBody>
      </p:sp>
    </p:spTree>
    <p:extLst>
      <p:ext uri="{BB962C8B-B14F-4D97-AF65-F5344CB8AC3E}">
        <p14:creationId xmlns:p14="http://schemas.microsoft.com/office/powerpoint/2010/main" val="372168168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move from an RE match to performing lexical analysis on a string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942119" y="3429000"/>
            <a:ext cx="3318537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ID     = “[a-z]+”</a:t>
            </a:r>
          </a:p>
          <a:p>
            <a:r>
              <a:rPr lang="en-US" sz="2400" dirty="0">
                <a:latin typeface="Courier" pitchFamily="2" charset="0"/>
              </a:rPr>
              <a:t>NUM    = “[0-9]+”</a:t>
            </a:r>
          </a:p>
          <a:p>
            <a:r>
              <a:rPr lang="en-US" sz="2400" dirty="0"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latin typeface="Courier" pitchFamily="2" charset="0"/>
              </a:rPr>
              <a:t>IGNORE = “ |\n”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SEMI   = “;”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C41E16-3E64-8247-A2F6-03471DC5BA74}"/>
              </a:ext>
            </a:extLst>
          </p:cNvPr>
          <p:cNvSpPr txBox="1"/>
          <p:nvPr/>
        </p:nvSpPr>
        <p:spPr>
          <a:xfrm>
            <a:off x="6637866" y="3539629"/>
            <a:ext cx="4977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“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v</a:t>
            </a:r>
            <a:r>
              <a:rPr lang="en-US" sz="2400" dirty="0">
                <a:latin typeface="Courier" pitchFamily="2" charset="0"/>
              </a:rPr>
              <a:t>ariable = 50 + 30 * 20;”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2F3A9B-14B6-764A-91F4-9A5D875CF5FC}"/>
              </a:ext>
            </a:extLst>
          </p:cNvPr>
          <p:cNvSpPr txBox="1"/>
          <p:nvPr/>
        </p:nvSpPr>
        <p:spPr>
          <a:xfrm>
            <a:off x="4809066" y="4430497"/>
            <a:ext cx="681148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urier" pitchFamily="2" charset="0"/>
              </a:rPr>
              <a:t>[(ID, “variable”), (ASSIGN, “=“),</a:t>
            </a:r>
            <a:br>
              <a:rPr lang="en-US" sz="2200" dirty="0">
                <a:latin typeface="Courier" pitchFamily="2" charset="0"/>
              </a:rPr>
            </a:br>
            <a:r>
              <a:rPr lang="en-US" sz="2200" dirty="0">
                <a:latin typeface="Courier" pitchFamily="2" charset="0"/>
              </a:rPr>
              <a:t> (NUM, “50”), (PLUS, “+”), (NUM, “30”),</a:t>
            </a:r>
          </a:p>
          <a:p>
            <a:r>
              <a:rPr lang="en-US" sz="2200" dirty="0">
                <a:latin typeface="Courier" pitchFamily="2" charset="0"/>
              </a:rPr>
              <a:t> (MULT, “*”), (NUM, ”20”), (SEMI, “;”)]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32CAD9-8C72-4A46-A78A-1B83F02F0AE7}"/>
              </a:ext>
            </a:extLst>
          </p:cNvPr>
          <p:cNvSpPr txBox="1"/>
          <p:nvPr/>
        </p:nvSpPr>
        <p:spPr>
          <a:xfrm>
            <a:off x="4869561" y="2845630"/>
            <a:ext cx="1654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Match! </a:t>
            </a:r>
            <a:r>
              <a:rPr lang="en-US" i="1" dirty="0">
                <a:highlight>
                  <a:srgbClr val="FFFF00"/>
                </a:highlight>
              </a:rPr>
              <a:t>(ID, “v”)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552476-E42A-104E-BF3F-433CD99EF79B}"/>
              </a:ext>
            </a:extLst>
          </p:cNvPr>
          <p:cNvSpPr txBox="1"/>
          <p:nvPr/>
        </p:nvSpPr>
        <p:spPr>
          <a:xfrm>
            <a:off x="6637866" y="2845630"/>
            <a:ext cx="2223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but what is the issue?</a:t>
            </a:r>
          </a:p>
        </p:txBody>
      </p:sp>
    </p:spTree>
    <p:extLst>
      <p:ext uri="{BB962C8B-B14F-4D97-AF65-F5344CB8AC3E}">
        <p14:creationId xmlns:p14="http://schemas.microsoft.com/office/powerpoint/2010/main" val="36706387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move from an RE match to performing lexical analysis on a string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942119" y="3429000"/>
            <a:ext cx="3318537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ID     = “[a-z]+”</a:t>
            </a:r>
          </a:p>
          <a:p>
            <a:r>
              <a:rPr lang="en-US" sz="2400" dirty="0">
                <a:latin typeface="Courier" pitchFamily="2" charset="0"/>
              </a:rPr>
              <a:t>NUM    = “[0-9]+”</a:t>
            </a:r>
          </a:p>
          <a:p>
            <a:r>
              <a:rPr lang="en-US" sz="2400" dirty="0"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latin typeface="Courier" pitchFamily="2" charset="0"/>
              </a:rPr>
              <a:t>IGNORE = “ |\n”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SEMI   = “;”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C41E16-3E64-8247-A2F6-03471DC5BA74}"/>
              </a:ext>
            </a:extLst>
          </p:cNvPr>
          <p:cNvSpPr txBox="1"/>
          <p:nvPr/>
        </p:nvSpPr>
        <p:spPr>
          <a:xfrm>
            <a:off x="6637866" y="3539629"/>
            <a:ext cx="4977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“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v</a:t>
            </a:r>
            <a:r>
              <a:rPr lang="en-US" sz="2400" dirty="0">
                <a:latin typeface="Courier" pitchFamily="2" charset="0"/>
              </a:rPr>
              <a:t>ariable = 50 + 30 * 20;”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2F3A9B-14B6-764A-91F4-9A5D875CF5FC}"/>
              </a:ext>
            </a:extLst>
          </p:cNvPr>
          <p:cNvSpPr txBox="1"/>
          <p:nvPr/>
        </p:nvSpPr>
        <p:spPr>
          <a:xfrm>
            <a:off x="4809066" y="4430497"/>
            <a:ext cx="681148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urier" pitchFamily="2" charset="0"/>
              </a:rPr>
              <a:t>[</a:t>
            </a:r>
            <a:r>
              <a:rPr lang="en-US" sz="2200" dirty="0">
                <a:highlight>
                  <a:srgbClr val="FF0000"/>
                </a:highlight>
                <a:latin typeface="Courier" pitchFamily="2" charset="0"/>
              </a:rPr>
              <a:t>(ID, “variable”)</a:t>
            </a:r>
            <a:r>
              <a:rPr lang="en-US" sz="2200" dirty="0">
                <a:latin typeface="Courier" pitchFamily="2" charset="0"/>
              </a:rPr>
              <a:t>, (ASSIGN, “=“),</a:t>
            </a:r>
            <a:br>
              <a:rPr lang="en-US" sz="2200" dirty="0">
                <a:latin typeface="Courier" pitchFamily="2" charset="0"/>
              </a:rPr>
            </a:br>
            <a:r>
              <a:rPr lang="en-US" sz="2200" dirty="0">
                <a:latin typeface="Courier" pitchFamily="2" charset="0"/>
              </a:rPr>
              <a:t> (NUM, “50”), (PLUS, “+”), (NUM, “30”),</a:t>
            </a:r>
          </a:p>
          <a:p>
            <a:r>
              <a:rPr lang="en-US" sz="2200" dirty="0">
                <a:latin typeface="Courier" pitchFamily="2" charset="0"/>
              </a:rPr>
              <a:t> (MULT, “*”), (NUM, ”20”), (SEMI, “;”)]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32CAD9-8C72-4A46-A78A-1B83F02F0AE7}"/>
              </a:ext>
            </a:extLst>
          </p:cNvPr>
          <p:cNvSpPr txBox="1"/>
          <p:nvPr/>
        </p:nvSpPr>
        <p:spPr>
          <a:xfrm>
            <a:off x="4869561" y="2845630"/>
            <a:ext cx="1654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Match! </a:t>
            </a:r>
            <a:r>
              <a:rPr lang="en-US" i="1" dirty="0">
                <a:highlight>
                  <a:srgbClr val="FFFF00"/>
                </a:highlight>
              </a:rPr>
              <a:t>(ID, “v”)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552476-E42A-104E-BF3F-433CD99EF79B}"/>
              </a:ext>
            </a:extLst>
          </p:cNvPr>
          <p:cNvSpPr txBox="1"/>
          <p:nvPr/>
        </p:nvSpPr>
        <p:spPr>
          <a:xfrm>
            <a:off x="6637866" y="2845630"/>
            <a:ext cx="4344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but what is the issue? Not the longest match</a:t>
            </a:r>
          </a:p>
        </p:txBody>
      </p:sp>
    </p:spTree>
    <p:extLst>
      <p:ext uri="{BB962C8B-B14F-4D97-AF65-F5344CB8AC3E}">
        <p14:creationId xmlns:p14="http://schemas.microsoft.com/office/powerpoint/2010/main" val="273551144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move from an RE match to performing lexical analysis on a string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942119" y="3429000"/>
            <a:ext cx="3318537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ID     = “[a-z]+”</a:t>
            </a:r>
          </a:p>
          <a:p>
            <a:r>
              <a:rPr lang="en-US" sz="2400" dirty="0">
                <a:latin typeface="Courier" pitchFamily="2" charset="0"/>
              </a:rPr>
              <a:t>NUM    = “[0-9]+”</a:t>
            </a:r>
          </a:p>
          <a:p>
            <a:r>
              <a:rPr lang="en-US" sz="2400" dirty="0"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latin typeface="Courier" pitchFamily="2" charset="0"/>
              </a:rPr>
              <a:t>IGNORE = “ |\n”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SEMI   = “;”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C41E16-3E64-8247-A2F6-03471DC5BA74}"/>
              </a:ext>
            </a:extLst>
          </p:cNvPr>
          <p:cNvSpPr txBox="1"/>
          <p:nvPr/>
        </p:nvSpPr>
        <p:spPr>
          <a:xfrm>
            <a:off x="6637866" y="3539629"/>
            <a:ext cx="4977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“variable = 50 + 30 * 20;”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2F3A9B-14B6-764A-91F4-9A5D875CF5FC}"/>
              </a:ext>
            </a:extLst>
          </p:cNvPr>
          <p:cNvSpPr txBox="1"/>
          <p:nvPr/>
        </p:nvSpPr>
        <p:spPr>
          <a:xfrm>
            <a:off x="4809066" y="4430497"/>
            <a:ext cx="681148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urier" pitchFamily="2" charset="0"/>
              </a:rPr>
              <a:t>[(ID, “variable”), (ASSIGN, “=“),</a:t>
            </a:r>
            <a:br>
              <a:rPr lang="en-US" sz="2200" dirty="0">
                <a:latin typeface="Courier" pitchFamily="2" charset="0"/>
              </a:rPr>
            </a:br>
            <a:r>
              <a:rPr lang="en-US" sz="2200" dirty="0">
                <a:latin typeface="Courier" pitchFamily="2" charset="0"/>
              </a:rPr>
              <a:t> (NUM, “50”), (PLUS, “+”), (NUM, “30”),</a:t>
            </a:r>
          </a:p>
          <a:p>
            <a:r>
              <a:rPr lang="en-US" sz="2200" dirty="0">
                <a:latin typeface="Courier" pitchFamily="2" charset="0"/>
              </a:rPr>
              <a:t> (MULT, “*”), (NUM, ”20”), (SEMI, “;”)]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552476-E42A-104E-BF3F-433CD99EF79B}"/>
              </a:ext>
            </a:extLst>
          </p:cNvPr>
          <p:cNvSpPr txBox="1"/>
          <p:nvPr/>
        </p:nvSpPr>
        <p:spPr>
          <a:xfrm>
            <a:off x="4580466" y="2771030"/>
            <a:ext cx="2378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So what’s our strategy?</a:t>
            </a:r>
          </a:p>
        </p:txBody>
      </p:sp>
    </p:spTree>
    <p:extLst>
      <p:ext uri="{BB962C8B-B14F-4D97-AF65-F5344CB8AC3E}">
        <p14:creationId xmlns:p14="http://schemas.microsoft.com/office/powerpoint/2010/main" val="37513516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E6389-520F-1B42-9996-38A8FC718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material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AAB06-306D-DE47-A12E-C77366BC6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Using RE matchers to build scanners</a:t>
            </a:r>
          </a:p>
          <a:p>
            <a:pPr lvl="1"/>
            <a:r>
              <a:rPr lang="en-US" b="1" dirty="0"/>
              <a:t>Exact match (EM) scanners</a:t>
            </a:r>
          </a:p>
          <a:p>
            <a:pPr lvl="1"/>
            <a:r>
              <a:rPr lang="en-US" dirty="0"/>
              <a:t>Start-of-string (SOS) scanners</a:t>
            </a:r>
          </a:p>
          <a:p>
            <a:pPr lvl="1"/>
            <a:r>
              <a:rPr lang="en-US" dirty="0"/>
              <a:t>named group (NG) scanners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60495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the whole string, remove one character at the end until a match is found. Then return the lexeme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942119" y="3429000"/>
            <a:ext cx="3318537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ID     = “[a-z]+”</a:t>
            </a:r>
          </a:p>
          <a:p>
            <a:r>
              <a:rPr lang="en-US" sz="2400" dirty="0">
                <a:latin typeface="Courier" pitchFamily="2" charset="0"/>
              </a:rPr>
              <a:t>NUM    = “[0-9]+”</a:t>
            </a:r>
          </a:p>
          <a:p>
            <a:r>
              <a:rPr lang="en-US" sz="2400" dirty="0"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latin typeface="Courier" pitchFamily="2" charset="0"/>
              </a:rPr>
              <a:t>IGNORE = “ |\n”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SEMI   = “;”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C41E16-3E64-8247-A2F6-03471DC5BA74}"/>
              </a:ext>
            </a:extLst>
          </p:cNvPr>
          <p:cNvSpPr txBox="1"/>
          <p:nvPr/>
        </p:nvSpPr>
        <p:spPr>
          <a:xfrm>
            <a:off x="6637866" y="3539629"/>
            <a:ext cx="4977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“variable = 50 + 30 * 20;”</a:t>
            </a:r>
          </a:p>
        </p:txBody>
      </p:sp>
    </p:spTree>
    <p:extLst>
      <p:ext uri="{BB962C8B-B14F-4D97-AF65-F5344CB8AC3E}">
        <p14:creationId xmlns:p14="http://schemas.microsoft.com/office/powerpoint/2010/main" val="369656828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the whole string, remove one character at the end until a match is found. Then return the lexeme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942119" y="3429000"/>
            <a:ext cx="3318537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ID     = “[a-z]+”</a:t>
            </a:r>
          </a:p>
          <a:p>
            <a:r>
              <a:rPr lang="en-US" sz="2400" dirty="0">
                <a:latin typeface="Courier" pitchFamily="2" charset="0"/>
              </a:rPr>
              <a:t>NUM    = “[0-9]+”</a:t>
            </a:r>
          </a:p>
          <a:p>
            <a:r>
              <a:rPr lang="en-US" sz="2400" dirty="0"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latin typeface="Courier" pitchFamily="2" charset="0"/>
              </a:rPr>
              <a:t>IGNORE = “ |\n”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SEMI   = “;”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C41E16-3E64-8247-A2F6-03471DC5BA74}"/>
              </a:ext>
            </a:extLst>
          </p:cNvPr>
          <p:cNvSpPr txBox="1"/>
          <p:nvPr/>
        </p:nvSpPr>
        <p:spPr>
          <a:xfrm>
            <a:off x="6637866" y="3539629"/>
            <a:ext cx="4977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“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variable = 50 + 30 * 20;</a:t>
            </a:r>
            <a:r>
              <a:rPr lang="en-US" sz="2400" dirty="0">
                <a:latin typeface="Courier" pitchFamily="2" charset="0"/>
              </a:rPr>
              <a:t>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8EB9F2-79C7-D644-9B85-981C2DCA2377}"/>
              </a:ext>
            </a:extLst>
          </p:cNvPr>
          <p:cNvSpPr txBox="1"/>
          <p:nvPr/>
        </p:nvSpPr>
        <p:spPr>
          <a:xfrm>
            <a:off x="7492601" y="3110426"/>
            <a:ext cx="2661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start with the whole string</a:t>
            </a:r>
          </a:p>
        </p:txBody>
      </p:sp>
    </p:spTree>
    <p:extLst>
      <p:ext uri="{BB962C8B-B14F-4D97-AF65-F5344CB8AC3E}">
        <p14:creationId xmlns:p14="http://schemas.microsoft.com/office/powerpoint/2010/main" val="930767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05908"/>
          </a:xfrm>
        </p:spPr>
        <p:txBody>
          <a:bodyPr>
            <a:normAutofit/>
          </a:bodyPr>
          <a:lstStyle/>
          <a:p>
            <a:r>
              <a:rPr lang="en-US" dirty="0"/>
              <a:t>Homework clarifications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2B80F0-8E44-4140-BE64-06F93C3444D6}"/>
              </a:ext>
            </a:extLst>
          </p:cNvPr>
          <p:cNvSpPr txBox="1"/>
          <p:nvPr/>
        </p:nvSpPr>
        <p:spPr>
          <a:xfrm>
            <a:off x="999067" y="2844800"/>
            <a:ext cx="1815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For part 1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E588C1DE-D794-0248-9D2A-FF27C68029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943614"/>
            <a:ext cx="10515600" cy="9310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3AAB8C3-B06A-A24C-84F8-A27F7B7FD03B}"/>
              </a:ext>
            </a:extLst>
          </p:cNvPr>
          <p:cNvSpPr txBox="1"/>
          <p:nvPr/>
        </p:nvSpPr>
        <p:spPr>
          <a:xfrm>
            <a:off x="973667" y="5401733"/>
            <a:ext cx="4428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Any sequence of digits with a . anywhere in it</a:t>
            </a:r>
          </a:p>
        </p:txBody>
      </p:sp>
    </p:spTree>
    <p:extLst>
      <p:ext uri="{BB962C8B-B14F-4D97-AF65-F5344CB8AC3E}">
        <p14:creationId xmlns:p14="http://schemas.microsoft.com/office/powerpoint/2010/main" val="59463492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the whole string, remove one character at the end until a match is found. Then return the lexeme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942119" y="3429000"/>
            <a:ext cx="3318537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ID     = “[a-z]+”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NUM    = “[0-9]+”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IGNORE = “ |\n”</a:t>
            </a:r>
            <a:br>
              <a:rPr lang="en-US" sz="2400" dirty="0">
                <a:highlight>
                  <a:srgbClr val="FFFF00"/>
                </a:highlight>
                <a:latin typeface="Courier" pitchFamily="2" charset="0"/>
              </a:rPr>
            </a:b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SEMI   = “;”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C41E16-3E64-8247-A2F6-03471DC5BA74}"/>
              </a:ext>
            </a:extLst>
          </p:cNvPr>
          <p:cNvSpPr txBox="1"/>
          <p:nvPr/>
        </p:nvSpPr>
        <p:spPr>
          <a:xfrm>
            <a:off x="6637866" y="3539629"/>
            <a:ext cx="4977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“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variable = 50 + 30 * 20;</a:t>
            </a:r>
            <a:r>
              <a:rPr lang="en-US" sz="2400" dirty="0">
                <a:latin typeface="Courier" pitchFamily="2" charset="0"/>
              </a:rPr>
              <a:t>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8EB9F2-79C7-D644-9B85-981C2DCA2377}"/>
              </a:ext>
            </a:extLst>
          </p:cNvPr>
          <p:cNvSpPr txBox="1"/>
          <p:nvPr/>
        </p:nvSpPr>
        <p:spPr>
          <a:xfrm>
            <a:off x="7492601" y="3110426"/>
            <a:ext cx="2661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start with the whole string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F82699-9286-AF4D-9ACF-62E418AF00A0}"/>
              </a:ext>
            </a:extLst>
          </p:cNvPr>
          <p:cNvSpPr txBox="1"/>
          <p:nvPr/>
        </p:nvSpPr>
        <p:spPr>
          <a:xfrm>
            <a:off x="2601387" y="2924731"/>
            <a:ext cx="312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Try to match with all the tokens</a:t>
            </a:r>
          </a:p>
        </p:txBody>
      </p:sp>
    </p:spTree>
    <p:extLst>
      <p:ext uri="{BB962C8B-B14F-4D97-AF65-F5344CB8AC3E}">
        <p14:creationId xmlns:p14="http://schemas.microsoft.com/office/powerpoint/2010/main" val="13539149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the whole string, remove one character at the end until a match is found. Then return the lexeme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942119" y="3429000"/>
            <a:ext cx="3318537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ID     = “[a-z]+”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NUM    = “[0-9]+”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IGNORE = “ |\n”</a:t>
            </a:r>
            <a:br>
              <a:rPr lang="en-US" sz="2400" dirty="0">
                <a:highlight>
                  <a:srgbClr val="FFFF00"/>
                </a:highlight>
                <a:latin typeface="Courier" pitchFamily="2" charset="0"/>
              </a:rPr>
            </a:b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SEMI   = “;”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C41E16-3E64-8247-A2F6-03471DC5BA74}"/>
              </a:ext>
            </a:extLst>
          </p:cNvPr>
          <p:cNvSpPr txBox="1"/>
          <p:nvPr/>
        </p:nvSpPr>
        <p:spPr>
          <a:xfrm>
            <a:off x="6637866" y="3539629"/>
            <a:ext cx="4977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“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variable = 50 + 30 * 20;</a:t>
            </a:r>
            <a:r>
              <a:rPr lang="en-US" sz="2400" dirty="0">
                <a:latin typeface="Courier" pitchFamily="2" charset="0"/>
              </a:rPr>
              <a:t>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8EB9F2-79C7-D644-9B85-981C2DCA2377}"/>
              </a:ext>
            </a:extLst>
          </p:cNvPr>
          <p:cNvSpPr txBox="1"/>
          <p:nvPr/>
        </p:nvSpPr>
        <p:spPr>
          <a:xfrm>
            <a:off x="7492601" y="3110426"/>
            <a:ext cx="2661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start with the whole string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F82699-9286-AF4D-9ACF-62E418AF00A0}"/>
              </a:ext>
            </a:extLst>
          </p:cNvPr>
          <p:cNvSpPr txBox="1"/>
          <p:nvPr/>
        </p:nvSpPr>
        <p:spPr>
          <a:xfrm>
            <a:off x="2601387" y="2924731"/>
            <a:ext cx="4200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Try to match with all the tokens. No match.</a:t>
            </a:r>
          </a:p>
        </p:txBody>
      </p:sp>
    </p:spTree>
    <p:extLst>
      <p:ext uri="{BB962C8B-B14F-4D97-AF65-F5344CB8AC3E}">
        <p14:creationId xmlns:p14="http://schemas.microsoft.com/office/powerpoint/2010/main" val="420899460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the whole string, remove one character at the end until a match is found. Then return the lexeme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942119" y="3429000"/>
            <a:ext cx="3318537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ID     = “[a-z]+”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NUM    = “[0-9]+”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IGNORE = “ |\n”</a:t>
            </a:r>
            <a:br>
              <a:rPr lang="en-US" sz="2400" dirty="0">
                <a:highlight>
                  <a:srgbClr val="FFFF00"/>
                </a:highlight>
                <a:latin typeface="Courier" pitchFamily="2" charset="0"/>
              </a:rPr>
            </a:b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SEMI   = “;”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C41E16-3E64-8247-A2F6-03471DC5BA74}"/>
              </a:ext>
            </a:extLst>
          </p:cNvPr>
          <p:cNvSpPr txBox="1"/>
          <p:nvPr/>
        </p:nvSpPr>
        <p:spPr>
          <a:xfrm>
            <a:off x="6637866" y="3539629"/>
            <a:ext cx="4977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“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variable = 50 + 30 * 20</a:t>
            </a:r>
            <a:r>
              <a:rPr lang="en-US" sz="2400" dirty="0">
                <a:latin typeface="Courier" pitchFamily="2" charset="0"/>
              </a:rPr>
              <a:t>;”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8EB9F2-79C7-D644-9B85-981C2DCA2377}"/>
              </a:ext>
            </a:extLst>
          </p:cNvPr>
          <p:cNvSpPr txBox="1"/>
          <p:nvPr/>
        </p:nvSpPr>
        <p:spPr>
          <a:xfrm>
            <a:off x="7492601" y="3110426"/>
            <a:ext cx="4125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Try with one character chopped from back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F82699-9286-AF4D-9ACF-62E418AF00A0}"/>
              </a:ext>
            </a:extLst>
          </p:cNvPr>
          <p:cNvSpPr txBox="1"/>
          <p:nvPr/>
        </p:nvSpPr>
        <p:spPr>
          <a:xfrm>
            <a:off x="2601387" y="2924731"/>
            <a:ext cx="4200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Try to match with all the tokens. No match.</a:t>
            </a:r>
          </a:p>
        </p:txBody>
      </p:sp>
    </p:spTree>
    <p:extLst>
      <p:ext uri="{BB962C8B-B14F-4D97-AF65-F5344CB8AC3E}">
        <p14:creationId xmlns:p14="http://schemas.microsoft.com/office/powerpoint/2010/main" val="264816795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the whole string, remove one character at the end until a match is found. Then return the lexeme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942119" y="3429000"/>
            <a:ext cx="3318537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ID     = “[a-z]+”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NUM    = “[0-9]+”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IGNORE = “ |\n”</a:t>
            </a:r>
            <a:br>
              <a:rPr lang="en-US" sz="2400" dirty="0">
                <a:highlight>
                  <a:srgbClr val="FFFF00"/>
                </a:highlight>
                <a:latin typeface="Courier" pitchFamily="2" charset="0"/>
              </a:rPr>
            </a:b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SEMI   = “;”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C41E16-3E64-8247-A2F6-03471DC5BA74}"/>
              </a:ext>
            </a:extLst>
          </p:cNvPr>
          <p:cNvSpPr txBox="1"/>
          <p:nvPr/>
        </p:nvSpPr>
        <p:spPr>
          <a:xfrm>
            <a:off x="6637866" y="3539629"/>
            <a:ext cx="4977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“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variable = 50 + 30 * 2</a:t>
            </a:r>
            <a:r>
              <a:rPr lang="en-US" sz="2400" dirty="0">
                <a:latin typeface="Courier" pitchFamily="2" charset="0"/>
              </a:rPr>
              <a:t>0;”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8EB9F2-79C7-D644-9B85-981C2DCA2377}"/>
              </a:ext>
            </a:extLst>
          </p:cNvPr>
          <p:cNvSpPr txBox="1"/>
          <p:nvPr/>
        </p:nvSpPr>
        <p:spPr>
          <a:xfrm>
            <a:off x="7492601" y="3110426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So 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F82699-9286-AF4D-9ACF-62E418AF00A0}"/>
              </a:ext>
            </a:extLst>
          </p:cNvPr>
          <p:cNvSpPr txBox="1"/>
          <p:nvPr/>
        </p:nvSpPr>
        <p:spPr>
          <a:xfrm>
            <a:off x="2601387" y="2924731"/>
            <a:ext cx="4200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Try to match with all the tokens. No match.</a:t>
            </a:r>
          </a:p>
        </p:txBody>
      </p:sp>
    </p:spTree>
    <p:extLst>
      <p:ext uri="{BB962C8B-B14F-4D97-AF65-F5344CB8AC3E}">
        <p14:creationId xmlns:p14="http://schemas.microsoft.com/office/powerpoint/2010/main" val="70565234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the whole string, remove one character at the end until a match is found. Then return the lexeme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942119" y="3429000"/>
            <a:ext cx="3318537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ID     = “[a-z]+”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NUM    = “[0-9]+”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IGNORE = “ |\n”</a:t>
            </a:r>
            <a:br>
              <a:rPr lang="en-US" sz="2400" dirty="0">
                <a:highlight>
                  <a:srgbClr val="FFFF00"/>
                </a:highlight>
                <a:latin typeface="Courier" pitchFamily="2" charset="0"/>
              </a:rPr>
            </a:b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SEMI   = “;”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C41E16-3E64-8247-A2F6-03471DC5BA74}"/>
              </a:ext>
            </a:extLst>
          </p:cNvPr>
          <p:cNvSpPr txBox="1"/>
          <p:nvPr/>
        </p:nvSpPr>
        <p:spPr>
          <a:xfrm>
            <a:off x="6637866" y="3539629"/>
            <a:ext cx="4977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“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variable = 50 + 30 * </a:t>
            </a:r>
            <a:r>
              <a:rPr lang="en-US" sz="2400" dirty="0">
                <a:latin typeface="Courier" pitchFamily="2" charset="0"/>
              </a:rPr>
              <a:t>20;”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8EB9F2-79C7-D644-9B85-981C2DCA2377}"/>
              </a:ext>
            </a:extLst>
          </p:cNvPr>
          <p:cNvSpPr txBox="1"/>
          <p:nvPr/>
        </p:nvSpPr>
        <p:spPr>
          <a:xfrm>
            <a:off x="7492601" y="3110426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So 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F82699-9286-AF4D-9ACF-62E418AF00A0}"/>
              </a:ext>
            </a:extLst>
          </p:cNvPr>
          <p:cNvSpPr txBox="1"/>
          <p:nvPr/>
        </p:nvSpPr>
        <p:spPr>
          <a:xfrm>
            <a:off x="2601387" y="2924731"/>
            <a:ext cx="4200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Try to match with all the tokens. No match.</a:t>
            </a:r>
          </a:p>
        </p:txBody>
      </p:sp>
    </p:spTree>
    <p:extLst>
      <p:ext uri="{BB962C8B-B14F-4D97-AF65-F5344CB8AC3E}">
        <p14:creationId xmlns:p14="http://schemas.microsoft.com/office/powerpoint/2010/main" val="54207151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the whole string, remove one character at the end until a match is found. Then return the lexeme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942119" y="3429000"/>
            <a:ext cx="3318537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ID     = “[a-z]+”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NUM    = “[0-9]+”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IGNORE = “ |\n”</a:t>
            </a:r>
            <a:br>
              <a:rPr lang="en-US" sz="2400" dirty="0">
                <a:highlight>
                  <a:srgbClr val="FFFF00"/>
                </a:highlight>
                <a:latin typeface="Courier" pitchFamily="2" charset="0"/>
              </a:rPr>
            </a:b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SEMI   = “;”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C41E16-3E64-8247-A2F6-03471DC5BA74}"/>
              </a:ext>
            </a:extLst>
          </p:cNvPr>
          <p:cNvSpPr txBox="1"/>
          <p:nvPr/>
        </p:nvSpPr>
        <p:spPr>
          <a:xfrm>
            <a:off x="6637866" y="3539629"/>
            <a:ext cx="4977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“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variable = 50 + 30 * </a:t>
            </a:r>
            <a:r>
              <a:rPr lang="en-US" sz="2400" dirty="0">
                <a:latin typeface="Courier" pitchFamily="2" charset="0"/>
              </a:rPr>
              <a:t>20;”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8EB9F2-79C7-D644-9B85-981C2DCA2377}"/>
              </a:ext>
            </a:extLst>
          </p:cNvPr>
          <p:cNvSpPr txBox="1"/>
          <p:nvPr/>
        </p:nvSpPr>
        <p:spPr>
          <a:xfrm>
            <a:off x="7492601" y="3110426"/>
            <a:ext cx="2434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Where do find a match?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F82699-9286-AF4D-9ACF-62E418AF00A0}"/>
              </a:ext>
            </a:extLst>
          </p:cNvPr>
          <p:cNvSpPr txBox="1"/>
          <p:nvPr/>
        </p:nvSpPr>
        <p:spPr>
          <a:xfrm>
            <a:off x="2601387" y="2924731"/>
            <a:ext cx="4200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Try to match with all the tokens. No match.</a:t>
            </a:r>
          </a:p>
        </p:txBody>
      </p:sp>
    </p:spTree>
    <p:extLst>
      <p:ext uri="{BB962C8B-B14F-4D97-AF65-F5344CB8AC3E}">
        <p14:creationId xmlns:p14="http://schemas.microsoft.com/office/powerpoint/2010/main" val="141737602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the whole string, remove one character at the end until a match is found. Then return the lexeme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942119" y="3429000"/>
            <a:ext cx="3318537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ID     = “[a-z]+”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NUM    = “[0-9]+”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IGNORE = “ |\n”</a:t>
            </a:r>
            <a:br>
              <a:rPr lang="en-US" sz="2400" dirty="0">
                <a:highlight>
                  <a:srgbClr val="FFFF00"/>
                </a:highlight>
                <a:latin typeface="Courier" pitchFamily="2" charset="0"/>
              </a:rPr>
            </a:b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SEMI   = “;”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C41E16-3E64-8247-A2F6-03471DC5BA74}"/>
              </a:ext>
            </a:extLst>
          </p:cNvPr>
          <p:cNvSpPr txBox="1"/>
          <p:nvPr/>
        </p:nvSpPr>
        <p:spPr>
          <a:xfrm>
            <a:off x="6637866" y="3539629"/>
            <a:ext cx="4977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“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variable</a:t>
            </a:r>
            <a:r>
              <a:rPr lang="en-US" sz="2400" dirty="0">
                <a:latin typeface="Courier" pitchFamily="2" charset="0"/>
              </a:rPr>
              <a:t> = 50 + 30 * 20;”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8EB9F2-79C7-D644-9B85-981C2DCA2377}"/>
              </a:ext>
            </a:extLst>
          </p:cNvPr>
          <p:cNvSpPr txBox="1"/>
          <p:nvPr/>
        </p:nvSpPr>
        <p:spPr>
          <a:xfrm>
            <a:off x="7492601" y="3110426"/>
            <a:ext cx="1307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at this point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F82699-9286-AF4D-9ACF-62E418AF00A0}"/>
              </a:ext>
            </a:extLst>
          </p:cNvPr>
          <p:cNvSpPr txBox="1"/>
          <p:nvPr/>
        </p:nvSpPr>
        <p:spPr>
          <a:xfrm>
            <a:off x="2601387" y="2924731"/>
            <a:ext cx="1713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we can match id</a:t>
            </a:r>
          </a:p>
        </p:txBody>
      </p:sp>
    </p:spTree>
    <p:extLst>
      <p:ext uri="{BB962C8B-B14F-4D97-AF65-F5344CB8AC3E}">
        <p14:creationId xmlns:p14="http://schemas.microsoft.com/office/powerpoint/2010/main" val="221326336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the whole string, remove one character at the end until a match is found. Then return the lexeme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942119" y="3429000"/>
            <a:ext cx="3318537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ID     = “[a-z]+”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NUM    = “[0-9]+”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IGNORE = “ |\n”</a:t>
            </a:r>
            <a:br>
              <a:rPr lang="en-US" sz="2400" dirty="0">
                <a:highlight>
                  <a:srgbClr val="FFFF00"/>
                </a:highlight>
                <a:latin typeface="Courier" pitchFamily="2" charset="0"/>
              </a:rPr>
            </a:b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SEMI   = “;”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C41E16-3E64-8247-A2F6-03471DC5BA74}"/>
              </a:ext>
            </a:extLst>
          </p:cNvPr>
          <p:cNvSpPr txBox="1"/>
          <p:nvPr/>
        </p:nvSpPr>
        <p:spPr>
          <a:xfrm>
            <a:off x="6637866" y="3539629"/>
            <a:ext cx="4977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“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variable</a:t>
            </a:r>
            <a:r>
              <a:rPr lang="en-US" sz="2400" dirty="0">
                <a:latin typeface="Courier" pitchFamily="2" charset="0"/>
              </a:rPr>
              <a:t> = 50 + 30 * 20;”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8EB9F2-79C7-D644-9B85-981C2DCA2377}"/>
              </a:ext>
            </a:extLst>
          </p:cNvPr>
          <p:cNvSpPr txBox="1"/>
          <p:nvPr/>
        </p:nvSpPr>
        <p:spPr>
          <a:xfrm>
            <a:off x="7492601" y="3110426"/>
            <a:ext cx="1307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at this point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F82699-9286-AF4D-9ACF-62E418AF00A0}"/>
              </a:ext>
            </a:extLst>
          </p:cNvPr>
          <p:cNvSpPr txBox="1"/>
          <p:nvPr/>
        </p:nvSpPr>
        <p:spPr>
          <a:xfrm>
            <a:off x="2601387" y="2924731"/>
            <a:ext cx="1713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we can match id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2D815D-E50E-3747-B119-742ECA3C8F82}"/>
              </a:ext>
            </a:extLst>
          </p:cNvPr>
          <p:cNvSpPr txBox="1"/>
          <p:nvPr/>
        </p:nvSpPr>
        <p:spPr>
          <a:xfrm>
            <a:off x="4809066" y="4430497"/>
            <a:ext cx="29033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urier" pitchFamily="2" charset="0"/>
              </a:rPr>
              <a:t>(ID, “variable”)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46A8C2-F113-2142-8B31-8B018C8FD549}"/>
              </a:ext>
            </a:extLst>
          </p:cNvPr>
          <p:cNvSpPr txBox="1"/>
          <p:nvPr/>
        </p:nvSpPr>
        <p:spPr>
          <a:xfrm>
            <a:off x="4976494" y="4001294"/>
            <a:ext cx="1877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Return the lexeme</a:t>
            </a:r>
          </a:p>
        </p:txBody>
      </p:sp>
    </p:spTree>
    <p:extLst>
      <p:ext uri="{BB962C8B-B14F-4D97-AF65-F5344CB8AC3E}">
        <p14:creationId xmlns:p14="http://schemas.microsoft.com/office/powerpoint/2010/main" val="81965525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the whole string, remove one character at the end until a match is found. Then return the lexeme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942119" y="3429000"/>
            <a:ext cx="3318537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ID     = “[a-z]+”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NUM    = “[0-9]+”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IGNORE = “ |\n”</a:t>
            </a:r>
            <a:br>
              <a:rPr lang="en-US" sz="2400" dirty="0">
                <a:highlight>
                  <a:srgbClr val="FFFF00"/>
                </a:highlight>
                <a:latin typeface="Courier" pitchFamily="2" charset="0"/>
              </a:rPr>
            </a:b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SEMI   = “;”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C41E16-3E64-8247-A2F6-03471DC5BA74}"/>
              </a:ext>
            </a:extLst>
          </p:cNvPr>
          <p:cNvSpPr txBox="1"/>
          <p:nvPr/>
        </p:nvSpPr>
        <p:spPr>
          <a:xfrm>
            <a:off x="6637866" y="3539629"/>
            <a:ext cx="35028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“ = 50 + 30 * 20;”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8EB9F2-79C7-D644-9B85-981C2DCA2377}"/>
              </a:ext>
            </a:extLst>
          </p:cNvPr>
          <p:cNvSpPr txBox="1"/>
          <p:nvPr/>
        </p:nvSpPr>
        <p:spPr>
          <a:xfrm>
            <a:off x="7492601" y="3110426"/>
            <a:ext cx="1605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Chop the string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2D815D-E50E-3747-B119-742ECA3C8F82}"/>
              </a:ext>
            </a:extLst>
          </p:cNvPr>
          <p:cNvSpPr txBox="1"/>
          <p:nvPr/>
        </p:nvSpPr>
        <p:spPr>
          <a:xfrm>
            <a:off x="4809066" y="4430497"/>
            <a:ext cx="29033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urier" pitchFamily="2" charset="0"/>
              </a:rPr>
              <a:t>(ID, “variable”)</a:t>
            </a:r>
          </a:p>
        </p:txBody>
      </p:sp>
    </p:spTree>
    <p:extLst>
      <p:ext uri="{BB962C8B-B14F-4D97-AF65-F5344CB8AC3E}">
        <p14:creationId xmlns:p14="http://schemas.microsoft.com/office/powerpoint/2010/main" val="413403750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the whole string, remove one character at the end until a match is found. Then return the lexeme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942119" y="3429000"/>
            <a:ext cx="3318537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ID     = “[a-z]+”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NUM    = “[0-9]+”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IGNORE = “ |\n”</a:t>
            </a:r>
            <a:br>
              <a:rPr lang="en-US" sz="2400" dirty="0">
                <a:highlight>
                  <a:srgbClr val="FFFF00"/>
                </a:highlight>
                <a:latin typeface="Courier" pitchFamily="2" charset="0"/>
              </a:rPr>
            </a:b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SEMI   = “;”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C41E16-3E64-8247-A2F6-03471DC5BA74}"/>
              </a:ext>
            </a:extLst>
          </p:cNvPr>
          <p:cNvSpPr txBox="1"/>
          <p:nvPr/>
        </p:nvSpPr>
        <p:spPr>
          <a:xfrm>
            <a:off x="6637866" y="3539629"/>
            <a:ext cx="35028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“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 = 50 + 30 * 20;</a:t>
            </a:r>
            <a:r>
              <a:rPr lang="en-US" sz="2400" dirty="0">
                <a:latin typeface="Courier" pitchFamily="2" charset="0"/>
              </a:rPr>
              <a:t>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8EB9F2-79C7-D644-9B85-981C2DCA2377}"/>
              </a:ext>
            </a:extLst>
          </p:cNvPr>
          <p:cNvSpPr txBox="1"/>
          <p:nvPr/>
        </p:nvSpPr>
        <p:spPr>
          <a:xfrm>
            <a:off x="7492601" y="2892763"/>
            <a:ext cx="2211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Start the process over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2D815D-E50E-3747-B119-742ECA3C8F82}"/>
              </a:ext>
            </a:extLst>
          </p:cNvPr>
          <p:cNvSpPr txBox="1"/>
          <p:nvPr/>
        </p:nvSpPr>
        <p:spPr>
          <a:xfrm>
            <a:off x="4809066" y="4430497"/>
            <a:ext cx="29033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urier" pitchFamily="2" charset="0"/>
              </a:rPr>
              <a:t>(ID, “variable”)</a:t>
            </a:r>
          </a:p>
        </p:txBody>
      </p:sp>
    </p:spTree>
    <p:extLst>
      <p:ext uri="{BB962C8B-B14F-4D97-AF65-F5344CB8AC3E}">
        <p14:creationId xmlns:p14="http://schemas.microsoft.com/office/powerpoint/2010/main" val="3068424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05908"/>
          </a:xfrm>
        </p:spPr>
        <p:txBody>
          <a:bodyPr>
            <a:normAutofit/>
          </a:bodyPr>
          <a:lstStyle/>
          <a:p>
            <a:r>
              <a:rPr lang="en-US" dirty="0"/>
              <a:t>Homework clarifications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2B80F0-8E44-4140-BE64-06F93C3444D6}"/>
              </a:ext>
            </a:extLst>
          </p:cNvPr>
          <p:cNvSpPr txBox="1"/>
          <p:nvPr/>
        </p:nvSpPr>
        <p:spPr>
          <a:xfrm>
            <a:off x="999067" y="2844800"/>
            <a:ext cx="6262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For part 2 - which feeds into part 3,4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015F14-6895-9745-A638-8300269437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866" y="4064983"/>
            <a:ext cx="10092267" cy="10730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7876919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the whole string, remove one character at the end until a match is found. Then return the lexeme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942119" y="3429000"/>
            <a:ext cx="3318537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ID     = “[a-z]+”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NUM    = “[0-9]+”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IGNORE = “ |\n”</a:t>
            </a:r>
            <a:br>
              <a:rPr lang="en-US" sz="2400" dirty="0">
                <a:highlight>
                  <a:srgbClr val="FFFF00"/>
                </a:highlight>
                <a:latin typeface="Courier" pitchFamily="2" charset="0"/>
              </a:rPr>
            </a:b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SEMI   = “;”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C41E16-3E64-8247-A2F6-03471DC5BA74}"/>
              </a:ext>
            </a:extLst>
          </p:cNvPr>
          <p:cNvSpPr txBox="1"/>
          <p:nvPr/>
        </p:nvSpPr>
        <p:spPr>
          <a:xfrm>
            <a:off x="6637866" y="3539629"/>
            <a:ext cx="35028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“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 = 50 + 30 * 20;</a:t>
            </a:r>
            <a:r>
              <a:rPr lang="en-US" sz="2400" dirty="0">
                <a:latin typeface="Courier" pitchFamily="2" charset="0"/>
              </a:rPr>
              <a:t>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8EB9F2-79C7-D644-9B85-981C2DCA2377}"/>
              </a:ext>
            </a:extLst>
          </p:cNvPr>
          <p:cNvSpPr txBox="1"/>
          <p:nvPr/>
        </p:nvSpPr>
        <p:spPr>
          <a:xfrm>
            <a:off x="7120068" y="2918163"/>
            <a:ext cx="4657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Start the process over Where is our next match?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2D815D-E50E-3747-B119-742ECA3C8F82}"/>
              </a:ext>
            </a:extLst>
          </p:cNvPr>
          <p:cNvSpPr txBox="1"/>
          <p:nvPr/>
        </p:nvSpPr>
        <p:spPr>
          <a:xfrm>
            <a:off x="4809066" y="4430497"/>
            <a:ext cx="29033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urier" pitchFamily="2" charset="0"/>
              </a:rPr>
              <a:t>(ID, “variable”)</a:t>
            </a:r>
          </a:p>
        </p:txBody>
      </p:sp>
    </p:spTree>
    <p:extLst>
      <p:ext uri="{BB962C8B-B14F-4D97-AF65-F5344CB8AC3E}">
        <p14:creationId xmlns:p14="http://schemas.microsoft.com/office/powerpoint/2010/main" val="41462115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48C39-B183-F448-9249-4C6B48D6F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 at the code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98F116F-4F51-0843-A2E3-2763C0244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Provided in your homework</a:t>
            </a:r>
          </a:p>
        </p:txBody>
      </p:sp>
    </p:spTree>
    <p:extLst>
      <p:ext uri="{BB962C8B-B14F-4D97-AF65-F5344CB8AC3E}">
        <p14:creationId xmlns:p14="http://schemas.microsoft.com/office/powerpoint/2010/main" val="284320255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48C39-B183-F448-9249-4C6B48D6F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 Scanner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98F116F-4F51-0843-A2E3-2763C0244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Pros </a:t>
            </a:r>
          </a:p>
          <a:p>
            <a:r>
              <a:rPr lang="en-US" dirty="0"/>
              <a:t>Cons</a:t>
            </a:r>
          </a:p>
        </p:txBody>
      </p:sp>
    </p:spTree>
    <p:extLst>
      <p:ext uri="{BB962C8B-B14F-4D97-AF65-F5344CB8AC3E}">
        <p14:creationId xmlns:p14="http://schemas.microsoft.com/office/powerpoint/2010/main" val="59887758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48C39-B183-F448-9249-4C6B48D6F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 Scanner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98F116F-4F51-0843-A2E3-2763C0244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Pros</a:t>
            </a:r>
          </a:p>
          <a:p>
            <a:pPr lvl="1"/>
            <a:r>
              <a:rPr lang="en-US" dirty="0"/>
              <a:t>Uses an exact RE matcher. Many RE match algorithms are exact!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Cons</a:t>
            </a:r>
          </a:p>
          <a:p>
            <a:pPr lvl="1"/>
            <a:r>
              <a:rPr lang="en-US" dirty="0"/>
              <a:t>SLOW! Each lexeme requires many many many calls to each RE match!</a:t>
            </a:r>
          </a:p>
        </p:txBody>
      </p:sp>
    </p:spTree>
    <p:extLst>
      <p:ext uri="{BB962C8B-B14F-4D97-AF65-F5344CB8AC3E}">
        <p14:creationId xmlns:p14="http://schemas.microsoft.com/office/powerpoint/2010/main" val="421695569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E6389-520F-1B42-9996-38A8FC718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material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AAB06-306D-DE47-A12E-C77366BC6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Using RE matchers to build scanners</a:t>
            </a:r>
          </a:p>
          <a:p>
            <a:pPr lvl="1"/>
            <a:r>
              <a:rPr lang="en-US" dirty="0"/>
              <a:t>Exact match (EM) scanners</a:t>
            </a:r>
          </a:p>
          <a:p>
            <a:pPr lvl="1"/>
            <a:r>
              <a:rPr lang="en-US" b="1" dirty="0"/>
              <a:t>Start-of-string (SOS) scanners</a:t>
            </a:r>
          </a:p>
          <a:p>
            <a:pPr lvl="1"/>
            <a:r>
              <a:rPr lang="en-US" dirty="0"/>
              <a:t>named group (NG) scanners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51923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8109C-7B78-A24D-A02B-EC9C9BC50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SOS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870AE-C6F9-0743-9715-F10AEBC9C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832908"/>
          </a:xfrm>
        </p:spPr>
        <p:txBody>
          <a:bodyPr/>
          <a:lstStyle/>
          <a:p>
            <a:r>
              <a:rPr lang="en-US" dirty="0"/>
              <a:t>We will use a new RE match function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F6C910-0CAB-4741-B0A2-F74F3C8168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900" y="2628900"/>
            <a:ext cx="10490200" cy="16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011E2FE-AA24-FE40-8040-D12250D448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671484"/>
            <a:ext cx="10414000" cy="1511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7327826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SOS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match API gives us a match starting at the beginning of the string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942119" y="3429000"/>
            <a:ext cx="3318537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ID     = “[a-z]+”</a:t>
            </a:r>
          </a:p>
          <a:p>
            <a:r>
              <a:rPr lang="en-US" sz="2400" dirty="0">
                <a:latin typeface="Courier" pitchFamily="2" charset="0"/>
              </a:rPr>
              <a:t>NUM    = “[0-9]+”</a:t>
            </a:r>
          </a:p>
          <a:p>
            <a:r>
              <a:rPr lang="en-US" sz="2400" dirty="0"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latin typeface="Courier" pitchFamily="2" charset="0"/>
              </a:rPr>
              <a:t>IGNORE = “ |\n”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SEMI   = “;”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C41E16-3E64-8247-A2F6-03471DC5BA74}"/>
              </a:ext>
            </a:extLst>
          </p:cNvPr>
          <p:cNvSpPr txBox="1"/>
          <p:nvPr/>
        </p:nvSpPr>
        <p:spPr>
          <a:xfrm>
            <a:off x="6637866" y="3539629"/>
            <a:ext cx="4977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“variable = 50 + 30 * 20;”</a:t>
            </a:r>
          </a:p>
        </p:txBody>
      </p:sp>
    </p:spTree>
    <p:extLst>
      <p:ext uri="{BB962C8B-B14F-4D97-AF65-F5344CB8AC3E}">
        <p14:creationId xmlns:p14="http://schemas.microsoft.com/office/powerpoint/2010/main" val="411431231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699000" cy="1325563"/>
          </a:xfrm>
        </p:spPr>
        <p:txBody>
          <a:bodyPr/>
          <a:lstStyle/>
          <a:p>
            <a:r>
              <a:rPr lang="en-US" dirty="0"/>
              <a:t>SOS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match API gives us a match starting at the beginning of the string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942119" y="3429000"/>
            <a:ext cx="3318537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ID     = “[a-z]+”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NUM    = “[0-9]+”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IGNORE = “ |\n”</a:t>
            </a:r>
            <a:br>
              <a:rPr lang="en-US" sz="2400" dirty="0">
                <a:highlight>
                  <a:srgbClr val="FFFF00"/>
                </a:highlight>
                <a:latin typeface="Courier" pitchFamily="2" charset="0"/>
              </a:rPr>
            </a:b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SEMI   = “;”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C41E16-3E64-8247-A2F6-03471DC5BA74}"/>
              </a:ext>
            </a:extLst>
          </p:cNvPr>
          <p:cNvSpPr txBox="1"/>
          <p:nvPr/>
        </p:nvSpPr>
        <p:spPr>
          <a:xfrm>
            <a:off x="6637866" y="3539629"/>
            <a:ext cx="4977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“variable = 50 + 30 * 20;”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055489-7D35-0449-8361-813F570AC7E7}"/>
              </a:ext>
            </a:extLst>
          </p:cNvPr>
          <p:cNvSpPr txBox="1"/>
          <p:nvPr/>
        </p:nvSpPr>
        <p:spPr>
          <a:xfrm>
            <a:off x="5943600" y="2918163"/>
            <a:ext cx="4035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Feed full string into each token definition</a:t>
            </a:r>
          </a:p>
        </p:txBody>
      </p:sp>
    </p:spTree>
    <p:extLst>
      <p:ext uri="{BB962C8B-B14F-4D97-AF65-F5344CB8AC3E}">
        <p14:creationId xmlns:p14="http://schemas.microsoft.com/office/powerpoint/2010/main" val="314090010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699000" cy="1325563"/>
          </a:xfrm>
        </p:spPr>
        <p:txBody>
          <a:bodyPr/>
          <a:lstStyle/>
          <a:p>
            <a:r>
              <a:rPr lang="en-US" dirty="0"/>
              <a:t>SOS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match API gives us a match starting at the beginning of the string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942119" y="3429000"/>
            <a:ext cx="3318537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ID     = “[a-z]+”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NUM    = “[0-9]+”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IGNORE = “ |\n”</a:t>
            </a:r>
            <a:br>
              <a:rPr lang="en-US" sz="2400" dirty="0">
                <a:highlight>
                  <a:srgbClr val="FFFF00"/>
                </a:highlight>
                <a:latin typeface="Courier" pitchFamily="2" charset="0"/>
              </a:rPr>
            </a:b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SEMI   = “;”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C41E16-3E64-8247-A2F6-03471DC5BA74}"/>
              </a:ext>
            </a:extLst>
          </p:cNvPr>
          <p:cNvSpPr txBox="1"/>
          <p:nvPr/>
        </p:nvSpPr>
        <p:spPr>
          <a:xfrm>
            <a:off x="6637866" y="3539629"/>
            <a:ext cx="4977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“variable = 50 + 30 * 20;”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055489-7D35-0449-8361-813F570AC7E7}"/>
              </a:ext>
            </a:extLst>
          </p:cNvPr>
          <p:cNvSpPr txBox="1"/>
          <p:nvPr/>
        </p:nvSpPr>
        <p:spPr>
          <a:xfrm>
            <a:off x="5943600" y="2918163"/>
            <a:ext cx="4035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Feed full string into each token definition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8F4DA3-C163-9F44-921E-400BF68049E5}"/>
              </a:ext>
            </a:extLst>
          </p:cNvPr>
          <p:cNvSpPr txBox="1"/>
          <p:nvPr/>
        </p:nvSpPr>
        <p:spPr>
          <a:xfrm>
            <a:off x="4809067" y="4270564"/>
            <a:ext cx="4167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We get 1 match. We can return the lexeme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025CF4-37B0-0747-A4F3-E60139BEDA8F}"/>
              </a:ext>
            </a:extLst>
          </p:cNvPr>
          <p:cNvSpPr txBox="1"/>
          <p:nvPr/>
        </p:nvSpPr>
        <p:spPr>
          <a:xfrm>
            <a:off x="4732866" y="4786055"/>
            <a:ext cx="29033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urier" pitchFamily="2" charset="0"/>
              </a:rPr>
              <a:t>(ID, “variable”)</a:t>
            </a:r>
          </a:p>
        </p:txBody>
      </p:sp>
    </p:spTree>
    <p:extLst>
      <p:ext uri="{BB962C8B-B14F-4D97-AF65-F5344CB8AC3E}">
        <p14:creationId xmlns:p14="http://schemas.microsoft.com/office/powerpoint/2010/main" val="169985456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699000" cy="1325563"/>
          </a:xfrm>
        </p:spPr>
        <p:txBody>
          <a:bodyPr/>
          <a:lstStyle/>
          <a:p>
            <a:r>
              <a:rPr lang="en-US" dirty="0"/>
              <a:t>SOS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match API gives us a match starting at the beginning of the string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942119" y="3429000"/>
            <a:ext cx="3318537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ID     = “[a-z]+”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NUM    = “[0-9]+”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IGNORE = “ |\n”</a:t>
            </a:r>
            <a:br>
              <a:rPr lang="en-US" sz="2400" dirty="0">
                <a:highlight>
                  <a:srgbClr val="FFFF00"/>
                </a:highlight>
                <a:latin typeface="Courier" pitchFamily="2" charset="0"/>
              </a:rPr>
            </a:b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SEMI   = “;”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C41E16-3E64-8247-A2F6-03471DC5BA74}"/>
              </a:ext>
            </a:extLst>
          </p:cNvPr>
          <p:cNvSpPr txBox="1"/>
          <p:nvPr/>
        </p:nvSpPr>
        <p:spPr>
          <a:xfrm>
            <a:off x="6637866" y="3539629"/>
            <a:ext cx="4977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“variable = 50 + 30 * 20;”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055489-7D35-0449-8361-813F570AC7E7}"/>
              </a:ext>
            </a:extLst>
          </p:cNvPr>
          <p:cNvSpPr txBox="1"/>
          <p:nvPr/>
        </p:nvSpPr>
        <p:spPr>
          <a:xfrm>
            <a:off x="5943600" y="2918163"/>
            <a:ext cx="1605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Chop the string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8F4DA3-C163-9F44-921E-400BF68049E5}"/>
              </a:ext>
            </a:extLst>
          </p:cNvPr>
          <p:cNvSpPr txBox="1"/>
          <p:nvPr/>
        </p:nvSpPr>
        <p:spPr>
          <a:xfrm>
            <a:off x="4809067" y="4270564"/>
            <a:ext cx="4167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We get 1 match. We can return the lexeme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025CF4-37B0-0747-A4F3-E60139BEDA8F}"/>
              </a:ext>
            </a:extLst>
          </p:cNvPr>
          <p:cNvSpPr txBox="1"/>
          <p:nvPr/>
        </p:nvSpPr>
        <p:spPr>
          <a:xfrm>
            <a:off x="4732866" y="4786055"/>
            <a:ext cx="29033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urier" pitchFamily="2" charset="0"/>
              </a:rPr>
              <a:t>(ID, “variable”)</a:t>
            </a:r>
          </a:p>
        </p:txBody>
      </p:sp>
    </p:spTree>
    <p:extLst>
      <p:ext uri="{BB962C8B-B14F-4D97-AF65-F5344CB8AC3E}">
        <p14:creationId xmlns:p14="http://schemas.microsoft.com/office/powerpoint/2010/main" val="18143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</p:spTree>
    <p:extLst>
      <p:ext uri="{BB962C8B-B14F-4D97-AF65-F5344CB8AC3E}">
        <p14:creationId xmlns:p14="http://schemas.microsoft.com/office/powerpoint/2010/main" val="30348819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699000" cy="1325563"/>
          </a:xfrm>
        </p:spPr>
        <p:txBody>
          <a:bodyPr/>
          <a:lstStyle/>
          <a:p>
            <a:r>
              <a:rPr lang="en-US" dirty="0"/>
              <a:t>SOS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match API gives us a match starting at the beginning of the string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942119" y="3429000"/>
            <a:ext cx="3318537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ID     = “[a-z]+”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NUM    = “[0-9]+”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IGNORE = “ |\n”</a:t>
            </a:r>
            <a:br>
              <a:rPr lang="en-US" sz="2400" dirty="0">
                <a:highlight>
                  <a:srgbClr val="FFFF00"/>
                </a:highlight>
                <a:latin typeface="Courier" pitchFamily="2" charset="0"/>
              </a:rPr>
            </a:b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SEMI   = “;”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C41E16-3E64-8247-A2F6-03471DC5BA74}"/>
              </a:ext>
            </a:extLst>
          </p:cNvPr>
          <p:cNvSpPr txBox="1"/>
          <p:nvPr/>
        </p:nvSpPr>
        <p:spPr>
          <a:xfrm>
            <a:off x="6637866" y="3539629"/>
            <a:ext cx="35028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“ = 50 + 30 * 20;”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055489-7D35-0449-8361-813F570AC7E7}"/>
              </a:ext>
            </a:extLst>
          </p:cNvPr>
          <p:cNvSpPr txBox="1"/>
          <p:nvPr/>
        </p:nvSpPr>
        <p:spPr>
          <a:xfrm>
            <a:off x="5943600" y="2918163"/>
            <a:ext cx="1605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Chop the string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8F4DA3-C163-9F44-921E-400BF68049E5}"/>
              </a:ext>
            </a:extLst>
          </p:cNvPr>
          <p:cNvSpPr txBox="1"/>
          <p:nvPr/>
        </p:nvSpPr>
        <p:spPr>
          <a:xfrm>
            <a:off x="4809067" y="4270564"/>
            <a:ext cx="4167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We get 1 match. We can return the lexeme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025CF4-37B0-0747-A4F3-E60139BEDA8F}"/>
              </a:ext>
            </a:extLst>
          </p:cNvPr>
          <p:cNvSpPr txBox="1"/>
          <p:nvPr/>
        </p:nvSpPr>
        <p:spPr>
          <a:xfrm>
            <a:off x="4732866" y="4786055"/>
            <a:ext cx="29033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urier" pitchFamily="2" charset="0"/>
              </a:rPr>
              <a:t>(ID, “variable”)</a:t>
            </a:r>
          </a:p>
        </p:txBody>
      </p:sp>
    </p:spTree>
    <p:extLst>
      <p:ext uri="{BB962C8B-B14F-4D97-AF65-F5344CB8AC3E}">
        <p14:creationId xmlns:p14="http://schemas.microsoft.com/office/powerpoint/2010/main" val="21832006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699000" cy="1325563"/>
          </a:xfrm>
        </p:spPr>
        <p:txBody>
          <a:bodyPr/>
          <a:lstStyle/>
          <a:p>
            <a:r>
              <a:rPr lang="en-US" dirty="0"/>
              <a:t>SOS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match API gives us a match starting at the beginning of the string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942119" y="3429000"/>
            <a:ext cx="3318537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ID     = “[a-z]+”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NUM    = “[0-9]+”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IGNORE = “ |\n”</a:t>
            </a:r>
            <a:br>
              <a:rPr lang="en-US" sz="2400" dirty="0">
                <a:highlight>
                  <a:srgbClr val="FFFF00"/>
                </a:highlight>
                <a:latin typeface="Courier" pitchFamily="2" charset="0"/>
              </a:rPr>
            </a:b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SEMI   = “;”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C41E16-3E64-8247-A2F6-03471DC5BA74}"/>
              </a:ext>
            </a:extLst>
          </p:cNvPr>
          <p:cNvSpPr txBox="1"/>
          <p:nvPr/>
        </p:nvSpPr>
        <p:spPr>
          <a:xfrm>
            <a:off x="6637866" y="3539629"/>
            <a:ext cx="35028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“ = 50 + 30 * 20;”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055489-7D35-0449-8361-813F570AC7E7}"/>
              </a:ext>
            </a:extLst>
          </p:cNvPr>
          <p:cNvSpPr txBox="1"/>
          <p:nvPr/>
        </p:nvSpPr>
        <p:spPr>
          <a:xfrm>
            <a:off x="5943600" y="2918163"/>
            <a:ext cx="2522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What about the next one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025CF4-37B0-0747-A4F3-E60139BEDA8F}"/>
              </a:ext>
            </a:extLst>
          </p:cNvPr>
          <p:cNvSpPr txBox="1"/>
          <p:nvPr/>
        </p:nvSpPr>
        <p:spPr>
          <a:xfrm>
            <a:off x="4732866" y="4786055"/>
            <a:ext cx="29033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urier" pitchFamily="2" charset="0"/>
              </a:rPr>
              <a:t>(ID, “variable”)</a:t>
            </a:r>
          </a:p>
        </p:txBody>
      </p:sp>
    </p:spTree>
    <p:extLst>
      <p:ext uri="{BB962C8B-B14F-4D97-AF65-F5344CB8AC3E}">
        <p14:creationId xmlns:p14="http://schemas.microsoft.com/office/powerpoint/2010/main" val="102854840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699000" cy="1325563"/>
          </a:xfrm>
        </p:spPr>
        <p:txBody>
          <a:bodyPr/>
          <a:lstStyle/>
          <a:p>
            <a:r>
              <a:rPr lang="en-US" dirty="0"/>
              <a:t>SOS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match API gives us a match starting at the beginning of the string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942119" y="3429000"/>
            <a:ext cx="3318537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ID     = “[a-z]+”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NUM    = “[0-9]+”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IGNORE = “ |\n”</a:t>
            </a:r>
            <a:br>
              <a:rPr lang="en-US" sz="2400" dirty="0">
                <a:highlight>
                  <a:srgbClr val="FFFF00"/>
                </a:highlight>
                <a:latin typeface="Courier" pitchFamily="2" charset="0"/>
              </a:rPr>
            </a:b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SEMI   = “;”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C41E16-3E64-8247-A2F6-03471DC5BA74}"/>
              </a:ext>
            </a:extLst>
          </p:cNvPr>
          <p:cNvSpPr txBox="1"/>
          <p:nvPr/>
        </p:nvSpPr>
        <p:spPr>
          <a:xfrm>
            <a:off x="6637866" y="3539629"/>
            <a:ext cx="35028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“ = 50 + 30 * 20;”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055489-7D35-0449-8361-813F570AC7E7}"/>
              </a:ext>
            </a:extLst>
          </p:cNvPr>
          <p:cNvSpPr txBox="1"/>
          <p:nvPr/>
        </p:nvSpPr>
        <p:spPr>
          <a:xfrm>
            <a:off x="5943600" y="2918163"/>
            <a:ext cx="2522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What about the next one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025CF4-37B0-0747-A4F3-E60139BEDA8F}"/>
              </a:ext>
            </a:extLst>
          </p:cNvPr>
          <p:cNvSpPr txBox="1"/>
          <p:nvPr/>
        </p:nvSpPr>
        <p:spPr>
          <a:xfrm>
            <a:off x="4732866" y="4786055"/>
            <a:ext cx="29033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urier" pitchFamily="2" charset="0"/>
              </a:rPr>
              <a:t>(ID, “variable”)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3FC66B-484A-6A48-AE0A-BFB019770FD3}"/>
              </a:ext>
            </a:extLst>
          </p:cNvPr>
          <p:cNvSpPr txBox="1"/>
          <p:nvPr/>
        </p:nvSpPr>
        <p:spPr>
          <a:xfrm>
            <a:off x="5044219" y="4190663"/>
            <a:ext cx="1798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1 match: IGNORE</a:t>
            </a:r>
          </a:p>
        </p:txBody>
      </p:sp>
    </p:spTree>
    <p:extLst>
      <p:ext uri="{BB962C8B-B14F-4D97-AF65-F5344CB8AC3E}">
        <p14:creationId xmlns:p14="http://schemas.microsoft.com/office/powerpoint/2010/main" val="157530106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699000" cy="1325563"/>
          </a:xfrm>
        </p:spPr>
        <p:txBody>
          <a:bodyPr/>
          <a:lstStyle/>
          <a:p>
            <a:r>
              <a:rPr lang="en-US" dirty="0"/>
              <a:t>SOS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match API gives us a match starting at the beginning of the string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942119" y="3429000"/>
            <a:ext cx="3318537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ID     = “[a-z]+”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NUM    = “[0-9]+”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IGNORE = “ |\n”</a:t>
            </a:r>
            <a:br>
              <a:rPr lang="en-US" sz="2400" dirty="0">
                <a:highlight>
                  <a:srgbClr val="FFFF00"/>
                </a:highlight>
                <a:latin typeface="Courier" pitchFamily="2" charset="0"/>
              </a:rPr>
            </a:b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SEMI   = “;”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C41E16-3E64-8247-A2F6-03471DC5BA74}"/>
              </a:ext>
            </a:extLst>
          </p:cNvPr>
          <p:cNvSpPr txBox="1"/>
          <p:nvPr/>
        </p:nvSpPr>
        <p:spPr>
          <a:xfrm>
            <a:off x="6637866" y="3539629"/>
            <a:ext cx="35028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“ = 50 + 30 * 20;”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055489-7D35-0449-8361-813F570AC7E7}"/>
              </a:ext>
            </a:extLst>
          </p:cNvPr>
          <p:cNvSpPr txBox="1"/>
          <p:nvPr/>
        </p:nvSpPr>
        <p:spPr>
          <a:xfrm>
            <a:off x="5943600" y="2918163"/>
            <a:ext cx="1605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Chop the string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025CF4-37B0-0747-A4F3-E60139BEDA8F}"/>
              </a:ext>
            </a:extLst>
          </p:cNvPr>
          <p:cNvSpPr txBox="1"/>
          <p:nvPr/>
        </p:nvSpPr>
        <p:spPr>
          <a:xfrm>
            <a:off x="4732866" y="4786055"/>
            <a:ext cx="29033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urier" pitchFamily="2" charset="0"/>
              </a:rPr>
              <a:t>(ID, “variable”)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3FC66B-484A-6A48-AE0A-BFB019770FD3}"/>
              </a:ext>
            </a:extLst>
          </p:cNvPr>
          <p:cNvSpPr txBox="1"/>
          <p:nvPr/>
        </p:nvSpPr>
        <p:spPr>
          <a:xfrm>
            <a:off x="5044219" y="4190663"/>
            <a:ext cx="1798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1 match: IGNORE</a:t>
            </a:r>
          </a:p>
        </p:txBody>
      </p:sp>
    </p:spTree>
    <p:extLst>
      <p:ext uri="{BB962C8B-B14F-4D97-AF65-F5344CB8AC3E}">
        <p14:creationId xmlns:p14="http://schemas.microsoft.com/office/powerpoint/2010/main" val="398104572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699000" cy="1325563"/>
          </a:xfrm>
        </p:spPr>
        <p:txBody>
          <a:bodyPr/>
          <a:lstStyle/>
          <a:p>
            <a:r>
              <a:rPr lang="en-US" dirty="0"/>
              <a:t>SOS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match API gives us a match starting at the beginning of the string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942119" y="3429000"/>
            <a:ext cx="3318537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ID     = “[a-z]+”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NUM    = “[0-9]+”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IGNORE = “ |\n”</a:t>
            </a:r>
            <a:br>
              <a:rPr lang="en-US" sz="2400" dirty="0">
                <a:highlight>
                  <a:srgbClr val="FFFF00"/>
                </a:highlight>
                <a:latin typeface="Courier" pitchFamily="2" charset="0"/>
              </a:rPr>
            </a:b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SEMI   = “;”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C41E16-3E64-8247-A2F6-03471DC5BA74}"/>
              </a:ext>
            </a:extLst>
          </p:cNvPr>
          <p:cNvSpPr txBox="1"/>
          <p:nvPr/>
        </p:nvSpPr>
        <p:spPr>
          <a:xfrm>
            <a:off x="6637866" y="3539629"/>
            <a:ext cx="3318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“= 50 + 30 * 20;”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055489-7D35-0449-8361-813F570AC7E7}"/>
              </a:ext>
            </a:extLst>
          </p:cNvPr>
          <p:cNvSpPr txBox="1"/>
          <p:nvPr/>
        </p:nvSpPr>
        <p:spPr>
          <a:xfrm>
            <a:off x="5943600" y="2918163"/>
            <a:ext cx="1605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Chop the string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025CF4-37B0-0747-A4F3-E60139BEDA8F}"/>
              </a:ext>
            </a:extLst>
          </p:cNvPr>
          <p:cNvSpPr txBox="1"/>
          <p:nvPr/>
        </p:nvSpPr>
        <p:spPr>
          <a:xfrm>
            <a:off x="4732866" y="4786055"/>
            <a:ext cx="29033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ourier" pitchFamily="2" charset="0"/>
              </a:rPr>
              <a:t>(ID, “variable”)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3FC66B-484A-6A48-AE0A-BFB019770FD3}"/>
              </a:ext>
            </a:extLst>
          </p:cNvPr>
          <p:cNvSpPr txBox="1"/>
          <p:nvPr/>
        </p:nvSpPr>
        <p:spPr>
          <a:xfrm>
            <a:off x="5044219" y="4190663"/>
            <a:ext cx="1798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1 match: IGNORE</a:t>
            </a:r>
          </a:p>
        </p:txBody>
      </p:sp>
    </p:spTree>
    <p:extLst>
      <p:ext uri="{BB962C8B-B14F-4D97-AF65-F5344CB8AC3E}">
        <p14:creationId xmlns:p14="http://schemas.microsoft.com/office/powerpoint/2010/main" val="106989977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699000" cy="1325563"/>
          </a:xfrm>
        </p:spPr>
        <p:txBody>
          <a:bodyPr/>
          <a:lstStyle/>
          <a:p>
            <a:r>
              <a:rPr lang="en-US" dirty="0"/>
              <a:t>SOS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942119" y="3429000"/>
            <a:ext cx="368722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LETTERS = “[A-Z]+”</a:t>
            </a:r>
          </a:p>
          <a:p>
            <a:r>
              <a:rPr lang="en-US" sz="2400" dirty="0">
                <a:latin typeface="Courier" pitchFamily="2" charset="0"/>
              </a:rPr>
              <a:t>NUM     = “[0-9]+”</a:t>
            </a:r>
          </a:p>
          <a:p>
            <a:r>
              <a:rPr lang="en-US" sz="2400" dirty="0">
                <a:latin typeface="Courier" pitchFamily="2" charset="0"/>
              </a:rPr>
              <a:t>CLASS   = ”CSE110A“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FF45BF-15BD-E043-8BDA-FE90D2B25BCF}"/>
              </a:ext>
            </a:extLst>
          </p:cNvPr>
          <p:cNvSpPr txBox="1"/>
          <p:nvPr/>
        </p:nvSpPr>
        <p:spPr>
          <a:xfrm>
            <a:off x="7562655" y="3052002"/>
            <a:ext cx="1843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“CSE110A”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BD922F-800F-1845-B4DE-166E9EBA8DB0}"/>
              </a:ext>
            </a:extLst>
          </p:cNvPr>
          <p:cNvSpPr txBox="1"/>
          <p:nvPr/>
        </p:nvSpPr>
        <p:spPr>
          <a:xfrm>
            <a:off x="7493000" y="2438400"/>
            <a:ext cx="2418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to scan this string?</a:t>
            </a:r>
          </a:p>
        </p:txBody>
      </p:sp>
    </p:spTree>
    <p:extLst>
      <p:ext uri="{BB962C8B-B14F-4D97-AF65-F5344CB8AC3E}">
        <p14:creationId xmlns:p14="http://schemas.microsoft.com/office/powerpoint/2010/main" val="145570157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699000" cy="1325563"/>
          </a:xfrm>
        </p:spPr>
        <p:txBody>
          <a:bodyPr/>
          <a:lstStyle/>
          <a:p>
            <a:r>
              <a:rPr lang="en-US" dirty="0"/>
              <a:t>SOS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82108"/>
          </a:xfrm>
        </p:spPr>
        <p:txBody>
          <a:bodyPr/>
          <a:lstStyle/>
          <a:p>
            <a:r>
              <a:rPr lang="en-US" dirty="0"/>
              <a:t>Consideration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942119" y="3429000"/>
            <a:ext cx="368722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LETTERS = “[A-Z]+”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NUM     = “[0-9]+”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CLASS   = ”CSE110A“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EAC6E3-9A90-3949-A2FA-4596C3A80B86}"/>
              </a:ext>
            </a:extLst>
          </p:cNvPr>
          <p:cNvSpPr txBox="1"/>
          <p:nvPr/>
        </p:nvSpPr>
        <p:spPr>
          <a:xfrm>
            <a:off x="8805333" y="35136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FF45BF-15BD-E043-8BDA-FE90D2B25BCF}"/>
              </a:ext>
            </a:extLst>
          </p:cNvPr>
          <p:cNvSpPr txBox="1"/>
          <p:nvPr/>
        </p:nvSpPr>
        <p:spPr>
          <a:xfrm>
            <a:off x="7562655" y="3052002"/>
            <a:ext cx="1843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“CSE110A”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BD922F-800F-1845-B4DE-166E9EBA8DB0}"/>
              </a:ext>
            </a:extLst>
          </p:cNvPr>
          <p:cNvSpPr txBox="1"/>
          <p:nvPr/>
        </p:nvSpPr>
        <p:spPr>
          <a:xfrm>
            <a:off x="7493000" y="2438400"/>
            <a:ext cx="2418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to scan this string?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839637-980F-8840-8B8B-2092D853991F}"/>
              </a:ext>
            </a:extLst>
          </p:cNvPr>
          <p:cNvSpPr txBox="1"/>
          <p:nvPr/>
        </p:nvSpPr>
        <p:spPr>
          <a:xfrm>
            <a:off x="4309533" y="2807732"/>
            <a:ext cx="2715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Try to match on each token</a:t>
            </a:r>
          </a:p>
        </p:txBody>
      </p:sp>
    </p:spTree>
    <p:extLst>
      <p:ext uri="{BB962C8B-B14F-4D97-AF65-F5344CB8AC3E}">
        <p14:creationId xmlns:p14="http://schemas.microsoft.com/office/powerpoint/2010/main" val="228694035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699000" cy="1325563"/>
          </a:xfrm>
        </p:spPr>
        <p:txBody>
          <a:bodyPr/>
          <a:lstStyle/>
          <a:p>
            <a:r>
              <a:rPr lang="en-US" dirty="0"/>
              <a:t>SOS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82108"/>
          </a:xfrm>
        </p:spPr>
        <p:txBody>
          <a:bodyPr/>
          <a:lstStyle/>
          <a:p>
            <a:r>
              <a:rPr lang="en-US" dirty="0"/>
              <a:t>Consideration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942119" y="3429000"/>
            <a:ext cx="368722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LETTERS = “[A-Z]+”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NUM     = “[0-9]+”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CLASS   = ”CSE110A“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EAC6E3-9A90-3949-A2FA-4596C3A80B86}"/>
              </a:ext>
            </a:extLst>
          </p:cNvPr>
          <p:cNvSpPr txBox="1"/>
          <p:nvPr/>
        </p:nvSpPr>
        <p:spPr>
          <a:xfrm>
            <a:off x="8805333" y="35136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FF45BF-15BD-E043-8BDA-FE90D2B25BCF}"/>
              </a:ext>
            </a:extLst>
          </p:cNvPr>
          <p:cNvSpPr txBox="1"/>
          <p:nvPr/>
        </p:nvSpPr>
        <p:spPr>
          <a:xfrm>
            <a:off x="7562655" y="3052002"/>
            <a:ext cx="1843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“CSE110A”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BD922F-800F-1845-B4DE-166E9EBA8DB0}"/>
              </a:ext>
            </a:extLst>
          </p:cNvPr>
          <p:cNvSpPr txBox="1"/>
          <p:nvPr/>
        </p:nvSpPr>
        <p:spPr>
          <a:xfrm>
            <a:off x="7493000" y="2438400"/>
            <a:ext cx="2418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to scan this string?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839637-980F-8840-8B8B-2092D853991F}"/>
              </a:ext>
            </a:extLst>
          </p:cNvPr>
          <p:cNvSpPr txBox="1"/>
          <p:nvPr/>
        </p:nvSpPr>
        <p:spPr>
          <a:xfrm>
            <a:off x="4309533" y="2807732"/>
            <a:ext cx="2715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Try to match on each token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89B78A-AD31-9E42-9533-BEF90046FFBB}"/>
              </a:ext>
            </a:extLst>
          </p:cNvPr>
          <p:cNvSpPr txBox="1"/>
          <p:nvPr/>
        </p:nvSpPr>
        <p:spPr>
          <a:xfrm>
            <a:off x="5357657" y="4029164"/>
            <a:ext cx="23903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Two matches:</a:t>
            </a:r>
          </a:p>
          <a:p>
            <a:r>
              <a:rPr lang="en-US" dirty="0">
                <a:latin typeface="Courier" pitchFamily="2" charset="0"/>
              </a:rPr>
              <a:t>LETTERS: “CSE”</a:t>
            </a:r>
          </a:p>
          <a:p>
            <a:r>
              <a:rPr lang="en-US" dirty="0">
                <a:latin typeface="Courier" pitchFamily="2" charset="0"/>
              </a:rPr>
              <a:t>CLASS: ”CSE110A”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BA3C3C-1C77-374A-A2F8-97BF4D40ABF4}"/>
              </a:ext>
            </a:extLst>
          </p:cNvPr>
          <p:cNvSpPr txBox="1"/>
          <p:nvPr/>
        </p:nvSpPr>
        <p:spPr>
          <a:xfrm>
            <a:off x="7958667" y="5046133"/>
            <a:ext cx="2652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Which one do we choose?</a:t>
            </a:r>
          </a:p>
        </p:txBody>
      </p:sp>
    </p:spTree>
    <p:extLst>
      <p:ext uri="{BB962C8B-B14F-4D97-AF65-F5344CB8AC3E}">
        <p14:creationId xmlns:p14="http://schemas.microsoft.com/office/powerpoint/2010/main" val="351013986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699000" cy="1325563"/>
          </a:xfrm>
        </p:spPr>
        <p:txBody>
          <a:bodyPr/>
          <a:lstStyle/>
          <a:p>
            <a:r>
              <a:rPr lang="en-US" dirty="0"/>
              <a:t>SOS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82108"/>
          </a:xfrm>
        </p:spPr>
        <p:txBody>
          <a:bodyPr/>
          <a:lstStyle/>
          <a:p>
            <a:r>
              <a:rPr lang="en-US" dirty="0"/>
              <a:t>Consideration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942119" y="3429000"/>
            <a:ext cx="368722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LETTERS = “[A-Z]+”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NUM     = “[0-9]+”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CLASS   = ”CSE110A“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EAC6E3-9A90-3949-A2FA-4596C3A80B86}"/>
              </a:ext>
            </a:extLst>
          </p:cNvPr>
          <p:cNvSpPr txBox="1"/>
          <p:nvPr/>
        </p:nvSpPr>
        <p:spPr>
          <a:xfrm>
            <a:off x="8805333" y="35136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FF45BF-15BD-E043-8BDA-FE90D2B25BCF}"/>
              </a:ext>
            </a:extLst>
          </p:cNvPr>
          <p:cNvSpPr txBox="1"/>
          <p:nvPr/>
        </p:nvSpPr>
        <p:spPr>
          <a:xfrm>
            <a:off x="7562655" y="3052002"/>
            <a:ext cx="1843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“CSE110A”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BD922F-800F-1845-B4DE-166E9EBA8DB0}"/>
              </a:ext>
            </a:extLst>
          </p:cNvPr>
          <p:cNvSpPr txBox="1"/>
          <p:nvPr/>
        </p:nvSpPr>
        <p:spPr>
          <a:xfrm>
            <a:off x="7493000" y="2438400"/>
            <a:ext cx="2418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to scan this string?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839637-980F-8840-8B8B-2092D853991F}"/>
              </a:ext>
            </a:extLst>
          </p:cNvPr>
          <p:cNvSpPr txBox="1"/>
          <p:nvPr/>
        </p:nvSpPr>
        <p:spPr>
          <a:xfrm>
            <a:off x="4309533" y="2807732"/>
            <a:ext cx="2715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Try to match on each token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89B78A-AD31-9E42-9533-BEF90046FFBB}"/>
              </a:ext>
            </a:extLst>
          </p:cNvPr>
          <p:cNvSpPr txBox="1"/>
          <p:nvPr/>
        </p:nvSpPr>
        <p:spPr>
          <a:xfrm>
            <a:off x="5357657" y="4029164"/>
            <a:ext cx="23903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Two matches:</a:t>
            </a:r>
          </a:p>
          <a:p>
            <a:r>
              <a:rPr lang="en-US" dirty="0">
                <a:latin typeface="Courier" pitchFamily="2" charset="0"/>
              </a:rPr>
              <a:t>LETTERS: “CSE”</a:t>
            </a:r>
          </a:p>
          <a:p>
            <a:r>
              <a:rPr lang="en-US" dirty="0">
                <a:latin typeface="Courier" pitchFamily="2" charset="0"/>
              </a:rPr>
              <a:t>CLASS: ”CSE110A”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BA3C3C-1C77-374A-A2F8-97BF4D40ABF4}"/>
              </a:ext>
            </a:extLst>
          </p:cNvPr>
          <p:cNvSpPr txBox="1"/>
          <p:nvPr/>
        </p:nvSpPr>
        <p:spPr>
          <a:xfrm>
            <a:off x="7958667" y="5046133"/>
            <a:ext cx="337124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Which one do we choose?</a:t>
            </a:r>
          </a:p>
          <a:p>
            <a:r>
              <a:rPr lang="en-US" i="1" dirty="0"/>
              <a:t>The longest one!</a:t>
            </a:r>
          </a:p>
          <a:p>
            <a:endParaRPr lang="en-US" i="1" dirty="0"/>
          </a:p>
          <a:p>
            <a:r>
              <a:rPr lang="en-US" i="1" dirty="0"/>
              <a:t>After each pass through token REs</a:t>
            </a:r>
            <a:br>
              <a:rPr lang="en-US" i="1" dirty="0"/>
            </a:br>
            <a:r>
              <a:rPr lang="en-US" i="1" dirty="0"/>
              <a:t>we have to measure match length</a:t>
            </a:r>
          </a:p>
        </p:txBody>
      </p:sp>
    </p:spTree>
    <p:extLst>
      <p:ext uri="{BB962C8B-B14F-4D97-AF65-F5344CB8AC3E}">
        <p14:creationId xmlns:p14="http://schemas.microsoft.com/office/powerpoint/2010/main" val="36309222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699000" cy="1325563"/>
          </a:xfrm>
        </p:spPr>
        <p:txBody>
          <a:bodyPr/>
          <a:lstStyle/>
          <a:p>
            <a:r>
              <a:rPr lang="en-US" dirty="0"/>
              <a:t>SOS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82108"/>
          </a:xfrm>
        </p:spPr>
        <p:txBody>
          <a:bodyPr/>
          <a:lstStyle/>
          <a:p>
            <a:r>
              <a:rPr lang="en-US" dirty="0"/>
              <a:t>Consideration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942119" y="3429000"/>
            <a:ext cx="368722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LETTERS = “[A-Z]+”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NUM     = “[0-9]+”</a:t>
            </a:r>
          </a:p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CLASS   = ”CSE110A“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EAC6E3-9A90-3949-A2FA-4596C3A80B86}"/>
              </a:ext>
            </a:extLst>
          </p:cNvPr>
          <p:cNvSpPr txBox="1"/>
          <p:nvPr/>
        </p:nvSpPr>
        <p:spPr>
          <a:xfrm>
            <a:off x="8805333" y="35136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FF45BF-15BD-E043-8BDA-FE90D2B25BCF}"/>
              </a:ext>
            </a:extLst>
          </p:cNvPr>
          <p:cNvSpPr txBox="1"/>
          <p:nvPr/>
        </p:nvSpPr>
        <p:spPr>
          <a:xfrm>
            <a:off x="7562655" y="3052002"/>
            <a:ext cx="1843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“CSE110A”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BD922F-800F-1845-B4DE-166E9EBA8DB0}"/>
              </a:ext>
            </a:extLst>
          </p:cNvPr>
          <p:cNvSpPr txBox="1"/>
          <p:nvPr/>
        </p:nvSpPr>
        <p:spPr>
          <a:xfrm>
            <a:off x="7493000" y="2438400"/>
            <a:ext cx="2418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to scan this string?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839637-980F-8840-8B8B-2092D853991F}"/>
              </a:ext>
            </a:extLst>
          </p:cNvPr>
          <p:cNvSpPr txBox="1"/>
          <p:nvPr/>
        </p:nvSpPr>
        <p:spPr>
          <a:xfrm>
            <a:off x="4309533" y="2807732"/>
            <a:ext cx="2715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Try to match on each token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B89B78A-AD31-9E42-9533-BEF90046FFBB}"/>
              </a:ext>
            </a:extLst>
          </p:cNvPr>
          <p:cNvSpPr txBox="1"/>
          <p:nvPr/>
        </p:nvSpPr>
        <p:spPr>
          <a:xfrm>
            <a:off x="5357657" y="4029164"/>
            <a:ext cx="23903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Two matches:</a:t>
            </a:r>
          </a:p>
          <a:p>
            <a:r>
              <a:rPr lang="en-US" dirty="0">
                <a:latin typeface="Courier" pitchFamily="2" charset="0"/>
              </a:rPr>
              <a:t>LETTERS: “CSE”</a:t>
            </a:r>
          </a:p>
          <a:p>
            <a:r>
              <a:rPr lang="en-US" dirty="0">
                <a:latin typeface="Courier" pitchFamily="2" charset="0"/>
              </a:rPr>
              <a:t>CLASS: ”CSE110A”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BA3C3C-1C77-374A-A2F8-97BF4D40ABF4}"/>
              </a:ext>
            </a:extLst>
          </p:cNvPr>
          <p:cNvSpPr txBox="1"/>
          <p:nvPr/>
        </p:nvSpPr>
        <p:spPr>
          <a:xfrm>
            <a:off x="7958667" y="5046133"/>
            <a:ext cx="337124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Which one do we choose?</a:t>
            </a:r>
          </a:p>
          <a:p>
            <a:r>
              <a:rPr lang="en-US" i="1" dirty="0"/>
              <a:t>The longest one!</a:t>
            </a:r>
          </a:p>
          <a:p>
            <a:endParaRPr lang="en-US" i="1" dirty="0"/>
          </a:p>
          <a:p>
            <a:r>
              <a:rPr lang="en-US" i="1" dirty="0"/>
              <a:t>After each pass through token REs</a:t>
            </a:r>
            <a:br>
              <a:rPr lang="en-US" i="1" dirty="0"/>
            </a:br>
            <a:r>
              <a:rPr lang="en-US" i="1" dirty="0"/>
              <a:t>we have to measure match length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33298D-8068-E842-A3A2-BA0ABF581D4A}"/>
              </a:ext>
            </a:extLst>
          </p:cNvPr>
          <p:cNvSpPr txBox="1"/>
          <p:nvPr/>
        </p:nvSpPr>
        <p:spPr>
          <a:xfrm>
            <a:off x="1041399" y="5989260"/>
            <a:ext cx="5927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Why didn’t we have to do this for the exact match Scanner? </a:t>
            </a:r>
          </a:p>
        </p:txBody>
      </p:sp>
    </p:spTree>
    <p:extLst>
      <p:ext uri="{BB962C8B-B14F-4D97-AF65-F5344CB8AC3E}">
        <p14:creationId xmlns:p14="http://schemas.microsoft.com/office/powerpoint/2010/main" val="1877074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97FAF-7B36-2F49-95D3-3544795EC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6E4B8F-22D0-A549-B91C-3C2C1EC49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500" y="2063750"/>
            <a:ext cx="9271000" cy="273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25860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699000" cy="1325563"/>
          </a:xfrm>
        </p:spPr>
        <p:txBody>
          <a:bodyPr/>
          <a:lstStyle/>
          <a:p>
            <a:r>
              <a:rPr lang="en-US" dirty="0"/>
              <a:t>SOS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82108"/>
          </a:xfrm>
        </p:spPr>
        <p:txBody>
          <a:bodyPr/>
          <a:lstStyle/>
          <a:p>
            <a:r>
              <a:rPr lang="en-US" dirty="0"/>
              <a:t>One more consideration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380012" y="3468133"/>
            <a:ext cx="497764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CLASS = “CSE|110A|CSE110A”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EAC6E3-9A90-3949-A2FA-4596C3A80B86}"/>
              </a:ext>
            </a:extLst>
          </p:cNvPr>
          <p:cNvSpPr txBox="1"/>
          <p:nvPr/>
        </p:nvSpPr>
        <p:spPr>
          <a:xfrm>
            <a:off x="8805333" y="35136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FF45BF-15BD-E043-8BDA-FE90D2B25BCF}"/>
              </a:ext>
            </a:extLst>
          </p:cNvPr>
          <p:cNvSpPr txBox="1"/>
          <p:nvPr/>
        </p:nvSpPr>
        <p:spPr>
          <a:xfrm>
            <a:off x="7562655" y="3052002"/>
            <a:ext cx="1843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“CSE110A”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22EB69-87E1-CC4C-8D00-77C03066FE31}"/>
              </a:ext>
            </a:extLst>
          </p:cNvPr>
          <p:cNvSpPr txBox="1"/>
          <p:nvPr/>
        </p:nvSpPr>
        <p:spPr>
          <a:xfrm>
            <a:off x="3412067" y="2645201"/>
            <a:ext cx="3437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Within 1 RE, how does this match?</a:t>
            </a:r>
          </a:p>
        </p:txBody>
      </p:sp>
    </p:spTree>
    <p:extLst>
      <p:ext uri="{BB962C8B-B14F-4D97-AF65-F5344CB8AC3E}">
        <p14:creationId xmlns:p14="http://schemas.microsoft.com/office/powerpoint/2010/main" val="415408689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699000" cy="1325563"/>
          </a:xfrm>
        </p:spPr>
        <p:txBody>
          <a:bodyPr/>
          <a:lstStyle/>
          <a:p>
            <a:r>
              <a:rPr lang="en-US" dirty="0"/>
              <a:t>SOS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82108"/>
          </a:xfrm>
        </p:spPr>
        <p:txBody>
          <a:bodyPr/>
          <a:lstStyle/>
          <a:p>
            <a:r>
              <a:rPr lang="en-US" dirty="0"/>
              <a:t>One more consideration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380012" y="3468133"/>
            <a:ext cx="497764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CLASS = “CSE|110A|CSE110A”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EAC6E3-9A90-3949-A2FA-4596C3A80B86}"/>
              </a:ext>
            </a:extLst>
          </p:cNvPr>
          <p:cNvSpPr txBox="1"/>
          <p:nvPr/>
        </p:nvSpPr>
        <p:spPr>
          <a:xfrm>
            <a:off x="8805333" y="35136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FF45BF-15BD-E043-8BDA-FE90D2B25BCF}"/>
              </a:ext>
            </a:extLst>
          </p:cNvPr>
          <p:cNvSpPr txBox="1"/>
          <p:nvPr/>
        </p:nvSpPr>
        <p:spPr>
          <a:xfrm>
            <a:off x="7562655" y="3052002"/>
            <a:ext cx="1843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“CSE110A”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22EB69-87E1-CC4C-8D00-77C03066FE31}"/>
              </a:ext>
            </a:extLst>
          </p:cNvPr>
          <p:cNvSpPr txBox="1"/>
          <p:nvPr/>
        </p:nvSpPr>
        <p:spPr>
          <a:xfrm>
            <a:off x="3412067" y="2645201"/>
            <a:ext cx="3437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Within 1 RE, how does this match?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337A9A-AF77-C14C-A3F2-4E878E81C806}"/>
              </a:ext>
            </a:extLst>
          </p:cNvPr>
          <p:cNvSpPr txBox="1"/>
          <p:nvPr/>
        </p:nvSpPr>
        <p:spPr>
          <a:xfrm>
            <a:off x="4885267" y="4198732"/>
            <a:ext cx="4338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highlight>
                  <a:srgbClr val="FF0000"/>
                </a:highlight>
              </a:rPr>
              <a:t>Returns “CSE”, but this isn’t what we want!!!</a:t>
            </a:r>
          </a:p>
        </p:txBody>
      </p:sp>
    </p:spTree>
    <p:extLst>
      <p:ext uri="{BB962C8B-B14F-4D97-AF65-F5344CB8AC3E}">
        <p14:creationId xmlns:p14="http://schemas.microsoft.com/office/powerpoint/2010/main" val="174659827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699000" cy="1325563"/>
          </a:xfrm>
        </p:spPr>
        <p:txBody>
          <a:bodyPr/>
          <a:lstStyle/>
          <a:p>
            <a:r>
              <a:rPr lang="en-US" dirty="0"/>
              <a:t>SOS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82108"/>
          </a:xfrm>
        </p:spPr>
        <p:txBody>
          <a:bodyPr/>
          <a:lstStyle/>
          <a:p>
            <a:r>
              <a:rPr lang="en-US" dirty="0"/>
              <a:t>One more consideration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380012" y="3468133"/>
            <a:ext cx="497764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CLASS = “CSE|110A|CSE110A”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EAC6E3-9A90-3949-A2FA-4596C3A80B86}"/>
              </a:ext>
            </a:extLst>
          </p:cNvPr>
          <p:cNvSpPr txBox="1"/>
          <p:nvPr/>
        </p:nvSpPr>
        <p:spPr>
          <a:xfrm>
            <a:off x="8805333" y="35136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FF45BF-15BD-E043-8BDA-FE90D2B25BCF}"/>
              </a:ext>
            </a:extLst>
          </p:cNvPr>
          <p:cNvSpPr txBox="1"/>
          <p:nvPr/>
        </p:nvSpPr>
        <p:spPr>
          <a:xfrm>
            <a:off x="7562655" y="3052002"/>
            <a:ext cx="1843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“CSE110A”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22EB69-87E1-CC4C-8D00-77C03066FE31}"/>
              </a:ext>
            </a:extLst>
          </p:cNvPr>
          <p:cNvSpPr txBox="1"/>
          <p:nvPr/>
        </p:nvSpPr>
        <p:spPr>
          <a:xfrm>
            <a:off x="3412067" y="2645201"/>
            <a:ext cx="3437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Within 1 RE, how does this match?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337A9A-AF77-C14C-A3F2-4E878E81C806}"/>
              </a:ext>
            </a:extLst>
          </p:cNvPr>
          <p:cNvSpPr txBox="1"/>
          <p:nvPr/>
        </p:nvSpPr>
        <p:spPr>
          <a:xfrm>
            <a:off x="4885267" y="4198732"/>
            <a:ext cx="4338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highlight>
                  <a:srgbClr val="FF0000"/>
                </a:highlight>
              </a:rPr>
              <a:t>Returns “CSE”, but this isn’t what we want!!!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383C41-4EB9-4C44-8C07-21A8C6966842}"/>
              </a:ext>
            </a:extLst>
          </p:cNvPr>
          <p:cNvSpPr/>
          <p:nvPr/>
        </p:nvSpPr>
        <p:spPr>
          <a:xfrm>
            <a:off x="380012" y="4836998"/>
            <a:ext cx="632153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When using the SOS Scanner: A token definition either should not: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contain choices where one choice is a prefix of another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order choices such that the longest choice is the first one </a:t>
            </a:r>
          </a:p>
        </p:txBody>
      </p:sp>
    </p:spTree>
    <p:extLst>
      <p:ext uri="{BB962C8B-B14F-4D97-AF65-F5344CB8AC3E}">
        <p14:creationId xmlns:p14="http://schemas.microsoft.com/office/powerpoint/2010/main" val="10949472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699000" cy="1325563"/>
          </a:xfrm>
        </p:spPr>
        <p:txBody>
          <a:bodyPr/>
          <a:lstStyle/>
          <a:p>
            <a:r>
              <a:rPr lang="en-US" dirty="0"/>
              <a:t>SOS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82108"/>
          </a:xfrm>
        </p:spPr>
        <p:txBody>
          <a:bodyPr/>
          <a:lstStyle/>
          <a:p>
            <a:r>
              <a:rPr lang="en-US" dirty="0"/>
              <a:t>One more consideration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380012" y="3468133"/>
            <a:ext cx="497764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strike="sngStrike" dirty="0">
                <a:latin typeface="Courier" pitchFamily="2" charset="0"/>
              </a:rPr>
              <a:t>CLASS = “CSE|110A|CSE110A”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EAC6E3-9A90-3949-A2FA-4596C3A80B86}"/>
              </a:ext>
            </a:extLst>
          </p:cNvPr>
          <p:cNvSpPr txBox="1"/>
          <p:nvPr/>
        </p:nvSpPr>
        <p:spPr>
          <a:xfrm>
            <a:off x="8805333" y="35136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FF45BF-15BD-E043-8BDA-FE90D2B25BCF}"/>
              </a:ext>
            </a:extLst>
          </p:cNvPr>
          <p:cNvSpPr txBox="1"/>
          <p:nvPr/>
        </p:nvSpPr>
        <p:spPr>
          <a:xfrm>
            <a:off x="7562655" y="3052002"/>
            <a:ext cx="1843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“CSE110A”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22EB69-87E1-CC4C-8D00-77C03066FE31}"/>
              </a:ext>
            </a:extLst>
          </p:cNvPr>
          <p:cNvSpPr txBox="1"/>
          <p:nvPr/>
        </p:nvSpPr>
        <p:spPr>
          <a:xfrm>
            <a:off x="3412067" y="2645201"/>
            <a:ext cx="3437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Within 1 RE, how does this match?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337A9A-AF77-C14C-A3F2-4E878E81C806}"/>
              </a:ext>
            </a:extLst>
          </p:cNvPr>
          <p:cNvSpPr txBox="1"/>
          <p:nvPr/>
        </p:nvSpPr>
        <p:spPr>
          <a:xfrm>
            <a:off x="4885267" y="4198732"/>
            <a:ext cx="43385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highlight>
                  <a:srgbClr val="FF0000"/>
                </a:highlight>
              </a:rPr>
              <a:t>Returns “CSE”, but this isn’t what we want!!!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88D9CFB-68F3-5B44-BC94-86324DE7FD7C}"/>
              </a:ext>
            </a:extLst>
          </p:cNvPr>
          <p:cNvSpPr txBox="1"/>
          <p:nvPr/>
        </p:nvSpPr>
        <p:spPr>
          <a:xfrm>
            <a:off x="4953000" y="48837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i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383C41-4EB9-4C44-8C07-21A8C6966842}"/>
              </a:ext>
            </a:extLst>
          </p:cNvPr>
          <p:cNvSpPr/>
          <p:nvPr/>
        </p:nvSpPr>
        <p:spPr>
          <a:xfrm>
            <a:off x="380012" y="4836998"/>
            <a:ext cx="632153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When using the SOS Scanner: A token definition either should not: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contain choices where one choice is a prefix of another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order choices such that the longest choice is the first one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050C059-1D0C-8247-B627-1CD194928058}"/>
              </a:ext>
            </a:extLst>
          </p:cNvPr>
          <p:cNvSpPr txBox="1"/>
          <p:nvPr/>
        </p:nvSpPr>
        <p:spPr>
          <a:xfrm>
            <a:off x="380012" y="6029262"/>
            <a:ext cx="497764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CLASS = “CSE110A|110A|CSE”</a:t>
            </a:r>
          </a:p>
        </p:txBody>
      </p:sp>
    </p:spTree>
    <p:extLst>
      <p:ext uri="{BB962C8B-B14F-4D97-AF65-F5344CB8AC3E}">
        <p14:creationId xmlns:p14="http://schemas.microsoft.com/office/powerpoint/2010/main" val="712034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48C39-B183-F448-9249-4C6B48D6F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SOS Scanner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98F116F-4F51-0843-A2E3-2763C0244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Pros </a:t>
            </a:r>
          </a:p>
          <a:p>
            <a:r>
              <a:rPr lang="en-US" dirty="0"/>
              <a:t>Cons</a:t>
            </a:r>
          </a:p>
        </p:txBody>
      </p:sp>
    </p:spTree>
    <p:extLst>
      <p:ext uri="{BB962C8B-B14F-4D97-AF65-F5344CB8AC3E}">
        <p14:creationId xmlns:p14="http://schemas.microsoft.com/office/powerpoint/2010/main" val="37682621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48C39-B183-F448-9249-4C6B48D6F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SOS Scanner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98F116F-4F51-0843-A2E3-2763C0244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Pros</a:t>
            </a:r>
          </a:p>
          <a:p>
            <a:pPr lvl="1"/>
            <a:r>
              <a:rPr lang="en-US" dirty="0"/>
              <a:t>Much faster than EM scanner. Only 1 call to each RE per </a:t>
            </a:r>
            <a:r>
              <a:rPr lang="en-US" dirty="0">
                <a:latin typeface="Courier" pitchFamily="2" charset="0"/>
              </a:rPr>
              <a:t>token()</a:t>
            </a:r>
            <a:r>
              <a:rPr lang="en-US" dirty="0"/>
              <a:t> call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Cons</a:t>
            </a:r>
          </a:p>
          <a:p>
            <a:pPr lvl="1"/>
            <a:r>
              <a:rPr lang="en-US" dirty="0"/>
              <a:t>Depends on an efficient implementation of </a:t>
            </a:r>
            <a:r>
              <a:rPr lang="en-US" dirty="0">
                <a:latin typeface="Courier" pitchFamily="2" charset="0"/>
              </a:rPr>
              <a:t>match()</a:t>
            </a:r>
          </a:p>
          <a:p>
            <a:pPr lvl="2"/>
            <a:r>
              <a:rPr lang="en-US" dirty="0"/>
              <a:t>Typically provided in most RE libraries (for this exact reason)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Requires some care in token definitions and prefixes</a:t>
            </a:r>
          </a:p>
        </p:txBody>
      </p:sp>
    </p:spTree>
    <p:extLst>
      <p:ext uri="{BB962C8B-B14F-4D97-AF65-F5344CB8AC3E}">
        <p14:creationId xmlns:p14="http://schemas.microsoft.com/office/powerpoint/2010/main" val="343095227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E6389-520F-1B42-9996-38A8FC718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material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AAB06-306D-DE47-A12E-C77366BC6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Using RE matchers to build scanners</a:t>
            </a:r>
          </a:p>
          <a:p>
            <a:pPr lvl="1"/>
            <a:r>
              <a:rPr lang="en-US" dirty="0"/>
              <a:t>Exact match (EM) scanners</a:t>
            </a:r>
          </a:p>
          <a:p>
            <a:pPr lvl="1"/>
            <a:r>
              <a:rPr lang="en-US" dirty="0"/>
              <a:t>Start-of-string (SOS) scanners</a:t>
            </a:r>
          </a:p>
          <a:p>
            <a:pPr lvl="1"/>
            <a:r>
              <a:rPr lang="en-US" b="1" dirty="0"/>
              <a:t>named group (NG) scanners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52877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48C39-B183-F448-9249-4C6B48D6F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SOS Scanner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98F116F-4F51-0843-A2E3-2763C0244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Pros</a:t>
            </a:r>
          </a:p>
          <a:p>
            <a:pPr lvl="1"/>
            <a:r>
              <a:rPr lang="en-US" dirty="0"/>
              <a:t>Much faster than EM scanner. </a:t>
            </a:r>
            <a:r>
              <a:rPr lang="en-US" dirty="0">
                <a:highlight>
                  <a:srgbClr val="FFFF00"/>
                </a:highlight>
              </a:rPr>
              <a:t>Only 1 call to each RE per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token()</a:t>
            </a:r>
            <a:r>
              <a:rPr lang="en-US" dirty="0">
                <a:highlight>
                  <a:srgbClr val="FFFF00"/>
                </a:highlight>
              </a:rPr>
              <a:t> call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Cons</a:t>
            </a:r>
          </a:p>
          <a:p>
            <a:pPr lvl="1"/>
            <a:r>
              <a:rPr lang="en-US" dirty="0"/>
              <a:t>Depends on an efficient implementation of </a:t>
            </a:r>
            <a:r>
              <a:rPr lang="en-US" dirty="0">
                <a:latin typeface="Courier" pitchFamily="2" charset="0"/>
              </a:rPr>
              <a:t>match()</a:t>
            </a:r>
          </a:p>
          <a:p>
            <a:pPr lvl="2"/>
            <a:r>
              <a:rPr lang="en-US" dirty="0"/>
              <a:t>Typically provided in most RE libraries (for this exact reason)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Requires some care in token definitions and prefixes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F20465-19DD-FB44-9DE4-6D6843C94683}"/>
              </a:ext>
            </a:extLst>
          </p:cNvPr>
          <p:cNvSpPr txBox="1"/>
          <p:nvPr/>
        </p:nvSpPr>
        <p:spPr>
          <a:xfrm>
            <a:off x="6553200" y="920221"/>
            <a:ext cx="40317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We’re going to optimize this to 1 RE call!</a:t>
            </a:r>
            <a:br>
              <a:rPr lang="en-US" i="1" dirty="0"/>
            </a:br>
            <a:r>
              <a:rPr lang="en-US" i="1" dirty="0"/>
              <a:t>It can really help if you have many tokens</a:t>
            </a:r>
          </a:p>
        </p:txBody>
      </p:sp>
    </p:spTree>
    <p:extLst>
      <p:ext uri="{BB962C8B-B14F-4D97-AF65-F5344CB8AC3E}">
        <p14:creationId xmlns:p14="http://schemas.microsoft.com/office/powerpoint/2010/main" val="170143800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8109C-7B78-A24D-A02B-EC9C9BC50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NG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870AE-C6F9-0743-9715-F10AEBC9C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832908"/>
          </a:xfrm>
        </p:spPr>
        <p:txBody>
          <a:bodyPr/>
          <a:lstStyle/>
          <a:p>
            <a:r>
              <a:rPr lang="en-US" dirty="0"/>
              <a:t>We will still use the </a:t>
            </a:r>
            <a:r>
              <a:rPr lang="en-US" dirty="0">
                <a:latin typeface="Courier" pitchFamily="2" charset="0"/>
              </a:rPr>
              <a:t>match</a:t>
            </a:r>
            <a:r>
              <a:rPr lang="en-US" dirty="0"/>
              <a:t> API call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F6C910-0CAB-4741-B0A2-F74F3C8168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900" y="2628900"/>
            <a:ext cx="10490200" cy="16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011E2FE-AA24-FE40-8040-D12250D448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671484"/>
            <a:ext cx="10414000" cy="15113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1103637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NG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86908"/>
          </a:xfrm>
        </p:spPr>
        <p:txBody>
          <a:bodyPr/>
          <a:lstStyle/>
          <a:p>
            <a:r>
              <a:rPr lang="en-US" dirty="0"/>
              <a:t>Start out with token definitions</a:t>
            </a:r>
          </a:p>
          <a:p>
            <a:r>
              <a:rPr lang="en-US" dirty="0"/>
              <a:t>Merge them into one RE definition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942119" y="3429000"/>
            <a:ext cx="3318537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ID     = “[a-z]+”</a:t>
            </a:r>
          </a:p>
          <a:p>
            <a:r>
              <a:rPr lang="en-US" sz="2400" dirty="0">
                <a:latin typeface="Courier" pitchFamily="2" charset="0"/>
              </a:rPr>
              <a:t>NUM    = “[0-9]+”</a:t>
            </a:r>
          </a:p>
          <a:p>
            <a:r>
              <a:rPr lang="en-US" sz="2400" dirty="0"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latin typeface="Courier" pitchFamily="2" charset="0"/>
              </a:rPr>
              <a:t>IGNORE = “ |\n”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SEMI   = “;”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4A3595-0740-D242-9026-EBF740F24345}"/>
              </a:ext>
            </a:extLst>
          </p:cNvPr>
          <p:cNvSpPr txBox="1"/>
          <p:nvPr/>
        </p:nvSpPr>
        <p:spPr>
          <a:xfrm>
            <a:off x="4639734" y="3803135"/>
            <a:ext cx="2212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SINGLE_RE =</a:t>
            </a:r>
          </a:p>
        </p:txBody>
      </p:sp>
    </p:spTree>
    <p:extLst>
      <p:ext uri="{BB962C8B-B14F-4D97-AF65-F5344CB8AC3E}">
        <p14:creationId xmlns:p14="http://schemas.microsoft.com/office/powerpoint/2010/main" val="33854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97FAF-7B36-2F49-95D3-3544795EC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 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6E4B8F-22D0-A549-B91C-3C2C1EC49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500" y="2063750"/>
            <a:ext cx="9271000" cy="27305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B3782C1-770A-534D-9C2C-42D30601FCCE}"/>
              </a:ext>
            </a:extLst>
          </p:cNvPr>
          <p:cNvSpPr txBox="1"/>
          <p:nvPr/>
        </p:nvSpPr>
        <p:spPr>
          <a:xfrm>
            <a:off x="1634067" y="5545667"/>
            <a:ext cx="2670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Does the ”” match the RE?</a:t>
            </a:r>
          </a:p>
        </p:txBody>
      </p:sp>
    </p:spTree>
    <p:extLst>
      <p:ext uri="{BB962C8B-B14F-4D97-AF65-F5344CB8AC3E}">
        <p14:creationId xmlns:p14="http://schemas.microsoft.com/office/powerpoint/2010/main" val="100146849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NG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86908"/>
          </a:xfrm>
        </p:spPr>
        <p:txBody>
          <a:bodyPr/>
          <a:lstStyle/>
          <a:p>
            <a:r>
              <a:rPr lang="en-US" dirty="0"/>
              <a:t>Start out with token definitions</a:t>
            </a:r>
          </a:p>
          <a:p>
            <a:r>
              <a:rPr lang="en-US" dirty="0"/>
              <a:t>Merge them into one RE definition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942119" y="3429000"/>
            <a:ext cx="3318537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ID     = “[a-z]+”</a:t>
            </a:r>
          </a:p>
          <a:p>
            <a:r>
              <a:rPr lang="en-US" sz="2400" dirty="0">
                <a:latin typeface="Courier" pitchFamily="2" charset="0"/>
              </a:rPr>
              <a:t>NUM    = “[0-9]+”</a:t>
            </a:r>
          </a:p>
          <a:p>
            <a:r>
              <a:rPr lang="en-US" sz="2400" dirty="0"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latin typeface="Courier" pitchFamily="2" charset="0"/>
              </a:rPr>
              <a:t>IGNORE = “ |\n”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SEMI   = “;”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4A3595-0740-D242-9026-EBF740F24345}"/>
              </a:ext>
            </a:extLst>
          </p:cNvPr>
          <p:cNvSpPr txBox="1"/>
          <p:nvPr/>
        </p:nvSpPr>
        <p:spPr>
          <a:xfrm>
            <a:off x="4639734" y="3803135"/>
            <a:ext cx="3871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SINGLE_RE = “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[a-z]+</a:t>
            </a:r>
            <a:r>
              <a:rPr lang="en-US" sz="2400" dirty="0">
                <a:latin typeface="Courier" pitchFamily="2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812781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NG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86908"/>
          </a:xfrm>
        </p:spPr>
        <p:txBody>
          <a:bodyPr/>
          <a:lstStyle/>
          <a:p>
            <a:r>
              <a:rPr lang="en-US" dirty="0"/>
              <a:t>Start out with token definitions</a:t>
            </a:r>
          </a:p>
          <a:p>
            <a:r>
              <a:rPr lang="en-US" dirty="0"/>
              <a:t>Merge them into one RE definition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942119" y="3429000"/>
            <a:ext cx="3318537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ID     = “[a-z]+”</a:t>
            </a:r>
          </a:p>
          <a:p>
            <a:r>
              <a:rPr lang="en-US" sz="2400" dirty="0">
                <a:latin typeface="Courier" pitchFamily="2" charset="0"/>
              </a:rPr>
              <a:t>NUM    = “[0-9]+”</a:t>
            </a:r>
          </a:p>
          <a:p>
            <a:r>
              <a:rPr lang="en-US" sz="2400" dirty="0"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latin typeface="Courier" pitchFamily="2" charset="0"/>
              </a:rPr>
              <a:t>IGNORE = “ |\n”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SEMI   = “;”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4A3595-0740-D242-9026-EBF740F24345}"/>
              </a:ext>
            </a:extLst>
          </p:cNvPr>
          <p:cNvSpPr txBox="1"/>
          <p:nvPr/>
        </p:nvSpPr>
        <p:spPr>
          <a:xfrm>
            <a:off x="4639734" y="3803135"/>
            <a:ext cx="42402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SINGLE_RE = “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(</a:t>
            </a:r>
            <a:r>
              <a:rPr lang="en-US" sz="2400" dirty="0">
                <a:latin typeface="Courier" pitchFamily="2" charset="0"/>
              </a:rPr>
              <a:t>[a-z]+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)</a:t>
            </a:r>
            <a:r>
              <a:rPr lang="en-US" sz="2400" dirty="0">
                <a:latin typeface="Courier" pitchFamily="2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798043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NG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86908"/>
          </a:xfrm>
        </p:spPr>
        <p:txBody>
          <a:bodyPr/>
          <a:lstStyle/>
          <a:p>
            <a:r>
              <a:rPr lang="en-US" dirty="0"/>
              <a:t>Start out with token definitions</a:t>
            </a:r>
          </a:p>
          <a:p>
            <a:r>
              <a:rPr lang="en-US" dirty="0"/>
              <a:t>Merge them into one RE definition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942119" y="3429000"/>
            <a:ext cx="3318537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ID     = “[a-z]+”</a:t>
            </a:r>
          </a:p>
          <a:p>
            <a:r>
              <a:rPr lang="en-US" sz="2400" dirty="0">
                <a:latin typeface="Courier" pitchFamily="2" charset="0"/>
              </a:rPr>
              <a:t>NUM    = “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[0-9]+</a:t>
            </a:r>
            <a:r>
              <a:rPr lang="en-US" sz="2400" dirty="0">
                <a:latin typeface="Courier" pitchFamily="2" charset="0"/>
              </a:rPr>
              <a:t>”</a:t>
            </a:r>
          </a:p>
          <a:p>
            <a:r>
              <a:rPr lang="en-US" sz="2400" dirty="0"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latin typeface="Courier" pitchFamily="2" charset="0"/>
              </a:rPr>
              <a:t>IGNORE = “ |\n”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SEMI   = “;”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4A3595-0740-D242-9026-EBF740F24345}"/>
              </a:ext>
            </a:extLst>
          </p:cNvPr>
          <p:cNvSpPr txBox="1"/>
          <p:nvPr/>
        </p:nvSpPr>
        <p:spPr>
          <a:xfrm>
            <a:off x="4639734" y="3803135"/>
            <a:ext cx="5899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SINGLE_RE = “([a-z]+)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|([0-9]+)</a:t>
            </a:r>
            <a:r>
              <a:rPr lang="en-US" sz="2400" dirty="0">
                <a:latin typeface="Courier" pitchFamily="2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610474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NG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86908"/>
          </a:xfrm>
        </p:spPr>
        <p:txBody>
          <a:bodyPr/>
          <a:lstStyle/>
          <a:p>
            <a:r>
              <a:rPr lang="en-US" dirty="0"/>
              <a:t>Start out with token definitions</a:t>
            </a:r>
          </a:p>
          <a:p>
            <a:r>
              <a:rPr lang="en-US" dirty="0"/>
              <a:t>Merge them into one RE definition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942119" y="3429000"/>
            <a:ext cx="3318537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ID     = “[a-z]+”</a:t>
            </a:r>
          </a:p>
          <a:p>
            <a:r>
              <a:rPr lang="en-US" sz="2400" dirty="0">
                <a:latin typeface="Courier" pitchFamily="2" charset="0"/>
              </a:rPr>
              <a:t>NUM    = “[0-9]+”</a:t>
            </a:r>
          </a:p>
          <a:p>
            <a:r>
              <a:rPr lang="en-US" sz="2400" dirty="0"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latin typeface="Courier" pitchFamily="2" charset="0"/>
              </a:rPr>
              <a:t>IGNORE = “ |\n”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SEMI   = “;”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4A3595-0740-D242-9026-EBF740F24345}"/>
              </a:ext>
            </a:extLst>
          </p:cNvPr>
          <p:cNvSpPr txBox="1"/>
          <p:nvPr/>
        </p:nvSpPr>
        <p:spPr>
          <a:xfrm>
            <a:off x="4639734" y="3803135"/>
            <a:ext cx="7005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SINGLE_RE = “([a-z]+)|([0-9]+)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|(..)|</a:t>
            </a:r>
            <a:r>
              <a:rPr lang="en-US" sz="2400" dirty="0">
                <a:latin typeface="Courier" pitchFamily="2" charset="0"/>
              </a:rPr>
              <a:t>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C4D1D1-2372-D74B-88E7-395855A2DE2B}"/>
              </a:ext>
            </a:extLst>
          </p:cNvPr>
          <p:cNvSpPr txBox="1"/>
          <p:nvPr/>
        </p:nvSpPr>
        <p:spPr>
          <a:xfrm>
            <a:off x="9626600" y="3141133"/>
            <a:ext cx="1099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and so on</a:t>
            </a:r>
          </a:p>
        </p:txBody>
      </p:sp>
    </p:spTree>
    <p:extLst>
      <p:ext uri="{BB962C8B-B14F-4D97-AF65-F5344CB8AC3E}">
        <p14:creationId xmlns:p14="http://schemas.microsoft.com/office/powerpoint/2010/main" val="151479355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NG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86908"/>
          </a:xfrm>
        </p:spPr>
        <p:txBody>
          <a:bodyPr/>
          <a:lstStyle/>
          <a:p>
            <a:r>
              <a:rPr lang="en-US" dirty="0"/>
              <a:t>Start out with token definitions</a:t>
            </a:r>
          </a:p>
          <a:p>
            <a:r>
              <a:rPr lang="en-US" dirty="0"/>
              <a:t>Merge them into one RE definition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59F045-657B-6A4A-9B6D-268BE04E60A0}"/>
              </a:ext>
            </a:extLst>
          </p:cNvPr>
          <p:cNvSpPr txBox="1"/>
          <p:nvPr/>
        </p:nvSpPr>
        <p:spPr>
          <a:xfrm>
            <a:off x="942119" y="3429000"/>
            <a:ext cx="3318537" cy="26776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ID     = “[a-z]+”</a:t>
            </a:r>
          </a:p>
          <a:p>
            <a:r>
              <a:rPr lang="en-US" sz="2400" dirty="0">
                <a:latin typeface="Courier" pitchFamily="2" charset="0"/>
              </a:rPr>
              <a:t>NUM    = “[0-9]+”</a:t>
            </a:r>
          </a:p>
          <a:p>
            <a:r>
              <a:rPr lang="en-US" sz="2400" dirty="0">
                <a:latin typeface="Courier" pitchFamily="2" charset="0"/>
              </a:rPr>
              <a:t>ASSIGN = ”=“</a:t>
            </a:r>
          </a:p>
          <a:p>
            <a:r>
              <a:rPr lang="en-US" sz="2400" dirty="0">
                <a:latin typeface="Courier" pitchFamily="2" charset="0"/>
              </a:rPr>
              <a:t>PLUS   = “+”</a:t>
            </a:r>
          </a:p>
          <a:p>
            <a:r>
              <a:rPr lang="en-US" sz="2400" dirty="0">
                <a:latin typeface="Courier" pitchFamily="2" charset="0"/>
              </a:rPr>
              <a:t>MULT   = “*”</a:t>
            </a:r>
          </a:p>
          <a:p>
            <a:r>
              <a:rPr lang="en-US" sz="2400" dirty="0">
                <a:latin typeface="Courier" pitchFamily="2" charset="0"/>
              </a:rPr>
              <a:t>IGNORE = “ |\n”</a:t>
            </a:r>
            <a:br>
              <a:rPr lang="en-US" sz="2400" dirty="0">
                <a:latin typeface="Courier" pitchFamily="2" charset="0"/>
              </a:rPr>
            </a:br>
            <a:r>
              <a:rPr lang="en-US" sz="2400" dirty="0">
                <a:latin typeface="Courier" pitchFamily="2" charset="0"/>
              </a:rPr>
              <a:t>SEMI   = “;”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4A3595-0740-D242-9026-EBF740F24345}"/>
              </a:ext>
            </a:extLst>
          </p:cNvPr>
          <p:cNvSpPr txBox="1"/>
          <p:nvPr/>
        </p:nvSpPr>
        <p:spPr>
          <a:xfrm>
            <a:off x="4639734" y="3803135"/>
            <a:ext cx="53463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SINGLE_RE = “(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?P&lt;ID&gt;</a:t>
            </a:r>
            <a:r>
              <a:rPr lang="en-US" sz="2400" dirty="0">
                <a:latin typeface="Courier" pitchFamily="2" charset="0"/>
              </a:rPr>
              <a:t>[a-z]+)|</a:t>
            </a:r>
          </a:p>
          <a:p>
            <a:r>
              <a:rPr lang="en-US" sz="2400" dirty="0">
                <a:latin typeface="Courier" pitchFamily="2" charset="0"/>
              </a:rPr>
              <a:t>             (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?P&lt;NUM&gt;</a:t>
            </a:r>
            <a:r>
              <a:rPr lang="en-US" sz="2400" dirty="0">
                <a:latin typeface="Courier" pitchFamily="2" charset="0"/>
              </a:rPr>
              <a:t>[0-9]+)</a:t>
            </a:r>
          </a:p>
          <a:p>
            <a:r>
              <a:rPr lang="en-US" sz="2400" dirty="0">
                <a:latin typeface="Courier" pitchFamily="2" charset="0"/>
              </a:rPr>
              <a:t>             |(..)|”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C4D1D1-2372-D74B-88E7-395855A2DE2B}"/>
              </a:ext>
            </a:extLst>
          </p:cNvPr>
          <p:cNvSpPr txBox="1"/>
          <p:nvPr/>
        </p:nvSpPr>
        <p:spPr>
          <a:xfrm>
            <a:off x="8899282" y="2581290"/>
            <a:ext cx="2609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Give each group a name</a:t>
            </a:r>
            <a:br>
              <a:rPr lang="en-US" i="1" dirty="0"/>
            </a:br>
            <a:r>
              <a:rPr lang="en-US" i="1" dirty="0"/>
              <a:t>corresponding to its token</a:t>
            </a:r>
          </a:p>
        </p:txBody>
      </p:sp>
    </p:spTree>
    <p:extLst>
      <p:ext uri="{BB962C8B-B14F-4D97-AF65-F5344CB8AC3E}">
        <p14:creationId xmlns:p14="http://schemas.microsoft.com/office/powerpoint/2010/main" val="77343574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NG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86908"/>
          </a:xfrm>
        </p:spPr>
        <p:txBody>
          <a:bodyPr/>
          <a:lstStyle/>
          <a:p>
            <a:r>
              <a:rPr lang="en-US" dirty="0"/>
              <a:t>Start out with token definitions</a:t>
            </a:r>
          </a:p>
          <a:p>
            <a:r>
              <a:rPr lang="en-US" dirty="0"/>
              <a:t>Merge them into one RE definition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4A3595-0740-D242-9026-EBF740F24345}"/>
              </a:ext>
            </a:extLst>
          </p:cNvPr>
          <p:cNvSpPr txBox="1"/>
          <p:nvPr/>
        </p:nvSpPr>
        <p:spPr>
          <a:xfrm>
            <a:off x="749665" y="3227621"/>
            <a:ext cx="571502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SINGLE_RE = “(?P&lt;ID&gt;[a-z]+)|</a:t>
            </a:r>
          </a:p>
          <a:p>
            <a:r>
              <a:rPr lang="en-US" sz="2400" dirty="0">
                <a:latin typeface="Courier" pitchFamily="2" charset="0"/>
              </a:rPr>
              <a:t>             (?P&lt;NUM&gt;[0-9]+)|</a:t>
            </a:r>
          </a:p>
          <a:p>
            <a:r>
              <a:rPr lang="en-US" sz="2400" dirty="0">
                <a:latin typeface="Courier" pitchFamily="2" charset="0"/>
              </a:rPr>
              <a:t>             (?P&lt;ASSIGN&gt;=)|</a:t>
            </a:r>
          </a:p>
          <a:p>
            <a:r>
              <a:rPr lang="en-US" sz="2400" dirty="0">
                <a:latin typeface="Courier" pitchFamily="2" charset="0"/>
              </a:rPr>
              <a:t>             (?P&lt;PLUS&gt;+)|</a:t>
            </a:r>
          </a:p>
          <a:p>
            <a:r>
              <a:rPr lang="en-US" sz="2400" dirty="0">
                <a:latin typeface="Courier" pitchFamily="2" charset="0"/>
              </a:rPr>
              <a:t>             (?P&lt;MULT&gt;*)|</a:t>
            </a:r>
          </a:p>
          <a:p>
            <a:r>
              <a:rPr lang="en-US" sz="2400" dirty="0">
                <a:latin typeface="Courier" pitchFamily="2" charset="0"/>
              </a:rPr>
              <a:t>             (?P&lt;IGNORE&gt; |\n)|</a:t>
            </a:r>
          </a:p>
          <a:p>
            <a:r>
              <a:rPr lang="en-US" sz="2400" dirty="0">
                <a:latin typeface="Courier" pitchFamily="2" charset="0"/>
              </a:rPr>
              <a:t>             (?P&lt;SEMI&gt;;)”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C4D1D1-2372-D74B-88E7-395855A2DE2B}"/>
              </a:ext>
            </a:extLst>
          </p:cNvPr>
          <p:cNvSpPr txBox="1"/>
          <p:nvPr/>
        </p:nvSpPr>
        <p:spPr>
          <a:xfrm>
            <a:off x="7781682" y="3047470"/>
            <a:ext cx="35811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It’s a giant RE, but you can construct</a:t>
            </a:r>
          </a:p>
          <a:p>
            <a:r>
              <a:rPr lang="en-US" i="1" dirty="0"/>
              <a:t>it automatically</a:t>
            </a:r>
          </a:p>
        </p:txBody>
      </p:sp>
    </p:spTree>
    <p:extLst>
      <p:ext uri="{BB962C8B-B14F-4D97-AF65-F5344CB8AC3E}">
        <p14:creationId xmlns:p14="http://schemas.microsoft.com/office/powerpoint/2010/main" val="187222762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NG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86908"/>
          </a:xfrm>
        </p:spPr>
        <p:txBody>
          <a:bodyPr/>
          <a:lstStyle/>
          <a:p>
            <a:r>
              <a:rPr lang="en-US" dirty="0"/>
              <a:t>to implement </a:t>
            </a:r>
            <a:r>
              <a:rPr lang="en-US" dirty="0">
                <a:latin typeface="Courier" pitchFamily="2" charset="0"/>
              </a:rPr>
              <a:t>token()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4A3595-0740-D242-9026-EBF740F24345}"/>
              </a:ext>
            </a:extLst>
          </p:cNvPr>
          <p:cNvSpPr txBox="1"/>
          <p:nvPr/>
        </p:nvSpPr>
        <p:spPr>
          <a:xfrm>
            <a:off x="749665" y="3227621"/>
            <a:ext cx="571502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SINGLE_RE </a:t>
            </a:r>
            <a:r>
              <a:rPr lang="en-US" sz="2400" dirty="0">
                <a:latin typeface="Courier" pitchFamily="2" charset="0"/>
              </a:rPr>
              <a:t>= “(?P&lt;ID&gt;[a-z]+)|</a:t>
            </a:r>
          </a:p>
          <a:p>
            <a:r>
              <a:rPr lang="en-US" sz="2400" dirty="0">
                <a:latin typeface="Courier" pitchFamily="2" charset="0"/>
              </a:rPr>
              <a:t>             (?P&lt;NUM&gt;[0-9]+)|</a:t>
            </a:r>
          </a:p>
          <a:p>
            <a:r>
              <a:rPr lang="en-US" sz="2400" dirty="0">
                <a:latin typeface="Courier" pitchFamily="2" charset="0"/>
              </a:rPr>
              <a:t>             (?P&lt;ASSIGN&gt;=)|</a:t>
            </a:r>
          </a:p>
          <a:p>
            <a:r>
              <a:rPr lang="en-US" sz="2400" dirty="0">
                <a:latin typeface="Courier" pitchFamily="2" charset="0"/>
              </a:rPr>
              <a:t>             (?P&lt;PLUS&gt;+)|</a:t>
            </a:r>
          </a:p>
          <a:p>
            <a:r>
              <a:rPr lang="en-US" sz="2400" dirty="0">
                <a:latin typeface="Courier" pitchFamily="2" charset="0"/>
              </a:rPr>
              <a:t>             (?P&lt;MULT&gt;*)|</a:t>
            </a:r>
          </a:p>
          <a:p>
            <a:r>
              <a:rPr lang="en-US" sz="2400" dirty="0">
                <a:latin typeface="Courier" pitchFamily="2" charset="0"/>
              </a:rPr>
              <a:t>             (?P&lt;IGNORE&gt; |\n)|</a:t>
            </a:r>
          </a:p>
          <a:p>
            <a:r>
              <a:rPr lang="en-US" sz="2400" dirty="0">
                <a:latin typeface="Courier" pitchFamily="2" charset="0"/>
              </a:rPr>
              <a:t>             (?P&lt;SEMI&gt;;)”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2E9C32-43A1-FF4B-9CAF-B9E95EBA9D19}"/>
              </a:ext>
            </a:extLst>
          </p:cNvPr>
          <p:cNvSpPr txBox="1"/>
          <p:nvPr/>
        </p:nvSpPr>
        <p:spPr>
          <a:xfrm>
            <a:off x="6959599" y="3227621"/>
            <a:ext cx="4977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“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variable = 50 + 30 * 20;</a:t>
            </a:r>
            <a:r>
              <a:rPr lang="en-US" sz="2400" dirty="0">
                <a:latin typeface="Courier" pitchFamily="2" charset="0"/>
              </a:rPr>
              <a:t>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A961D6-3AEB-8D4E-B2D8-B97EC07C5765}"/>
              </a:ext>
            </a:extLst>
          </p:cNvPr>
          <p:cNvSpPr txBox="1"/>
          <p:nvPr/>
        </p:nvSpPr>
        <p:spPr>
          <a:xfrm>
            <a:off x="7145867" y="2543201"/>
            <a:ext cx="4436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Try to match the whole string to the single RE</a:t>
            </a:r>
          </a:p>
        </p:txBody>
      </p:sp>
    </p:spTree>
    <p:extLst>
      <p:ext uri="{BB962C8B-B14F-4D97-AF65-F5344CB8AC3E}">
        <p14:creationId xmlns:p14="http://schemas.microsoft.com/office/powerpoint/2010/main" val="2437971819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NG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86908"/>
          </a:xfrm>
        </p:spPr>
        <p:txBody>
          <a:bodyPr/>
          <a:lstStyle/>
          <a:p>
            <a:r>
              <a:rPr lang="en-US" dirty="0"/>
              <a:t>to implement </a:t>
            </a:r>
            <a:r>
              <a:rPr lang="en-US" dirty="0">
                <a:latin typeface="Courier" pitchFamily="2" charset="0"/>
              </a:rPr>
              <a:t>token()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4A3595-0740-D242-9026-EBF740F24345}"/>
              </a:ext>
            </a:extLst>
          </p:cNvPr>
          <p:cNvSpPr txBox="1"/>
          <p:nvPr/>
        </p:nvSpPr>
        <p:spPr>
          <a:xfrm>
            <a:off x="749665" y="3227621"/>
            <a:ext cx="571502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SINGLE_RE </a:t>
            </a:r>
            <a:r>
              <a:rPr lang="en-US" sz="2400" dirty="0">
                <a:latin typeface="Courier" pitchFamily="2" charset="0"/>
              </a:rPr>
              <a:t>= “(?P&lt;ID&gt;[a-z]+)|</a:t>
            </a:r>
          </a:p>
          <a:p>
            <a:r>
              <a:rPr lang="en-US" sz="2400" dirty="0">
                <a:latin typeface="Courier" pitchFamily="2" charset="0"/>
              </a:rPr>
              <a:t>             (?P&lt;NUM&gt;[0-9]+)|</a:t>
            </a:r>
          </a:p>
          <a:p>
            <a:r>
              <a:rPr lang="en-US" sz="2400" dirty="0">
                <a:latin typeface="Courier" pitchFamily="2" charset="0"/>
              </a:rPr>
              <a:t>             (?P&lt;ASSIGN&gt;=)|</a:t>
            </a:r>
          </a:p>
          <a:p>
            <a:r>
              <a:rPr lang="en-US" sz="2400" dirty="0">
                <a:latin typeface="Courier" pitchFamily="2" charset="0"/>
              </a:rPr>
              <a:t>             (?P&lt;PLUS&gt;+)|</a:t>
            </a:r>
          </a:p>
          <a:p>
            <a:r>
              <a:rPr lang="en-US" sz="2400" dirty="0">
                <a:latin typeface="Courier" pitchFamily="2" charset="0"/>
              </a:rPr>
              <a:t>             (?P&lt;MULT&gt;*)|</a:t>
            </a:r>
          </a:p>
          <a:p>
            <a:r>
              <a:rPr lang="en-US" sz="2400" dirty="0">
                <a:latin typeface="Courier" pitchFamily="2" charset="0"/>
              </a:rPr>
              <a:t>             (?P&lt;IGNORE&gt; |\n)|</a:t>
            </a:r>
          </a:p>
          <a:p>
            <a:r>
              <a:rPr lang="en-US" sz="2400" dirty="0">
                <a:latin typeface="Courier" pitchFamily="2" charset="0"/>
              </a:rPr>
              <a:t>             (?P&lt;SEMI&gt;;)”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2E9C32-43A1-FF4B-9CAF-B9E95EBA9D19}"/>
              </a:ext>
            </a:extLst>
          </p:cNvPr>
          <p:cNvSpPr txBox="1"/>
          <p:nvPr/>
        </p:nvSpPr>
        <p:spPr>
          <a:xfrm>
            <a:off x="6959599" y="3227621"/>
            <a:ext cx="4977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“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variable = 50 + 30 * 20;</a:t>
            </a:r>
            <a:r>
              <a:rPr lang="en-US" sz="2400" dirty="0">
                <a:latin typeface="Courier" pitchFamily="2" charset="0"/>
              </a:rPr>
              <a:t>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A961D6-3AEB-8D4E-B2D8-B97EC07C5765}"/>
              </a:ext>
            </a:extLst>
          </p:cNvPr>
          <p:cNvSpPr txBox="1"/>
          <p:nvPr/>
        </p:nvSpPr>
        <p:spPr>
          <a:xfrm>
            <a:off x="7145867" y="2543201"/>
            <a:ext cx="4436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Try to match the whole string to the single 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B698F1-E242-854E-8707-FBF2975187C7}"/>
              </a:ext>
            </a:extLst>
          </p:cNvPr>
          <p:cNvSpPr txBox="1"/>
          <p:nvPr/>
        </p:nvSpPr>
        <p:spPr>
          <a:xfrm>
            <a:off x="7598394" y="4004374"/>
            <a:ext cx="35312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Check the </a:t>
            </a:r>
            <a:r>
              <a:rPr lang="en-US" dirty="0">
                <a:latin typeface="Courier" pitchFamily="2" charset="0"/>
              </a:rPr>
              <a:t>group </a:t>
            </a:r>
            <a:r>
              <a:rPr lang="en-US" dirty="0"/>
              <a:t>dictionary in the</a:t>
            </a:r>
            <a:br>
              <a:rPr lang="en-US" dirty="0"/>
            </a:br>
            <a:r>
              <a:rPr lang="en-US" dirty="0"/>
              <a:t>result</a:t>
            </a:r>
          </a:p>
        </p:txBody>
      </p:sp>
    </p:spTree>
    <p:extLst>
      <p:ext uri="{BB962C8B-B14F-4D97-AF65-F5344CB8AC3E}">
        <p14:creationId xmlns:p14="http://schemas.microsoft.com/office/powerpoint/2010/main" val="248451371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NG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86908"/>
          </a:xfrm>
        </p:spPr>
        <p:txBody>
          <a:bodyPr/>
          <a:lstStyle/>
          <a:p>
            <a:r>
              <a:rPr lang="en-US" dirty="0"/>
              <a:t>to implement </a:t>
            </a:r>
            <a:r>
              <a:rPr lang="en-US" dirty="0">
                <a:latin typeface="Courier" pitchFamily="2" charset="0"/>
              </a:rPr>
              <a:t>token()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4A3595-0740-D242-9026-EBF740F24345}"/>
              </a:ext>
            </a:extLst>
          </p:cNvPr>
          <p:cNvSpPr txBox="1"/>
          <p:nvPr/>
        </p:nvSpPr>
        <p:spPr>
          <a:xfrm>
            <a:off x="749665" y="3227621"/>
            <a:ext cx="571502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SINGLE_RE </a:t>
            </a:r>
            <a:r>
              <a:rPr lang="en-US" sz="2400" dirty="0">
                <a:latin typeface="Courier" pitchFamily="2" charset="0"/>
              </a:rPr>
              <a:t>= “(?P&lt;ID&gt;[a-z]+)|</a:t>
            </a:r>
          </a:p>
          <a:p>
            <a:r>
              <a:rPr lang="en-US" sz="2400" dirty="0">
                <a:latin typeface="Courier" pitchFamily="2" charset="0"/>
              </a:rPr>
              <a:t>             (?P&lt;NUM&gt;[0-9]+)|</a:t>
            </a:r>
          </a:p>
          <a:p>
            <a:r>
              <a:rPr lang="en-US" sz="2400" dirty="0">
                <a:latin typeface="Courier" pitchFamily="2" charset="0"/>
              </a:rPr>
              <a:t>             (?P&lt;ASSIGN&gt;=)|</a:t>
            </a:r>
          </a:p>
          <a:p>
            <a:r>
              <a:rPr lang="en-US" sz="2400" dirty="0">
                <a:latin typeface="Courier" pitchFamily="2" charset="0"/>
              </a:rPr>
              <a:t>             (?P&lt;PLUS&gt;+)|</a:t>
            </a:r>
          </a:p>
          <a:p>
            <a:r>
              <a:rPr lang="en-US" sz="2400" dirty="0">
                <a:latin typeface="Courier" pitchFamily="2" charset="0"/>
              </a:rPr>
              <a:t>             (?P&lt;MULT&gt;*)|</a:t>
            </a:r>
          </a:p>
          <a:p>
            <a:r>
              <a:rPr lang="en-US" sz="2400" dirty="0">
                <a:latin typeface="Courier" pitchFamily="2" charset="0"/>
              </a:rPr>
              <a:t>             (?P&lt;IGNORE&gt; |\n)|</a:t>
            </a:r>
          </a:p>
          <a:p>
            <a:r>
              <a:rPr lang="en-US" sz="2400" dirty="0">
                <a:latin typeface="Courier" pitchFamily="2" charset="0"/>
              </a:rPr>
              <a:t>             (?P&lt;SEMI&gt;;)”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2E9C32-43A1-FF4B-9CAF-B9E95EBA9D19}"/>
              </a:ext>
            </a:extLst>
          </p:cNvPr>
          <p:cNvSpPr txBox="1"/>
          <p:nvPr/>
        </p:nvSpPr>
        <p:spPr>
          <a:xfrm>
            <a:off x="6959599" y="3227621"/>
            <a:ext cx="4977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“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variable = 50 + 30 * 20;</a:t>
            </a:r>
            <a:r>
              <a:rPr lang="en-US" sz="2400" dirty="0">
                <a:latin typeface="Courier" pitchFamily="2" charset="0"/>
              </a:rPr>
              <a:t>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A961D6-3AEB-8D4E-B2D8-B97EC07C5765}"/>
              </a:ext>
            </a:extLst>
          </p:cNvPr>
          <p:cNvSpPr txBox="1"/>
          <p:nvPr/>
        </p:nvSpPr>
        <p:spPr>
          <a:xfrm>
            <a:off x="7145867" y="2543201"/>
            <a:ext cx="4436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Try to match the whole string to the single 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C4E89A-46CF-F649-A50A-F17A743822B6}"/>
              </a:ext>
            </a:extLst>
          </p:cNvPr>
          <p:cNvSpPr txBox="1"/>
          <p:nvPr/>
        </p:nvSpPr>
        <p:spPr>
          <a:xfrm>
            <a:off x="7755467" y="4216400"/>
            <a:ext cx="321754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{”ID”     : “variable”</a:t>
            </a:r>
          </a:p>
          <a:p>
            <a:r>
              <a:rPr lang="en-US" dirty="0">
                <a:latin typeface="Courier" pitchFamily="2" charset="0"/>
              </a:rPr>
              <a:t> “NUM”    : None</a:t>
            </a:r>
          </a:p>
          <a:p>
            <a:r>
              <a:rPr lang="en-US" dirty="0">
                <a:latin typeface="Courier" pitchFamily="2" charset="0"/>
              </a:rPr>
              <a:t> “ASSIGN” : None</a:t>
            </a:r>
          </a:p>
          <a:p>
            <a:r>
              <a:rPr lang="en-US" dirty="0">
                <a:latin typeface="Courier" pitchFamily="2" charset="0"/>
              </a:rPr>
              <a:t> “PLUS”   : None</a:t>
            </a:r>
          </a:p>
          <a:p>
            <a:r>
              <a:rPr lang="en-US" dirty="0">
                <a:latin typeface="Courier" pitchFamily="2" charset="0"/>
              </a:rPr>
              <a:t> “MULT”   : None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“IGNORE” : None</a:t>
            </a:r>
          </a:p>
          <a:p>
            <a:r>
              <a:rPr lang="en-US" dirty="0">
                <a:latin typeface="Courier" pitchFamily="2" charset="0"/>
              </a:rPr>
              <a:t> “SEMI”   : None}</a:t>
            </a:r>
          </a:p>
        </p:txBody>
      </p:sp>
    </p:spTree>
    <p:extLst>
      <p:ext uri="{BB962C8B-B14F-4D97-AF65-F5344CB8AC3E}">
        <p14:creationId xmlns:p14="http://schemas.microsoft.com/office/powerpoint/2010/main" val="483623083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00EC8-DE2B-724C-B8C4-05A5F210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NG Scanner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81DF1-4BD5-9546-A262-C1C41DD12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86908"/>
          </a:xfrm>
        </p:spPr>
        <p:txBody>
          <a:bodyPr/>
          <a:lstStyle/>
          <a:p>
            <a:r>
              <a:rPr lang="en-US" dirty="0"/>
              <a:t>to implement </a:t>
            </a:r>
            <a:r>
              <a:rPr lang="en-US" dirty="0">
                <a:latin typeface="Courier" pitchFamily="2" charset="0"/>
              </a:rPr>
              <a:t>token()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4A3595-0740-D242-9026-EBF740F24345}"/>
              </a:ext>
            </a:extLst>
          </p:cNvPr>
          <p:cNvSpPr txBox="1"/>
          <p:nvPr/>
        </p:nvSpPr>
        <p:spPr>
          <a:xfrm>
            <a:off x="749665" y="3227621"/>
            <a:ext cx="5715026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SINGLE_RE </a:t>
            </a:r>
            <a:r>
              <a:rPr lang="en-US" sz="2400" dirty="0">
                <a:latin typeface="Courier" pitchFamily="2" charset="0"/>
              </a:rPr>
              <a:t>= “(?P&lt;ID&gt;[a-z]+)|</a:t>
            </a:r>
          </a:p>
          <a:p>
            <a:r>
              <a:rPr lang="en-US" sz="2400" dirty="0">
                <a:latin typeface="Courier" pitchFamily="2" charset="0"/>
              </a:rPr>
              <a:t>             (?P&lt;NUM&gt;[0-9]+)|</a:t>
            </a:r>
          </a:p>
          <a:p>
            <a:r>
              <a:rPr lang="en-US" sz="2400" dirty="0">
                <a:latin typeface="Courier" pitchFamily="2" charset="0"/>
              </a:rPr>
              <a:t>             (?P&lt;ASSIGN&gt;=)|</a:t>
            </a:r>
          </a:p>
          <a:p>
            <a:r>
              <a:rPr lang="en-US" sz="2400" dirty="0">
                <a:latin typeface="Courier" pitchFamily="2" charset="0"/>
              </a:rPr>
              <a:t>             (?P&lt;PLUS&gt;+)|</a:t>
            </a:r>
          </a:p>
          <a:p>
            <a:r>
              <a:rPr lang="en-US" sz="2400" dirty="0">
                <a:latin typeface="Courier" pitchFamily="2" charset="0"/>
              </a:rPr>
              <a:t>             (?P&lt;MULT&gt;*)|</a:t>
            </a:r>
          </a:p>
          <a:p>
            <a:r>
              <a:rPr lang="en-US" sz="2400" dirty="0">
                <a:latin typeface="Courier" pitchFamily="2" charset="0"/>
              </a:rPr>
              <a:t>             (?P&lt;IGNORE&gt; |\n)|</a:t>
            </a:r>
          </a:p>
          <a:p>
            <a:r>
              <a:rPr lang="en-US" sz="2400" dirty="0">
                <a:latin typeface="Courier" pitchFamily="2" charset="0"/>
              </a:rPr>
              <a:t>             (?P&lt;SEMI&gt;;)”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2E9C32-43A1-FF4B-9CAF-B9E95EBA9D19}"/>
              </a:ext>
            </a:extLst>
          </p:cNvPr>
          <p:cNvSpPr txBox="1"/>
          <p:nvPr/>
        </p:nvSpPr>
        <p:spPr>
          <a:xfrm>
            <a:off x="6959599" y="3227621"/>
            <a:ext cx="4977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“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variable = 50 + 30 * 20;</a:t>
            </a:r>
            <a:r>
              <a:rPr lang="en-US" sz="2400" dirty="0">
                <a:latin typeface="Courier" pitchFamily="2" charset="0"/>
              </a:rPr>
              <a:t>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A961D6-3AEB-8D4E-B2D8-B97EC07C5765}"/>
              </a:ext>
            </a:extLst>
          </p:cNvPr>
          <p:cNvSpPr txBox="1"/>
          <p:nvPr/>
        </p:nvSpPr>
        <p:spPr>
          <a:xfrm>
            <a:off x="7145867" y="2543201"/>
            <a:ext cx="4436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Try to match the whole string to the single 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C4E89A-46CF-F649-A50A-F17A743822B6}"/>
              </a:ext>
            </a:extLst>
          </p:cNvPr>
          <p:cNvSpPr txBox="1"/>
          <p:nvPr/>
        </p:nvSpPr>
        <p:spPr>
          <a:xfrm>
            <a:off x="7755467" y="4216400"/>
            <a:ext cx="321754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{”ID”     : “variable”</a:t>
            </a:r>
          </a:p>
          <a:p>
            <a:r>
              <a:rPr lang="en-US" dirty="0">
                <a:latin typeface="Courier" pitchFamily="2" charset="0"/>
              </a:rPr>
              <a:t> “NUM”    : None</a:t>
            </a:r>
          </a:p>
          <a:p>
            <a:r>
              <a:rPr lang="en-US" dirty="0">
                <a:latin typeface="Courier" pitchFamily="2" charset="0"/>
              </a:rPr>
              <a:t> “ASSIGN” : None</a:t>
            </a:r>
          </a:p>
          <a:p>
            <a:r>
              <a:rPr lang="en-US" dirty="0">
                <a:latin typeface="Courier" pitchFamily="2" charset="0"/>
              </a:rPr>
              <a:t> “PLUS”   : None</a:t>
            </a:r>
          </a:p>
          <a:p>
            <a:r>
              <a:rPr lang="en-US" dirty="0">
                <a:latin typeface="Courier" pitchFamily="2" charset="0"/>
              </a:rPr>
              <a:t> “MULT”   : None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“IGNORE” : None</a:t>
            </a:r>
          </a:p>
          <a:p>
            <a:r>
              <a:rPr lang="en-US" dirty="0">
                <a:latin typeface="Courier" pitchFamily="2" charset="0"/>
              </a:rPr>
              <a:t> “SEMI”   : None}</a:t>
            </a:r>
          </a:p>
        </p:txBody>
      </p:sp>
    </p:spTree>
    <p:extLst>
      <p:ext uri="{BB962C8B-B14F-4D97-AF65-F5344CB8AC3E}">
        <p14:creationId xmlns:p14="http://schemas.microsoft.com/office/powerpoint/2010/main" val="344369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19791</TotalTime>
  <Words>6343</Words>
  <Application>Microsoft Macintosh PowerPoint</Application>
  <PresentationFormat>Widescreen</PresentationFormat>
  <Paragraphs>1038</Paragraphs>
  <Slides>114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114</vt:i4>
      </vt:variant>
    </vt:vector>
  </HeadingPairs>
  <TitlesOfParts>
    <vt:vector size="120" baseType="lpstr">
      <vt:lpstr>Arial</vt:lpstr>
      <vt:lpstr>Calibri</vt:lpstr>
      <vt:lpstr>Calibri Light</vt:lpstr>
      <vt:lpstr>Courier</vt:lpstr>
      <vt:lpstr>Menlo</vt:lpstr>
      <vt:lpstr>Office Theme</vt:lpstr>
      <vt:lpstr>CSE110A: Compilers April 6, 2022</vt:lpstr>
      <vt:lpstr>Announcements</vt:lpstr>
      <vt:lpstr>Announcements</vt:lpstr>
      <vt:lpstr>Announcements</vt:lpstr>
      <vt:lpstr>Announcements</vt:lpstr>
      <vt:lpstr>Announcements</vt:lpstr>
      <vt:lpstr>Quiz</vt:lpstr>
      <vt:lpstr>Integer RE</vt:lpstr>
      <vt:lpstr>Integer RE</vt:lpstr>
      <vt:lpstr>Fundamental RE operators</vt:lpstr>
      <vt:lpstr>Fundamental RE operators</vt:lpstr>
      <vt:lpstr>RE examples</vt:lpstr>
      <vt:lpstr>RE examples</vt:lpstr>
      <vt:lpstr>RE experiences</vt:lpstr>
      <vt:lpstr>Review</vt:lpstr>
      <vt:lpstr>Regular expressions</vt:lpstr>
      <vt:lpstr>Regular expressions</vt:lpstr>
      <vt:lpstr>Regular expressions</vt:lpstr>
      <vt:lpstr>Regular expressions</vt:lpstr>
      <vt:lpstr>Using REs</vt:lpstr>
      <vt:lpstr>Using REs</vt:lpstr>
      <vt:lpstr>Review</vt:lpstr>
      <vt:lpstr>Naïve Scanner</vt:lpstr>
      <vt:lpstr>Shortcomings of Naïve scanner</vt:lpstr>
      <vt:lpstr>We need a new token definition language</vt:lpstr>
      <vt:lpstr>PowerPoint Presentation</vt:lpstr>
      <vt:lpstr>PowerPoint Presentation</vt:lpstr>
      <vt:lpstr>Let’s write our tokens as regular expressions</vt:lpstr>
      <vt:lpstr>Let’s write our tokens as regular expressions</vt:lpstr>
      <vt:lpstr>Let’s write our tokens as regular expressions</vt:lpstr>
      <vt:lpstr>Finishing up last lecture</vt:lpstr>
      <vt:lpstr>RE examples</vt:lpstr>
      <vt:lpstr>How to implement an RE matcher?</vt:lpstr>
      <vt:lpstr>How to implement an RE matcher?</vt:lpstr>
      <vt:lpstr>New material for today</vt:lpstr>
      <vt:lpstr>New material for today</vt:lpstr>
      <vt:lpstr>The problem</vt:lpstr>
      <vt:lpstr>The problem</vt:lpstr>
      <vt:lpstr>The problem</vt:lpstr>
      <vt:lpstr>The problem</vt:lpstr>
      <vt:lpstr>The problem</vt:lpstr>
      <vt:lpstr>The problem</vt:lpstr>
      <vt:lpstr>The problem</vt:lpstr>
      <vt:lpstr>The problem</vt:lpstr>
      <vt:lpstr>The problem</vt:lpstr>
      <vt:lpstr>The problem</vt:lpstr>
      <vt:lpstr>New material for today</vt:lpstr>
      <vt:lpstr>EM Scanner</vt:lpstr>
      <vt:lpstr>EM Scanner</vt:lpstr>
      <vt:lpstr>EM Scanner</vt:lpstr>
      <vt:lpstr>EM Scanner</vt:lpstr>
      <vt:lpstr>EM Scanner</vt:lpstr>
      <vt:lpstr>EM Scanner</vt:lpstr>
      <vt:lpstr>EM Scanner</vt:lpstr>
      <vt:lpstr>EM Scanner</vt:lpstr>
      <vt:lpstr>EM Scanner</vt:lpstr>
      <vt:lpstr>EM Scanner</vt:lpstr>
      <vt:lpstr>EM Scanner</vt:lpstr>
      <vt:lpstr>EM Scanner</vt:lpstr>
      <vt:lpstr>EM Scanner</vt:lpstr>
      <vt:lpstr>Look at the code</vt:lpstr>
      <vt:lpstr>EM Scanner</vt:lpstr>
      <vt:lpstr>EM Scanner</vt:lpstr>
      <vt:lpstr>New material for today</vt:lpstr>
      <vt:lpstr>SOS Scanner</vt:lpstr>
      <vt:lpstr>SOS Scanner</vt:lpstr>
      <vt:lpstr>SOS Scanner</vt:lpstr>
      <vt:lpstr>SOS Scanner</vt:lpstr>
      <vt:lpstr>SOS Scanner</vt:lpstr>
      <vt:lpstr>SOS Scanner</vt:lpstr>
      <vt:lpstr>SOS Scanner</vt:lpstr>
      <vt:lpstr>SOS Scanner</vt:lpstr>
      <vt:lpstr>SOS Scanner</vt:lpstr>
      <vt:lpstr>SOS Scanner</vt:lpstr>
      <vt:lpstr>SOS Scanner</vt:lpstr>
      <vt:lpstr>SOS Scanner</vt:lpstr>
      <vt:lpstr>SOS Scanner</vt:lpstr>
      <vt:lpstr>SOS Scanner</vt:lpstr>
      <vt:lpstr>SOS Scanner</vt:lpstr>
      <vt:lpstr>SOS Scanner</vt:lpstr>
      <vt:lpstr>SOS Scanner</vt:lpstr>
      <vt:lpstr>SOS Scanner</vt:lpstr>
      <vt:lpstr>SOS Scanner</vt:lpstr>
      <vt:lpstr>SOS Scanner</vt:lpstr>
      <vt:lpstr>SOS Scanner</vt:lpstr>
      <vt:lpstr>New material for today</vt:lpstr>
      <vt:lpstr>SOS Scanner</vt:lpstr>
      <vt:lpstr>NG Scanner</vt:lpstr>
      <vt:lpstr>NG Scanner</vt:lpstr>
      <vt:lpstr>NG Scanner</vt:lpstr>
      <vt:lpstr>NG Scanner</vt:lpstr>
      <vt:lpstr>NG Scanner</vt:lpstr>
      <vt:lpstr>NG Scanner</vt:lpstr>
      <vt:lpstr>NG Scanner</vt:lpstr>
      <vt:lpstr>NG Scanner</vt:lpstr>
      <vt:lpstr>NG Scanner</vt:lpstr>
      <vt:lpstr>NG Scanner</vt:lpstr>
      <vt:lpstr>NG Scanner</vt:lpstr>
      <vt:lpstr>NG Scanner</vt:lpstr>
      <vt:lpstr>NG Scanner</vt:lpstr>
      <vt:lpstr>NG Scanner</vt:lpstr>
      <vt:lpstr>NG Scanner</vt:lpstr>
      <vt:lpstr>How to deal with common prefixes in token definitions?</vt:lpstr>
      <vt:lpstr>How to deal with common prefixes in token definitions?</vt:lpstr>
      <vt:lpstr>How to deal with common prefixes in token definitions?</vt:lpstr>
      <vt:lpstr>How to deal with common prefixes in token definitions?</vt:lpstr>
      <vt:lpstr>How to deal with common prefixes in token definitions?</vt:lpstr>
      <vt:lpstr>How to deal with common prefixes in token definitions?</vt:lpstr>
      <vt:lpstr>How to deal with common prefixes in token definitions?</vt:lpstr>
      <vt:lpstr>How to deal with common prefixes in token definitions?</vt:lpstr>
      <vt:lpstr>NG Scanner</vt:lpstr>
      <vt:lpstr>NG Scanner</vt:lpstr>
      <vt:lpstr>Scanners we have discussed</vt:lpstr>
      <vt:lpstr>On Friday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Sorensen</dc:creator>
  <cp:lastModifiedBy>Tyler Sorensen</cp:lastModifiedBy>
  <cp:revision>284</cp:revision>
  <dcterms:created xsi:type="dcterms:W3CDTF">2021-03-23T23:59:42Z</dcterms:created>
  <dcterms:modified xsi:type="dcterms:W3CDTF">2022-04-06T22:39:52Z</dcterms:modified>
</cp:coreProperties>
</file>