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2"/>
  </p:notesMasterIdLst>
  <p:sldIdLst>
    <p:sldId id="257" r:id="rId2"/>
    <p:sldId id="1492" r:id="rId3"/>
    <p:sldId id="1536" r:id="rId4"/>
    <p:sldId id="1490" r:id="rId5"/>
    <p:sldId id="1493" r:id="rId6"/>
    <p:sldId id="1532" r:id="rId7"/>
    <p:sldId id="1533" r:id="rId8"/>
    <p:sldId id="1534" r:id="rId9"/>
    <p:sldId id="1455" r:id="rId10"/>
    <p:sldId id="1535" r:id="rId11"/>
    <p:sldId id="1494" r:id="rId12"/>
    <p:sldId id="692" r:id="rId13"/>
    <p:sldId id="707" r:id="rId14"/>
    <p:sldId id="693" r:id="rId15"/>
    <p:sldId id="1388" r:id="rId16"/>
    <p:sldId id="694" r:id="rId17"/>
    <p:sldId id="695" r:id="rId18"/>
    <p:sldId id="696" r:id="rId19"/>
    <p:sldId id="697" r:id="rId20"/>
    <p:sldId id="1389" r:id="rId21"/>
    <p:sldId id="699" r:id="rId22"/>
    <p:sldId id="700" r:id="rId23"/>
    <p:sldId id="1390" r:id="rId24"/>
    <p:sldId id="1391" r:id="rId25"/>
    <p:sldId id="1394" r:id="rId26"/>
    <p:sldId id="1396" r:id="rId27"/>
    <p:sldId id="1459" r:id="rId28"/>
    <p:sldId id="1460" r:id="rId29"/>
    <p:sldId id="1461" r:id="rId30"/>
    <p:sldId id="1462" r:id="rId31"/>
    <p:sldId id="1463" r:id="rId32"/>
    <p:sldId id="1425" r:id="rId33"/>
    <p:sldId id="1495" r:id="rId34"/>
    <p:sldId id="1464" r:id="rId35"/>
    <p:sldId id="1496" r:id="rId36"/>
    <p:sldId id="1537" r:id="rId37"/>
    <p:sldId id="1466" r:id="rId38"/>
    <p:sldId id="1467" r:id="rId39"/>
    <p:sldId id="1397" r:id="rId40"/>
    <p:sldId id="1470" r:id="rId41"/>
    <p:sldId id="1399" r:id="rId42"/>
    <p:sldId id="1471" r:id="rId43"/>
    <p:sldId id="1472" r:id="rId44"/>
    <p:sldId id="1497" r:id="rId45"/>
    <p:sldId id="1473" r:id="rId46"/>
    <p:sldId id="1400" r:id="rId47"/>
    <p:sldId id="1474" r:id="rId48"/>
    <p:sldId id="1475" r:id="rId49"/>
    <p:sldId id="1476" r:id="rId50"/>
    <p:sldId id="1477" r:id="rId51"/>
    <p:sldId id="1483" r:id="rId52"/>
    <p:sldId id="1478" r:id="rId53"/>
    <p:sldId id="1479" r:id="rId54"/>
    <p:sldId id="1480" r:id="rId55"/>
    <p:sldId id="1481" r:id="rId56"/>
    <p:sldId id="1482" r:id="rId57"/>
    <p:sldId id="1486" r:id="rId58"/>
    <p:sldId id="1485" r:id="rId59"/>
    <p:sldId id="1487" r:id="rId60"/>
    <p:sldId id="1489" r:id="rId61"/>
    <p:sldId id="1488" r:id="rId62"/>
    <p:sldId id="1499" r:id="rId63"/>
    <p:sldId id="1500" r:id="rId64"/>
    <p:sldId id="1501" r:id="rId65"/>
    <p:sldId id="1502" r:id="rId66"/>
    <p:sldId id="1503" r:id="rId67"/>
    <p:sldId id="1504" r:id="rId68"/>
    <p:sldId id="1506" r:id="rId69"/>
    <p:sldId id="1509" r:id="rId70"/>
    <p:sldId id="1507" r:id="rId71"/>
    <p:sldId id="1510" r:id="rId72"/>
    <p:sldId id="1513" r:id="rId73"/>
    <p:sldId id="1514" r:id="rId74"/>
    <p:sldId id="1516" r:id="rId75"/>
    <p:sldId id="1515" r:id="rId76"/>
    <p:sldId id="1517" r:id="rId77"/>
    <p:sldId id="1518" r:id="rId78"/>
    <p:sldId id="1519" r:id="rId79"/>
    <p:sldId id="1520" r:id="rId80"/>
    <p:sldId id="1521" r:id="rId81"/>
    <p:sldId id="1522" r:id="rId82"/>
    <p:sldId id="1523" r:id="rId83"/>
    <p:sldId id="1524" r:id="rId84"/>
    <p:sldId id="1527" r:id="rId85"/>
    <p:sldId id="1526" r:id="rId86"/>
    <p:sldId id="1528" r:id="rId87"/>
    <p:sldId id="1529" r:id="rId88"/>
    <p:sldId id="1530" r:id="rId89"/>
    <p:sldId id="1531" r:id="rId90"/>
    <p:sldId id="1395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72"/>
    <p:restoredTop sz="96405"/>
  </p:normalViewPr>
  <p:slideViewPr>
    <p:cSldViewPr snapToGrid="0" snapToObjects="1">
      <p:cViewPr>
        <p:scale>
          <a:sx n="170" d="100"/>
          <a:sy n="170" d="100"/>
        </p:scale>
        <p:origin x="25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5548023/clang-optimization-level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29,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ASTs</a:t>
            </a:r>
          </a:p>
          <a:p>
            <a:pPr lvl="1"/>
            <a:r>
              <a:rPr lang="en-US" i="1" dirty="0"/>
              <a:t>parse trees into ASTs</a:t>
            </a:r>
          </a:p>
          <a:p>
            <a:pPr lvl="1"/>
            <a:r>
              <a:rPr lang="en-US" i="1" dirty="0"/>
              <a:t>type checking</a:t>
            </a:r>
          </a:p>
          <a:p>
            <a:pPr marL="914400" lvl="2" indent="0">
              <a:buNone/>
            </a:pPr>
            <a:endParaRPr lang="en-US" i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5EE0A8-5851-3740-9772-A45B6BE14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959100"/>
            <a:ext cx="65532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4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CDC8-FD3F-2B4D-AAC3-375DD33A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01657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398A2-91EC-2348-81D4-76CA5F782755}"/>
              </a:ext>
            </a:extLst>
          </p:cNvPr>
          <p:cNvSpPr txBox="1"/>
          <p:nvPr/>
        </p:nvSpPr>
        <p:spPr>
          <a:xfrm>
            <a:off x="38645" y="6364451"/>
            <a:ext cx="958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optimizations: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/questions/15548023/clang-optimization-levels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</p:spTree>
    <p:extLst>
      <p:ext uri="{BB962C8B-B14F-4D97-AF65-F5344CB8AC3E}">
        <p14:creationId xmlns:p14="http://schemas.microsoft.com/office/powerpoint/2010/main" val="77843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364D-077A-754F-A413-0C485D0D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detailed view</a:t>
            </a:r>
          </a:p>
        </p:txBody>
      </p:sp>
    </p:spTree>
    <p:extLst>
      <p:ext uri="{BB962C8B-B14F-4D97-AF65-F5344CB8AC3E}">
        <p14:creationId xmlns:p14="http://schemas.microsoft.com/office/powerpoint/2010/main" val="399317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5" y="837898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335452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</p:spTree>
    <p:extLst>
      <p:ext uri="{BB962C8B-B14F-4D97-AF65-F5344CB8AC3E}">
        <p14:creationId xmlns:p14="http://schemas.microsoft.com/office/powerpoint/2010/main" val="817931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5" y="837898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4D5C78-D86E-B54A-9EB5-BDDAD5583D4D}"/>
              </a:ext>
            </a:extLst>
          </p:cNvPr>
          <p:cNvSpPr txBox="1"/>
          <p:nvPr/>
        </p:nvSpPr>
        <p:spPr>
          <a:xfrm>
            <a:off x="4215782" y="2427814"/>
            <a:ext cx="3816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We’re going to move semantic analysis</a:t>
            </a:r>
          </a:p>
          <a:p>
            <a:r>
              <a:rPr lang="en-US" i="1" dirty="0"/>
              <a:t>into IR optimizations and analysis</a:t>
            </a:r>
          </a:p>
        </p:txBody>
      </p:sp>
    </p:spTree>
    <p:extLst>
      <p:ext uri="{BB962C8B-B14F-4D97-AF65-F5344CB8AC3E}">
        <p14:creationId xmlns:p14="http://schemas.microsoft.com/office/powerpoint/2010/main" val="1088693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5E0BB3A9-7EC7-3C4A-9BD1-A42DE5FCC09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51A1B3-ED21-8648-9E17-C9949717DA26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2240039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B299E981-4FD4-D54F-A39F-D94C152B369C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BC88D9-D1DE-C844-B4DF-0B684D4FDDB8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1011886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&lt;id,&gt; &lt;assign,=&gt;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54922DB1-E950-3A4A-A352-62C7816334C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C73567-0EEA-3640-8BCA-2B033836B622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</p:spTree>
    <p:extLst>
      <p:ext uri="{BB962C8B-B14F-4D97-AF65-F5344CB8AC3E}">
        <p14:creationId xmlns:p14="http://schemas.microsoft.com/office/powerpoint/2010/main" val="405911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029702" y="404328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E0EDCDCE-EDCC-DB42-AE5B-2AC23804D692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DE7950-24E0-D14A-98EF-3340907E252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7F3C44B-630C-A94F-BC19-7234420CEA0E}"/>
              </a:ext>
            </a:extLst>
          </p:cNvPr>
          <p:cNvSpPr txBox="1"/>
          <p:nvPr/>
        </p:nvSpPr>
        <p:spPr>
          <a:xfrm>
            <a:off x="310333" y="3136729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&lt;id,&gt; &lt;assign,=&gt;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835C9-2CBF-E14D-83C0-550F8676358B}"/>
              </a:ext>
            </a:extLst>
          </p:cNvPr>
          <p:cNvSpPr txBox="1"/>
          <p:nvPr/>
        </p:nvSpPr>
        <p:spPr>
          <a:xfrm>
            <a:off x="2337683" y="47389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809B10-33DD-D74D-A629-50A1749B3990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408973" y="4412612"/>
            <a:ext cx="94711" cy="444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C4D1BAF-D817-5A4B-B8C1-BFE6007460FE}"/>
              </a:ext>
            </a:extLst>
          </p:cNvPr>
          <p:cNvSpPr txBox="1"/>
          <p:nvPr/>
        </p:nvSpPr>
        <p:spPr>
          <a:xfrm>
            <a:off x="3871046" y="53390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3E654AA-A484-BB48-A169-A355A7CEF829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942336" y="5012682"/>
            <a:ext cx="78751" cy="326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C2045C8-7CC6-F840-B3BE-F355D99FF051}"/>
              </a:ext>
            </a:extLst>
          </p:cNvPr>
          <p:cNvSpPr txBox="1"/>
          <p:nvPr/>
        </p:nvSpPr>
        <p:spPr>
          <a:xfrm>
            <a:off x="5066026" y="58869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6126DE-8922-A54A-9EAF-722D273E36C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5168864" y="5526826"/>
            <a:ext cx="47203" cy="360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70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2</a:t>
            </a:r>
          </a:p>
          <a:p>
            <a:pPr lvl="1"/>
            <a:r>
              <a:rPr lang="en-US" dirty="0"/>
              <a:t>Due on Monday by midnight</a:t>
            </a:r>
          </a:p>
          <a:p>
            <a:pPr lvl="1"/>
            <a:r>
              <a:rPr lang="en-US" dirty="0"/>
              <a:t>There is no guarantee of help on piazza off business hours and weekends</a:t>
            </a:r>
          </a:p>
          <a:p>
            <a:pPr lvl="1"/>
            <a:r>
              <a:rPr lang="en-US" dirty="0"/>
              <a:t>Neal wrote a recursive descent document you should read for extra help</a:t>
            </a:r>
          </a:p>
          <a:p>
            <a:pPr lvl="1"/>
            <a:endParaRPr lang="en-US" dirty="0"/>
          </a:p>
          <a:p>
            <a:r>
              <a:rPr lang="en-US" dirty="0"/>
              <a:t>HW 3 will be assigned a week from Monday (May 9) so that you only have the midterm to do next week.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1901563" y="269139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assign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878246" y="338447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435348" y="380561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584833" y="435486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366472" y="435039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603754" y="32563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865020" y="380561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453083" y="3098562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402291" y="3081992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231137" y="3569140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3903836" y="3569140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311214" y="3990278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122026" y="4078138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2755480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E0EDCDCE-EDCC-DB42-AE5B-2AC23804D692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DDE7950-24E0-D14A-98EF-3340907E252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Analysis/ Optimization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835C9-2CBF-E14D-83C0-550F8676358B}"/>
              </a:ext>
            </a:extLst>
          </p:cNvPr>
          <p:cNvSpPr txBox="1"/>
          <p:nvPr/>
        </p:nvSpPr>
        <p:spPr>
          <a:xfrm>
            <a:off x="2209544" y="33870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E809B10-33DD-D74D-A629-50A1749B3990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280834" y="3060730"/>
            <a:ext cx="94711" cy="444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C4D1BAF-D817-5A4B-B8C1-BFE6007460FE}"/>
              </a:ext>
            </a:extLst>
          </p:cNvPr>
          <p:cNvSpPr txBox="1"/>
          <p:nvPr/>
        </p:nvSpPr>
        <p:spPr>
          <a:xfrm>
            <a:off x="3742907" y="39871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3E654AA-A484-BB48-A169-A355A7CEF829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814197" y="3660800"/>
            <a:ext cx="78751" cy="326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C2045C8-7CC6-F840-B3BE-F355D99FF051}"/>
              </a:ext>
            </a:extLst>
          </p:cNvPr>
          <p:cNvSpPr txBox="1"/>
          <p:nvPr/>
        </p:nvSpPr>
        <p:spPr>
          <a:xfrm>
            <a:off x="4937887" y="453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D6126DE-8922-A54A-9EAF-722D273E36C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5040725" y="4174944"/>
            <a:ext cx="47203" cy="3601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31B518C-B046-D24E-9FCB-BAF7B31D40C0}"/>
              </a:ext>
            </a:extLst>
          </p:cNvPr>
          <p:cNvSpPr txBox="1"/>
          <p:nvPr/>
        </p:nvSpPr>
        <p:spPr>
          <a:xfrm>
            <a:off x="1355418" y="46615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FA365F6-1DEC-8E49-84F8-B3E667953A55}"/>
              </a:ext>
            </a:extLst>
          </p:cNvPr>
          <p:cNvSpPr/>
          <p:nvPr/>
        </p:nvSpPr>
        <p:spPr>
          <a:xfrm>
            <a:off x="205744" y="531682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CD6B1B6-616C-6A49-A40B-0FA12DD6D9A9}"/>
              </a:ext>
            </a:extLst>
          </p:cNvPr>
          <p:cNvSpPr/>
          <p:nvPr/>
        </p:nvSpPr>
        <p:spPr>
          <a:xfrm>
            <a:off x="1762846" y="573795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905F5C-8FA2-2944-BB49-4B943DAAD7A5}"/>
              </a:ext>
            </a:extLst>
          </p:cNvPr>
          <p:cNvSpPr/>
          <p:nvPr/>
        </p:nvSpPr>
        <p:spPr>
          <a:xfrm>
            <a:off x="2912331" y="628721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C1221B3-82AE-8C41-897F-62B0511BD554}"/>
              </a:ext>
            </a:extLst>
          </p:cNvPr>
          <p:cNvSpPr txBox="1"/>
          <p:nvPr/>
        </p:nvSpPr>
        <p:spPr>
          <a:xfrm>
            <a:off x="2931252" y="51887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7D30FB-0741-2249-9A1D-5B75AFE3118B}"/>
              </a:ext>
            </a:extLst>
          </p:cNvPr>
          <p:cNvSpPr txBox="1"/>
          <p:nvPr/>
        </p:nvSpPr>
        <p:spPr>
          <a:xfrm>
            <a:off x="4192518" y="57379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36024B9-6AE5-E94C-AD98-845CCEBA8790}"/>
              </a:ext>
            </a:extLst>
          </p:cNvPr>
          <p:cNvCxnSpPr>
            <a:endCxn id="63" idx="0"/>
          </p:cNvCxnSpPr>
          <p:nvPr/>
        </p:nvCxnSpPr>
        <p:spPr>
          <a:xfrm flipH="1">
            <a:off x="780581" y="5030909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D20F9F9-9190-844A-A386-743F82F1BBF8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1729789" y="5014339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E8803B5-960F-D144-9BF9-9722BEF5366B}"/>
              </a:ext>
            </a:extLst>
          </p:cNvPr>
          <p:cNvCxnSpPr>
            <a:cxnSpLocks/>
          </p:cNvCxnSpPr>
          <p:nvPr/>
        </p:nvCxnSpPr>
        <p:spPr>
          <a:xfrm flipH="1">
            <a:off x="2558635" y="5501487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ACB6FC3-6B90-F243-9848-B458FAB84832}"/>
              </a:ext>
            </a:extLst>
          </p:cNvPr>
          <p:cNvCxnSpPr>
            <a:cxnSpLocks/>
          </p:cNvCxnSpPr>
          <p:nvPr/>
        </p:nvCxnSpPr>
        <p:spPr>
          <a:xfrm>
            <a:off x="3231334" y="5501487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08FA5E2-4796-A744-98D7-70723BD18836}"/>
              </a:ext>
            </a:extLst>
          </p:cNvPr>
          <p:cNvCxnSpPr>
            <a:cxnSpLocks/>
            <a:stCxn id="70" idx="1"/>
          </p:cNvCxnSpPr>
          <p:nvPr/>
        </p:nvCxnSpPr>
        <p:spPr>
          <a:xfrm flipH="1">
            <a:off x="3638712" y="5922625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F0162216-0A32-D24A-9AD9-D3BC7D698EB7}"/>
              </a:ext>
            </a:extLst>
          </p:cNvPr>
          <p:cNvSpPr txBox="1"/>
          <p:nvPr/>
        </p:nvSpPr>
        <p:spPr>
          <a:xfrm>
            <a:off x="4878576" y="61580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6404793-FB38-774B-9605-F39CA02FBEC4}"/>
              </a:ext>
            </a:extLst>
          </p:cNvPr>
          <p:cNvCxnSpPr>
            <a:cxnSpLocks/>
          </p:cNvCxnSpPr>
          <p:nvPr/>
        </p:nvCxnSpPr>
        <p:spPr>
          <a:xfrm>
            <a:off x="4528311" y="5922625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61AED69-32BD-D94C-9F04-455483BCD5D1}"/>
              </a:ext>
            </a:extLst>
          </p:cNvPr>
          <p:cNvSpPr txBox="1"/>
          <p:nvPr/>
        </p:nvSpPr>
        <p:spPr>
          <a:xfrm>
            <a:off x="348791" y="453506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1520421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353602" y="32920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203928" y="3947281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761030" y="436841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910515" y="491767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763034" y="544165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929436" y="38191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5190702" y="43684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778765" y="3661369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727973" y="3644799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556819" y="4131947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229518" y="4131947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636896" y="4553085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993225" y="5053460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451373" y="297622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526495" y="4747750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526495" y="4553085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ight Arrow 53">
            <a:extLst>
              <a:ext uri="{FF2B5EF4-FFF2-40B4-BE49-F238E27FC236}">
                <a16:creationId xmlns:a16="http://schemas.microsoft.com/office/drawing/2014/main" id="{BFB1E1A8-3516-C64B-B6DE-314B2C967F60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828A6CC-38F7-B24A-A386-0237CB790DBA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Analysis</a:t>
            </a:r>
            <a:r>
              <a:rPr lang="en-US" dirty="0"/>
              <a:t>/ Optimization</a:t>
            </a:r>
          </a:p>
        </p:txBody>
      </p:sp>
    </p:spTree>
    <p:extLst>
      <p:ext uri="{BB962C8B-B14F-4D97-AF65-F5344CB8AC3E}">
        <p14:creationId xmlns:p14="http://schemas.microsoft.com/office/powerpoint/2010/main" val="1758450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27047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33599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378108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43303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48543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32318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37810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3074035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3057465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3544613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3544613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3965751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4466126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67861" y="259662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4160416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3965751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003409-A4AB-764C-9CDA-FBDC98CE0855}"/>
              </a:ext>
            </a:extLst>
          </p:cNvPr>
          <p:cNvSpPr txBox="1"/>
          <p:nvPr/>
        </p:nvSpPr>
        <p:spPr>
          <a:xfrm>
            <a:off x="376487" y="5487649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%r0 = 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(60);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%r1 = %r0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%r2 = %r1 + id2;</a:t>
            </a:r>
          </a:p>
          <a:p>
            <a:r>
              <a:rPr lang="en-US" dirty="0">
                <a:latin typeface="Courier" pitchFamily="2" charset="0"/>
              </a:rPr>
              <a:t>%id1 = %r2;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D84BD3-44AF-514F-9253-57495816FC37}"/>
              </a:ext>
            </a:extLst>
          </p:cNvPr>
          <p:cNvSpPr txBox="1"/>
          <p:nvPr/>
        </p:nvSpPr>
        <p:spPr>
          <a:xfrm>
            <a:off x="396506" y="4999850"/>
            <a:ext cx="244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3-address code 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</p:spTree>
    <p:extLst>
      <p:ext uri="{BB962C8B-B14F-4D97-AF65-F5344CB8AC3E}">
        <p14:creationId xmlns:p14="http://schemas.microsoft.com/office/powerpoint/2010/main" val="3717393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Several forms:</a:t>
            </a:r>
          </a:p>
          <a:p>
            <a:pPr lvl="1"/>
            <a:r>
              <a:rPr lang="en-US" dirty="0"/>
              <a:t>tree - abstract syntax tree</a:t>
            </a:r>
          </a:p>
          <a:p>
            <a:pPr lvl="1"/>
            <a:r>
              <a:rPr lang="en-US" dirty="0"/>
              <a:t>graphs - control flow graph</a:t>
            </a:r>
          </a:p>
          <a:p>
            <a:pPr lvl="1"/>
            <a:r>
              <a:rPr lang="en-US" dirty="0"/>
              <a:t>linear program - 3 address code</a:t>
            </a:r>
          </a:p>
          <a:p>
            <a:pPr lvl="1"/>
            <a:endParaRPr lang="en-US" dirty="0"/>
          </a:p>
          <a:p>
            <a:r>
              <a:rPr lang="en-US" dirty="0"/>
              <a:t> Often times the program is represented as a hybrid</a:t>
            </a:r>
          </a:p>
          <a:p>
            <a:pPr lvl="1"/>
            <a:r>
              <a:rPr lang="en-US" dirty="0"/>
              <a:t>graphs where nodes are a linear program</a:t>
            </a:r>
          </a:p>
          <a:p>
            <a:pPr lvl="1"/>
            <a:r>
              <a:rPr lang="en-US" dirty="0"/>
              <a:t>linear program where expressions are ASTs</a:t>
            </a:r>
          </a:p>
          <a:p>
            <a:pPr lvl="1"/>
            <a:endParaRPr lang="en-US" dirty="0"/>
          </a:p>
          <a:p>
            <a:r>
              <a:rPr lang="en-US" dirty="0"/>
              <a:t>Progression: </a:t>
            </a:r>
          </a:p>
          <a:p>
            <a:pPr lvl="1"/>
            <a:r>
              <a:rPr lang="en-US" dirty="0"/>
              <a:t>start close to a parse tree</a:t>
            </a:r>
          </a:p>
          <a:p>
            <a:pPr lvl="1"/>
            <a:r>
              <a:rPr lang="en-US" dirty="0"/>
              <a:t>move closer to an ISA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03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representations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A677D1-5FA9-0D47-B7E6-C456675E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18"/>
          </a:xfrm>
        </p:spPr>
        <p:txBody>
          <a:bodyPr>
            <a:normAutofit/>
          </a:bodyPr>
          <a:lstStyle/>
          <a:p>
            <a:r>
              <a:rPr lang="en-US" dirty="0"/>
              <a:t>Several forms:</a:t>
            </a:r>
          </a:p>
          <a:p>
            <a:pPr lvl="1"/>
            <a:r>
              <a:rPr lang="en-US" dirty="0"/>
              <a:t>tree - abstract syntax tree</a:t>
            </a:r>
          </a:p>
          <a:p>
            <a:pPr lvl="1"/>
            <a:r>
              <a:rPr lang="en-US" dirty="0"/>
              <a:t>graphs - control flow graph</a:t>
            </a:r>
          </a:p>
          <a:p>
            <a:pPr lvl="1"/>
            <a:r>
              <a:rPr lang="en-US" dirty="0"/>
              <a:t>linear program - 3 address code</a:t>
            </a:r>
          </a:p>
          <a:p>
            <a:pPr lvl="1"/>
            <a:endParaRPr lang="en-US" dirty="0"/>
          </a:p>
          <a:p>
            <a:r>
              <a:rPr lang="en-US" dirty="0"/>
              <a:t> Different optimizations and analysis are more suitable for IRs in different forms.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1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IR: abstract syntax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8BAB-2AB0-8441-ABF2-E02DC780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969013"/>
          </a:xfrm>
        </p:spPr>
        <p:txBody>
          <a:bodyPr/>
          <a:lstStyle/>
          <a:p>
            <a:r>
              <a:rPr lang="en-US" dirty="0"/>
              <a:t>One step away from parse trees</a:t>
            </a:r>
          </a:p>
          <a:p>
            <a:endParaRPr lang="en-US" dirty="0"/>
          </a:p>
          <a:p>
            <a:r>
              <a:rPr lang="en-US" dirty="0"/>
              <a:t>Great representation for expressions</a:t>
            </a:r>
          </a:p>
          <a:p>
            <a:endParaRPr lang="en-US" dirty="0"/>
          </a:p>
          <a:p>
            <a:r>
              <a:rPr lang="en-US" dirty="0"/>
              <a:t>Natural representation to apply type checking</a:t>
            </a:r>
          </a:p>
        </p:txBody>
      </p:sp>
    </p:spTree>
    <p:extLst>
      <p:ext uri="{BB962C8B-B14F-4D97-AF65-F5344CB8AC3E}">
        <p14:creationId xmlns:p14="http://schemas.microsoft.com/office/powerpoint/2010/main" val="3963793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graphicFrame>
        <p:nvGraphicFramePr>
          <p:cNvPr id="36" name="Table 5">
            <a:extLst>
              <a:ext uri="{FF2B5EF4-FFF2-40B4-BE49-F238E27FC236}">
                <a16:creationId xmlns:a16="http://schemas.microsoft.com/office/drawing/2014/main" id="{3D8BAD3C-CEB0-5A4D-8A3E-5210E15F3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54675"/>
              </p:ext>
            </p:extLst>
          </p:nvPr>
        </p:nvGraphicFramePr>
        <p:xfrm>
          <a:off x="763431" y="2120610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66119AC-5DD5-314D-AF56-FCFB871A071C}"/>
              </a:ext>
            </a:extLst>
          </p:cNvPr>
          <p:cNvSpPr txBox="1"/>
          <p:nvPr/>
        </p:nvSpPr>
        <p:spPr>
          <a:xfrm>
            <a:off x="2414559" y="1543328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1F2DE6-A94C-824E-8DA8-4ABDFBA6F224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B884E45-AC3F-CB44-81EB-9BB2F81F2D98}"/>
              </a:ext>
            </a:extLst>
          </p:cNvPr>
          <p:cNvCxnSpPr>
            <a:cxnSpLocks/>
            <a:stCxn id="42" idx="2"/>
            <a:endCxn id="44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BAD4D55-5DEE-A54D-8B94-44ADCE0C53BD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9650E9C-DB3F-9046-A3DE-0F047DEC08C3}"/>
              </a:ext>
            </a:extLst>
          </p:cNvPr>
          <p:cNvCxnSpPr>
            <a:cxnSpLocks/>
            <a:stCxn id="42" idx="2"/>
            <a:endCxn id="47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31604F9-AB0B-D345-AED7-A350BCD33563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9168AE7-BF52-2B4B-A16C-11E533239A77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CB176C1-FAF1-D940-924E-7F5DB0B808FA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0F36FD6-A34D-E044-8514-580F9E283D6D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527F17-0D91-4045-910E-D5B3BC79DC41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9A1DCF8-F08C-F44D-AE2F-30AD8F38C1B1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F3A064-AA4D-B743-A5DB-E7F7A4DA0450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81099EF-DC3D-CD4F-B27F-DCB9FB5F436D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49BE9AF-A7F0-5E4F-A69C-1FFDB9FAA574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5DFC4F-F199-C44A-B407-76B329F01B1F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CBE757E-27B6-4242-81F2-1169DD3C3F67}"/>
              </a:ext>
            </a:extLst>
          </p:cNvPr>
          <p:cNvCxnSpPr>
            <a:cxnSpLocks/>
            <a:stCxn id="55" idx="2"/>
            <a:endCxn id="5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98AED23-EAF8-D345-9198-47D83138051D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858B094-BFF0-D74F-9236-14AD27B0D3A8}"/>
              </a:ext>
            </a:extLst>
          </p:cNvPr>
          <p:cNvCxnSpPr>
            <a:cxnSpLocks/>
            <a:stCxn id="57" idx="2"/>
            <a:endCxn id="48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FEFCA6F-55E3-9141-9FEA-40DBFB7FB346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328DC24-8F64-554E-9EB8-F023773B033D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BD7121-B4FD-AC43-A879-BF4D779A5BD4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488B65B-0EAD-B441-AC51-6432262624BD}"/>
              </a:ext>
            </a:extLst>
          </p:cNvPr>
          <p:cNvCxnSpPr>
            <a:cxnSpLocks/>
            <a:stCxn id="61" idx="2"/>
            <a:endCxn id="60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E2D354F-CBE9-6E43-8D47-4423CAAC27F3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7669A7D-14D9-A84F-903A-AE1EB4EC2D32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32AA21B-AFA4-FE46-BD2A-B6412F294ADE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34738DE-1882-6F4A-B5C2-9B355A05329B}"/>
              </a:ext>
            </a:extLst>
          </p:cNvPr>
          <p:cNvCxnSpPr>
            <a:cxnSpLocks/>
            <a:stCxn id="65" idx="2"/>
            <a:endCxn id="64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7FE00C6-10C6-114B-9DB3-0A5B594D3765}"/>
              </a:ext>
            </a:extLst>
          </p:cNvPr>
          <p:cNvSpPr txBox="1"/>
          <p:nvPr/>
        </p:nvSpPr>
        <p:spPr>
          <a:xfrm>
            <a:off x="797637" y="4794599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tokens = [</a:t>
            </a:r>
          </a:p>
          <a:p>
            <a:r>
              <a:rPr lang="en-US" dirty="0">
                <a:latin typeface="Courier" pitchFamily="2" charset="0"/>
              </a:rPr>
              <a:t>          (NUM, “[0-9]+”),</a:t>
            </a:r>
          </a:p>
          <a:p>
            <a:r>
              <a:rPr lang="en-US" dirty="0">
                <a:latin typeface="Courier" pitchFamily="2" charset="0"/>
              </a:rPr>
              <a:t>          (TIMES, “\*”),</a:t>
            </a:r>
          </a:p>
          <a:p>
            <a:r>
              <a:rPr lang="en-US" dirty="0">
                <a:latin typeface="Courier" pitchFamily="2" charset="0"/>
              </a:rPr>
              <a:t>          (PLUS, “\+”),</a:t>
            </a:r>
          </a:p>
          <a:p>
            <a:r>
              <a:rPr lang="en-US" dirty="0">
                <a:latin typeface="Courier" pitchFamily="2" charset="0"/>
              </a:rPr>
              <a:t>          (LPAR, “\(“,</a:t>
            </a:r>
          </a:p>
          <a:p>
            <a:r>
              <a:rPr lang="en-US" dirty="0">
                <a:latin typeface="Courier" pitchFamily="2" charset="0"/>
              </a:rPr>
              <a:t>          (RPAR, ”\)”</a:t>
            </a:r>
          </a:p>
          <a:p>
            <a:r>
              <a:rPr lang="en-US" dirty="0">
                <a:latin typeface="Courier" pitchFamily="2" charset="0"/>
              </a:rPr>
              <a:t>         ]</a:t>
            </a:r>
          </a:p>
        </p:txBody>
      </p:sp>
    </p:spTree>
    <p:extLst>
      <p:ext uri="{BB962C8B-B14F-4D97-AF65-F5344CB8AC3E}">
        <p14:creationId xmlns:p14="http://schemas.microsoft.com/office/powerpoint/2010/main" val="2828339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leaves? </a:t>
            </a:r>
          </a:p>
        </p:txBody>
      </p: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C85DEB6E-A0C0-AA48-ABDB-DC97A0D43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77851"/>
              </p:ext>
            </p:extLst>
          </p:nvPr>
        </p:nvGraphicFramePr>
        <p:xfrm>
          <a:off x="763431" y="2120610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BBB779F1-BC64-4241-AD97-9FE8C8E1ADD4}"/>
              </a:ext>
            </a:extLst>
          </p:cNvPr>
          <p:cNvSpPr txBox="1"/>
          <p:nvPr/>
        </p:nvSpPr>
        <p:spPr>
          <a:xfrm>
            <a:off x="2414559" y="1543328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1E7ECBC-2251-1C43-B00B-E59836076B39}"/>
              </a:ext>
            </a:extLst>
          </p:cNvPr>
          <p:cNvSpPr txBox="1"/>
          <p:nvPr/>
        </p:nvSpPr>
        <p:spPr>
          <a:xfrm>
            <a:off x="797637" y="4794599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tokens = [</a:t>
            </a:r>
          </a:p>
          <a:p>
            <a:r>
              <a:rPr lang="en-US" dirty="0">
                <a:latin typeface="Courier" pitchFamily="2" charset="0"/>
              </a:rPr>
              <a:t>          (NUM, “[0-9]+”),</a:t>
            </a:r>
          </a:p>
          <a:p>
            <a:r>
              <a:rPr lang="en-US" dirty="0">
                <a:latin typeface="Courier" pitchFamily="2" charset="0"/>
              </a:rPr>
              <a:t>          (TIMES, “\*”),</a:t>
            </a:r>
          </a:p>
          <a:p>
            <a:r>
              <a:rPr lang="en-US" dirty="0">
                <a:latin typeface="Courier" pitchFamily="2" charset="0"/>
              </a:rPr>
              <a:t>          (PLUS, “\+”),</a:t>
            </a:r>
          </a:p>
          <a:p>
            <a:r>
              <a:rPr lang="en-US" dirty="0">
                <a:latin typeface="Courier" pitchFamily="2" charset="0"/>
              </a:rPr>
              <a:t>          (LPAR, “\(“,</a:t>
            </a:r>
          </a:p>
          <a:p>
            <a:r>
              <a:rPr lang="en-US" dirty="0">
                <a:latin typeface="Courier" pitchFamily="2" charset="0"/>
              </a:rPr>
              <a:t>          (RPAR, ”\)”</a:t>
            </a:r>
          </a:p>
          <a:p>
            <a:r>
              <a:rPr lang="en-US" dirty="0">
                <a:latin typeface="Courier" pitchFamily="2" charset="0"/>
              </a:rPr>
              <a:t>         ]</a:t>
            </a:r>
          </a:p>
        </p:txBody>
      </p:sp>
    </p:spTree>
    <p:extLst>
      <p:ext uri="{BB962C8B-B14F-4D97-AF65-F5344CB8AC3E}">
        <p14:creationId xmlns:p14="http://schemas.microsoft.com/office/powerpoint/2010/main" val="1466594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leaves? </a:t>
            </a:r>
            <a:r>
              <a:rPr lang="en-US" dirty="0">
                <a:highlight>
                  <a:srgbClr val="FFFF00"/>
                </a:highlight>
              </a:rPr>
              <a:t>lexemes</a:t>
            </a:r>
            <a:r>
              <a:rPr lang="en-US" dirty="0"/>
              <a:t> </a:t>
            </a:r>
          </a:p>
        </p:txBody>
      </p: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30169516-31D8-B944-8395-1EF957048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77851"/>
              </p:ext>
            </p:extLst>
          </p:nvPr>
        </p:nvGraphicFramePr>
        <p:xfrm>
          <a:off x="763431" y="2120610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F458A4B7-68DA-2E49-AABF-FB3C9F0EB89F}"/>
              </a:ext>
            </a:extLst>
          </p:cNvPr>
          <p:cNvSpPr txBox="1"/>
          <p:nvPr/>
        </p:nvSpPr>
        <p:spPr>
          <a:xfrm>
            <a:off x="2414559" y="1543328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58B239-4509-3A4B-ACC0-038CA0305547}"/>
              </a:ext>
            </a:extLst>
          </p:cNvPr>
          <p:cNvSpPr txBox="1"/>
          <p:nvPr/>
        </p:nvSpPr>
        <p:spPr>
          <a:xfrm>
            <a:off x="797637" y="4794599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tokens = [</a:t>
            </a:r>
          </a:p>
          <a:p>
            <a:r>
              <a:rPr lang="en-US" dirty="0">
                <a:latin typeface="Courier" pitchFamily="2" charset="0"/>
              </a:rPr>
              <a:t>          (NUM, “[0-9]+”),</a:t>
            </a:r>
          </a:p>
          <a:p>
            <a:r>
              <a:rPr lang="en-US" dirty="0">
                <a:latin typeface="Courier" pitchFamily="2" charset="0"/>
              </a:rPr>
              <a:t>          (TIMES, “\*”),</a:t>
            </a:r>
          </a:p>
          <a:p>
            <a:r>
              <a:rPr lang="en-US" dirty="0">
                <a:latin typeface="Courier" pitchFamily="2" charset="0"/>
              </a:rPr>
              <a:t>          (PLUS, “\+”),</a:t>
            </a:r>
          </a:p>
          <a:p>
            <a:r>
              <a:rPr lang="en-US" dirty="0">
                <a:latin typeface="Courier" pitchFamily="2" charset="0"/>
              </a:rPr>
              <a:t>          (LPAR, “\(“,</a:t>
            </a:r>
          </a:p>
          <a:p>
            <a:r>
              <a:rPr lang="en-US" dirty="0">
                <a:latin typeface="Courier" pitchFamily="2" charset="0"/>
              </a:rPr>
              <a:t>          (RPAR, ”\)”</a:t>
            </a:r>
          </a:p>
          <a:p>
            <a:r>
              <a:rPr lang="en-US" dirty="0">
                <a:latin typeface="Courier" pitchFamily="2" charset="0"/>
              </a:rPr>
              <a:t>         ]</a:t>
            </a:r>
          </a:p>
        </p:txBody>
      </p:sp>
    </p:spTree>
    <p:extLst>
      <p:ext uri="{BB962C8B-B14F-4D97-AF65-F5344CB8AC3E}">
        <p14:creationId xmlns:p14="http://schemas.microsoft.com/office/powerpoint/2010/main" val="3759714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183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nodes? </a:t>
            </a:r>
          </a:p>
        </p:txBody>
      </p: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34F7BC84-0F72-8947-9FA4-AC531D147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77851"/>
              </p:ext>
            </p:extLst>
          </p:nvPr>
        </p:nvGraphicFramePr>
        <p:xfrm>
          <a:off x="763431" y="2120610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754F34D9-5393-5F44-80C2-B7C9A933A522}"/>
              </a:ext>
            </a:extLst>
          </p:cNvPr>
          <p:cNvSpPr txBox="1"/>
          <p:nvPr/>
        </p:nvSpPr>
        <p:spPr>
          <a:xfrm>
            <a:off x="2414559" y="1543328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CA03536-D225-C44F-A60A-F27704355B64}"/>
              </a:ext>
            </a:extLst>
          </p:cNvPr>
          <p:cNvSpPr txBox="1"/>
          <p:nvPr/>
        </p:nvSpPr>
        <p:spPr>
          <a:xfrm>
            <a:off x="797637" y="4794599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tokens = [</a:t>
            </a:r>
          </a:p>
          <a:p>
            <a:r>
              <a:rPr lang="en-US" dirty="0">
                <a:latin typeface="Courier" pitchFamily="2" charset="0"/>
              </a:rPr>
              <a:t>          (NUM, “[0-9]+”),</a:t>
            </a:r>
          </a:p>
          <a:p>
            <a:r>
              <a:rPr lang="en-US" dirty="0">
                <a:latin typeface="Courier" pitchFamily="2" charset="0"/>
              </a:rPr>
              <a:t>          (TIMES, “\*”),</a:t>
            </a:r>
          </a:p>
          <a:p>
            <a:r>
              <a:rPr lang="en-US" dirty="0">
                <a:latin typeface="Courier" pitchFamily="2" charset="0"/>
              </a:rPr>
              <a:t>          (PLUS, “\+”),</a:t>
            </a:r>
          </a:p>
          <a:p>
            <a:r>
              <a:rPr lang="en-US" dirty="0">
                <a:latin typeface="Courier" pitchFamily="2" charset="0"/>
              </a:rPr>
              <a:t>          (LPAR, “\(“,</a:t>
            </a:r>
          </a:p>
          <a:p>
            <a:r>
              <a:rPr lang="en-US" dirty="0">
                <a:latin typeface="Courier" pitchFamily="2" charset="0"/>
              </a:rPr>
              <a:t>          (RPAR, ”\)”</a:t>
            </a:r>
          </a:p>
          <a:p>
            <a:r>
              <a:rPr lang="en-US" dirty="0">
                <a:latin typeface="Courier" pitchFamily="2" charset="0"/>
              </a:rPr>
              <a:t>         ]</a:t>
            </a:r>
          </a:p>
        </p:txBody>
      </p:sp>
    </p:spTree>
    <p:extLst>
      <p:ext uri="{BB962C8B-B14F-4D97-AF65-F5344CB8AC3E}">
        <p14:creationId xmlns:p14="http://schemas.microsoft.com/office/powerpoint/2010/main" val="297158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HW2 clarification:</a:t>
            </a:r>
          </a:p>
          <a:p>
            <a:r>
              <a:rPr lang="en-US" dirty="0"/>
              <a:t>You do not need to return anything from your parser!</a:t>
            </a:r>
          </a:p>
          <a:p>
            <a:pPr lvl="1"/>
            <a:r>
              <a:rPr lang="en-US" dirty="0"/>
              <a:t>If the input program satisfies the grammar then you return without issue</a:t>
            </a:r>
          </a:p>
          <a:p>
            <a:pPr lvl="1"/>
            <a:r>
              <a:rPr lang="en-US" dirty="0"/>
              <a:t>If it does not, then you throw an exception</a:t>
            </a:r>
          </a:p>
          <a:p>
            <a:pPr lvl="2"/>
            <a:r>
              <a:rPr lang="en-US" dirty="0"/>
              <a:t>Scanner exception if you cannot create a token</a:t>
            </a:r>
          </a:p>
          <a:p>
            <a:pPr lvl="2"/>
            <a:r>
              <a:rPr lang="en-US" dirty="0"/>
              <a:t>Parser exception if the input violations the grammar</a:t>
            </a:r>
          </a:p>
          <a:p>
            <a:pPr lvl="2"/>
            <a:r>
              <a:rPr lang="en-US" dirty="0"/>
              <a:t>Symbol table exception if a variable is used outside of a scope it is declared</a:t>
            </a:r>
          </a:p>
          <a:p>
            <a:pPr lvl="1"/>
            <a:endParaRPr lang="en-US" dirty="0"/>
          </a:p>
          <a:p>
            <a:r>
              <a:rPr lang="en-US" dirty="0"/>
              <a:t>HW 3 will be creating an IR inside your parser. </a:t>
            </a:r>
          </a:p>
        </p:txBody>
      </p:sp>
    </p:spTree>
    <p:extLst>
      <p:ext uri="{BB962C8B-B14F-4D97-AF65-F5344CB8AC3E}">
        <p14:creationId xmlns:p14="http://schemas.microsoft.com/office/powerpoint/2010/main" val="3238813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7250156" y="6273524"/>
            <a:ext cx="320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nodes? </a:t>
            </a:r>
            <a:r>
              <a:rPr lang="en-US" dirty="0">
                <a:highlight>
                  <a:srgbClr val="FFFF00"/>
                </a:highlight>
              </a:rPr>
              <a:t>non-terminals</a:t>
            </a:r>
            <a:r>
              <a:rPr lang="en-US" dirty="0"/>
              <a:t> </a:t>
            </a:r>
          </a:p>
        </p:txBody>
      </p: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6651B17D-7291-F84C-9317-B3BAF3AE2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77851"/>
              </p:ext>
            </p:extLst>
          </p:nvPr>
        </p:nvGraphicFramePr>
        <p:xfrm>
          <a:off x="763431" y="2120610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3CB4B177-734C-2646-8890-49014BC1CC3C}"/>
              </a:ext>
            </a:extLst>
          </p:cNvPr>
          <p:cNvSpPr txBox="1"/>
          <p:nvPr/>
        </p:nvSpPr>
        <p:spPr>
          <a:xfrm>
            <a:off x="2414559" y="1543328"/>
            <a:ext cx="3702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We’ll start by looking at a parse tree: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33A95F-C780-E542-93A6-1764A49D1F93}"/>
              </a:ext>
            </a:extLst>
          </p:cNvPr>
          <p:cNvSpPr txBox="1"/>
          <p:nvPr/>
        </p:nvSpPr>
        <p:spPr>
          <a:xfrm>
            <a:off x="797637" y="4794599"/>
            <a:ext cx="37689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tokens = [</a:t>
            </a:r>
          </a:p>
          <a:p>
            <a:r>
              <a:rPr lang="en-US" dirty="0">
                <a:latin typeface="Courier" pitchFamily="2" charset="0"/>
              </a:rPr>
              <a:t>          (NUM, “[0-9]+”),</a:t>
            </a:r>
          </a:p>
          <a:p>
            <a:r>
              <a:rPr lang="en-US" dirty="0">
                <a:latin typeface="Courier" pitchFamily="2" charset="0"/>
              </a:rPr>
              <a:t>          (TIMES, “\*”),</a:t>
            </a:r>
          </a:p>
          <a:p>
            <a:r>
              <a:rPr lang="en-US" dirty="0">
                <a:latin typeface="Courier" pitchFamily="2" charset="0"/>
              </a:rPr>
              <a:t>          (PLUS, “\+”),</a:t>
            </a:r>
          </a:p>
          <a:p>
            <a:r>
              <a:rPr lang="en-US" dirty="0">
                <a:latin typeface="Courier" pitchFamily="2" charset="0"/>
              </a:rPr>
              <a:t>          (LPAR, “\(“,</a:t>
            </a:r>
          </a:p>
          <a:p>
            <a:r>
              <a:rPr lang="en-US" dirty="0">
                <a:latin typeface="Courier" pitchFamily="2" charset="0"/>
              </a:rPr>
              <a:t>          (RPAR, ”\)”</a:t>
            </a:r>
          </a:p>
          <a:p>
            <a:r>
              <a:rPr lang="en-US" dirty="0">
                <a:latin typeface="Courier" pitchFamily="2" charset="0"/>
              </a:rPr>
              <a:t>         ]</a:t>
            </a:r>
          </a:p>
        </p:txBody>
      </p:sp>
    </p:spTree>
    <p:extLst>
      <p:ext uri="{BB962C8B-B14F-4D97-AF65-F5344CB8AC3E}">
        <p14:creationId xmlns:p14="http://schemas.microsoft.com/office/powerpoint/2010/main" val="1165827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622393" y="2024639"/>
            <a:ext cx="4095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Parse trees are defined </a:t>
            </a:r>
            <a:r>
              <a:rPr lang="en-US" dirty="0">
                <a:highlight>
                  <a:srgbClr val="FFFF00"/>
                </a:highlight>
              </a:rPr>
              <a:t>entirely</a:t>
            </a:r>
            <a:r>
              <a:rPr lang="en-US" dirty="0"/>
              <a:t> by the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Production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 dirty="0"/>
              <a:t>Parse trees are often not explicitly constructed. We use them to visualize the parsing computation</a:t>
            </a:r>
          </a:p>
        </p:txBody>
      </p:sp>
    </p:spTree>
    <p:extLst>
      <p:ext uri="{BB962C8B-B14F-4D97-AF65-F5344CB8AC3E}">
        <p14:creationId xmlns:p14="http://schemas.microsoft.com/office/powerpoint/2010/main" val="2436179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420394AD-780E-0949-B867-AF96B7E22C5A}"/>
              </a:ext>
            </a:extLst>
          </p:cNvPr>
          <p:cNvSpPr txBox="1"/>
          <p:nvPr/>
        </p:nvSpPr>
        <p:spPr>
          <a:xfrm>
            <a:off x="686681" y="1879276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029772-8C61-694D-9E43-8790407EE1D5}"/>
              </a:ext>
            </a:extLst>
          </p:cNvPr>
          <p:cNvSpPr txBox="1"/>
          <p:nvPr/>
        </p:nvSpPr>
        <p:spPr>
          <a:xfrm>
            <a:off x="704796" y="752807"/>
            <a:ext cx="524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your homework, do you actually make a parse tree?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158E235-BAA0-074B-BAD6-BC0F59B816D8}"/>
              </a:ext>
            </a:extLst>
          </p:cNvPr>
          <p:cNvSpPr/>
          <p:nvPr/>
        </p:nvSpPr>
        <p:spPr>
          <a:xfrm>
            <a:off x="6249681" y="231972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(NUM,5)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83E05AA-364B-AF47-B787-A0938AC04D62}"/>
              </a:ext>
            </a:extLst>
          </p:cNvPr>
          <p:cNvSpPr/>
          <p:nvPr/>
        </p:nvSpPr>
        <p:spPr>
          <a:xfrm>
            <a:off x="7306276" y="164166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BB05DA6-2A42-1347-89F2-51B7DF72032E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6824518" y="2010996"/>
            <a:ext cx="755183" cy="308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B8B6724-0EDC-1741-BCDD-F9B6AD5A047D}"/>
              </a:ext>
            </a:extLst>
          </p:cNvPr>
          <p:cNvSpPr/>
          <p:nvPr/>
        </p:nvSpPr>
        <p:spPr>
          <a:xfrm>
            <a:off x="7842681" y="230857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D849A8-5761-6045-ACAD-DC723933A279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>
            <a:off x="7674326" y="2010996"/>
            <a:ext cx="605334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BEC74B1-E15C-3A41-A9FA-EF719C4C0CF8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6867006" y="2663997"/>
            <a:ext cx="1339419" cy="521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5B53A98-3EC0-DE48-B7BB-954C1292F721}"/>
              </a:ext>
            </a:extLst>
          </p:cNvPr>
          <p:cNvSpPr/>
          <p:nvPr/>
        </p:nvSpPr>
        <p:spPr>
          <a:xfrm>
            <a:off x="6154311" y="3185979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(MINUS,-)</a:t>
            </a:r>
            <a:endParaRPr lang="en-US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0AA3E3-FD0B-DE4B-9657-6F945FE60FC9}"/>
              </a:ext>
            </a:extLst>
          </p:cNvPr>
          <p:cNvCxnSpPr>
            <a:cxnSpLocks/>
            <a:stCxn id="63" idx="2"/>
            <a:endCxn id="68" idx="0"/>
          </p:cNvCxnSpPr>
          <p:nvPr/>
        </p:nvCxnSpPr>
        <p:spPr>
          <a:xfrm>
            <a:off x="8279660" y="2677907"/>
            <a:ext cx="1248119" cy="410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B6D04DD9-4CA4-EA4C-9DAE-D4D916CB9831}"/>
              </a:ext>
            </a:extLst>
          </p:cNvPr>
          <p:cNvSpPr/>
          <p:nvPr/>
        </p:nvSpPr>
        <p:spPr>
          <a:xfrm>
            <a:off x="9090800" y="308807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C053FEE-CA58-E24F-A27B-431DBF89127A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8713028" y="3457409"/>
            <a:ext cx="814751" cy="410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EB08F93-A267-4D41-A4BF-0C6B754D56BF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8243042" y="2689057"/>
            <a:ext cx="33975" cy="468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728B8171-17CD-F84E-BC70-6E1C173F3937}"/>
              </a:ext>
            </a:extLst>
          </p:cNvPr>
          <p:cNvSpPr/>
          <p:nvPr/>
        </p:nvSpPr>
        <p:spPr>
          <a:xfrm>
            <a:off x="7702180" y="315750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(NUM,4)</a:t>
            </a:r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D96D7C2-D478-8244-A12B-02C36F2AE45A}"/>
              </a:ext>
            </a:extLst>
          </p:cNvPr>
          <p:cNvCxnSpPr>
            <a:cxnSpLocks/>
            <a:stCxn id="68" idx="2"/>
            <a:endCxn id="49" idx="0"/>
          </p:cNvCxnSpPr>
          <p:nvPr/>
        </p:nvCxnSpPr>
        <p:spPr>
          <a:xfrm>
            <a:off x="9527779" y="3457409"/>
            <a:ext cx="292828" cy="410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C09D81D-9AE6-3147-8D26-CC0FE460F629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9527779" y="3457409"/>
            <a:ext cx="1034607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8C16DE14-F8B8-1546-800E-A711BB5047FA}"/>
              </a:ext>
            </a:extLst>
          </p:cNvPr>
          <p:cNvSpPr/>
          <p:nvPr/>
        </p:nvSpPr>
        <p:spPr>
          <a:xfrm>
            <a:off x="10538627" y="3793407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FCC8B-A398-E24B-A538-B794E334B20B}"/>
              </a:ext>
            </a:extLst>
          </p:cNvPr>
          <p:cNvSpPr txBox="1"/>
          <p:nvPr/>
        </p:nvSpPr>
        <p:spPr>
          <a:xfrm>
            <a:off x="7401124" y="88832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5 - 4 - 3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EAA3770-401B-0F4D-9958-FD9A4C9F2363}"/>
              </a:ext>
            </a:extLst>
          </p:cNvPr>
          <p:cNvSpPr/>
          <p:nvPr/>
        </p:nvSpPr>
        <p:spPr>
          <a:xfrm>
            <a:off x="7889793" y="3867579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(MINUS,-)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7984E08-17E9-DC4F-87B3-14D903EB597E}"/>
              </a:ext>
            </a:extLst>
          </p:cNvPr>
          <p:cNvSpPr/>
          <p:nvPr/>
        </p:nvSpPr>
        <p:spPr>
          <a:xfrm>
            <a:off x="9245770" y="386757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(NUM,3)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14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1B471C-5509-3B49-9383-A19F8AD26BD5}"/>
              </a:ext>
            </a:extLst>
          </p:cNvPr>
          <p:cNvSpPr txBox="1"/>
          <p:nvPr/>
        </p:nvSpPr>
        <p:spPr>
          <a:xfrm>
            <a:off x="622393" y="2024639"/>
            <a:ext cx="4095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Parse trees are defined </a:t>
            </a:r>
            <a:r>
              <a:rPr lang="en-US" dirty="0">
                <a:highlight>
                  <a:srgbClr val="FFFF00"/>
                </a:highlight>
              </a:rPr>
              <a:t>entirely</a:t>
            </a:r>
            <a:r>
              <a:rPr lang="en-US" dirty="0"/>
              <a:t> by the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Tokens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Production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 dirty="0"/>
              <a:t>Parse trees are often not explicitly constructed. We use them to visualize the parsing computation</a:t>
            </a:r>
          </a:p>
        </p:txBody>
      </p:sp>
    </p:spTree>
    <p:extLst>
      <p:ext uri="{BB962C8B-B14F-4D97-AF65-F5344CB8AC3E}">
        <p14:creationId xmlns:p14="http://schemas.microsoft.com/office/powerpoint/2010/main" val="1922765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639FADF-ABA1-E941-9903-174985B1DAA0}"/>
              </a:ext>
            </a:extLst>
          </p:cNvPr>
          <p:cNvSpPr txBox="1"/>
          <p:nvPr/>
        </p:nvSpPr>
        <p:spPr>
          <a:xfrm>
            <a:off x="2308084" y="2075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E8E115-F029-E943-8313-7C3D32974D24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flipH="1">
            <a:off x="834862" y="2445326"/>
            <a:ext cx="1623263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1F14F36-EE24-CF48-B573-32F22D51E22F}"/>
              </a:ext>
            </a:extLst>
          </p:cNvPr>
          <p:cNvSpPr txBox="1"/>
          <p:nvPr/>
        </p:nvSpPr>
        <p:spPr>
          <a:xfrm>
            <a:off x="684019" y="2972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BA2B2D-E228-994A-8368-E4190D4A1D9B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458125" y="2445326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360009-C657-124B-BB4C-2C3CF639E130}"/>
              </a:ext>
            </a:extLst>
          </p:cNvPr>
          <p:cNvCxnSpPr>
            <a:cxnSpLocks/>
          </p:cNvCxnSpPr>
          <p:nvPr/>
        </p:nvCxnSpPr>
        <p:spPr>
          <a:xfrm flipH="1">
            <a:off x="2443216" y="333931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75A69A-1F96-E44B-9B1A-FF54C2CDF4F8}"/>
              </a:ext>
            </a:extLst>
          </p:cNvPr>
          <p:cNvCxnSpPr>
            <a:cxnSpLocks/>
          </p:cNvCxnSpPr>
          <p:nvPr/>
        </p:nvCxnSpPr>
        <p:spPr>
          <a:xfrm>
            <a:off x="3667589" y="333931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98825C9-CC56-7241-BA98-F72CD036E0C9}"/>
              </a:ext>
            </a:extLst>
          </p:cNvPr>
          <p:cNvSpPr txBox="1"/>
          <p:nvPr/>
        </p:nvSpPr>
        <p:spPr>
          <a:xfrm>
            <a:off x="2144224" y="3775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E5F41A-52DE-7D4F-857E-080FA8549D43}"/>
              </a:ext>
            </a:extLst>
          </p:cNvPr>
          <p:cNvSpPr txBox="1"/>
          <p:nvPr/>
        </p:nvSpPr>
        <p:spPr>
          <a:xfrm>
            <a:off x="3505677" y="2979527"/>
            <a:ext cx="49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15ABB5-5997-714B-B91B-12A48BA6EEB1}"/>
              </a:ext>
            </a:extLst>
          </p:cNvPr>
          <p:cNvSpPr txBox="1"/>
          <p:nvPr/>
        </p:nvSpPr>
        <p:spPr>
          <a:xfrm>
            <a:off x="4611756" y="37694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E4734-929D-B843-BD23-65F822C49287}"/>
              </a:ext>
            </a:extLst>
          </p:cNvPr>
          <p:cNvSpPr txBox="1"/>
          <p:nvPr/>
        </p:nvSpPr>
        <p:spPr>
          <a:xfrm>
            <a:off x="2028006" y="4797347"/>
            <a:ext cx="8086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FA9DB2-5CFE-2B4A-8CC0-DD2FB82F3F84}"/>
              </a:ext>
            </a:extLst>
          </p:cNvPr>
          <p:cNvSpPr txBox="1"/>
          <p:nvPr/>
        </p:nvSpPr>
        <p:spPr>
          <a:xfrm>
            <a:off x="8719551" y="6060876"/>
            <a:ext cx="18964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Parse Tree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A83EB70-888A-394B-94D7-B00369B3E211}"/>
              </a:ext>
            </a:extLst>
          </p:cNvPr>
          <p:cNvSpPr txBox="1"/>
          <p:nvPr/>
        </p:nvSpPr>
        <p:spPr>
          <a:xfrm>
            <a:off x="8810602" y="265408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3A4E5BD-2BE3-3443-BE52-E122316A99CE}"/>
              </a:ext>
            </a:extLst>
          </p:cNvPr>
          <p:cNvSpPr txBox="1"/>
          <p:nvPr/>
        </p:nvSpPr>
        <p:spPr>
          <a:xfrm>
            <a:off x="4138889" y="1891328"/>
            <a:ext cx="286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are some differences?</a:t>
            </a:r>
          </a:p>
        </p:txBody>
      </p:sp>
    </p:spTree>
    <p:extLst>
      <p:ext uri="{BB962C8B-B14F-4D97-AF65-F5344CB8AC3E}">
        <p14:creationId xmlns:p14="http://schemas.microsoft.com/office/powerpoint/2010/main" val="683235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2CE626-1342-0B4B-BB47-CBDB15075F19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4907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FB6BDF-A5BA-E34A-835A-ACE6B6764B7A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934394" y="2551289"/>
            <a:ext cx="108379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F5F461-691D-8A40-BF02-5477DCCD6419}"/>
              </a:ext>
            </a:extLst>
          </p:cNvPr>
          <p:cNvSpPr txBox="1"/>
          <p:nvPr/>
        </p:nvSpPr>
        <p:spPr>
          <a:xfrm>
            <a:off x="8321021" y="3042087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635052" y="546996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A20D8E-7CF1-0B4D-9127-6E249620A5EC}"/>
              </a:ext>
            </a:extLst>
          </p:cNvPr>
          <p:cNvCxnSpPr>
            <a:cxnSpLocks/>
          </p:cNvCxnSpPr>
          <p:nvPr/>
        </p:nvCxnSpPr>
        <p:spPr>
          <a:xfrm flipH="1">
            <a:off x="8910546" y="344460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6B4660-340A-DF45-8CB8-81052B7E1B0C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B59339-E20C-7745-91B8-29A7B1B7412E}"/>
              </a:ext>
            </a:extLst>
          </p:cNvPr>
          <p:cNvCxnSpPr>
            <a:cxnSpLocks/>
          </p:cNvCxnSpPr>
          <p:nvPr/>
        </p:nvCxnSpPr>
        <p:spPr>
          <a:xfrm>
            <a:off x="10134919" y="344460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136724-5D49-014B-9DEC-1F8700BD3745}"/>
              </a:ext>
            </a:extLst>
          </p:cNvPr>
          <p:cNvSpPr txBox="1"/>
          <p:nvPr/>
        </p:nvSpPr>
        <p:spPr>
          <a:xfrm>
            <a:off x="9677346" y="3911709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D70972-9618-E047-923F-E0D1C0D63193}"/>
              </a:ext>
            </a:extLst>
          </p:cNvPr>
          <p:cNvSpPr txBox="1"/>
          <p:nvPr/>
        </p:nvSpPr>
        <p:spPr>
          <a:xfrm>
            <a:off x="8611554" y="388031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02F3FF-9A5B-7C4F-A77D-C72864BD5602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8054" y="5169906"/>
            <a:ext cx="1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8810602" y="265408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8BFDA3-236A-DE48-9DBE-62D1E3555700}"/>
              </a:ext>
            </a:extLst>
          </p:cNvPr>
          <p:cNvSpPr txBox="1"/>
          <p:nvPr/>
        </p:nvSpPr>
        <p:spPr>
          <a:xfrm>
            <a:off x="9667792" y="3083636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EEA8AE-482E-0143-9431-6FDD91943BD9}"/>
              </a:ext>
            </a:extLst>
          </p:cNvPr>
          <p:cNvSpPr txBox="1"/>
          <p:nvPr/>
        </p:nvSpPr>
        <p:spPr>
          <a:xfrm>
            <a:off x="8286018" y="523479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47B879-7CBD-2441-B162-2919AF09E1EA}"/>
              </a:ext>
            </a:extLst>
          </p:cNvPr>
          <p:cNvSpPr txBox="1"/>
          <p:nvPr/>
        </p:nvSpPr>
        <p:spPr>
          <a:xfrm>
            <a:off x="8581131" y="458004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4CFCE85-3C95-F141-B09D-2B4477E5041C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 flipH="1">
            <a:off x="8949020" y="4949376"/>
            <a:ext cx="1" cy="285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ED93C5-17C7-B147-8FC4-2D7294FE9E66}"/>
              </a:ext>
            </a:extLst>
          </p:cNvPr>
          <p:cNvCxnSpPr>
            <a:cxnSpLocks/>
          </p:cNvCxnSpPr>
          <p:nvPr/>
        </p:nvCxnSpPr>
        <p:spPr>
          <a:xfrm flipH="1">
            <a:off x="8925455" y="4261657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927132D-35ED-8D45-BA00-8E4BD8D3E89F}"/>
              </a:ext>
            </a:extLst>
          </p:cNvPr>
          <p:cNvSpPr txBox="1"/>
          <p:nvPr/>
        </p:nvSpPr>
        <p:spPr>
          <a:xfrm>
            <a:off x="10783973" y="456171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6C60C2-B84F-5D44-A5AD-E637C3ED76EF}"/>
              </a:ext>
            </a:extLst>
          </p:cNvPr>
          <p:cNvSpPr txBox="1"/>
          <p:nvPr/>
        </p:nvSpPr>
        <p:spPr>
          <a:xfrm>
            <a:off x="11079086" y="387477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4846DB-997E-984D-9665-FCF7464492F1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flipH="1">
            <a:off x="11446975" y="4244105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639FADF-ABA1-E941-9903-174985B1DAA0}"/>
              </a:ext>
            </a:extLst>
          </p:cNvPr>
          <p:cNvSpPr txBox="1"/>
          <p:nvPr/>
        </p:nvSpPr>
        <p:spPr>
          <a:xfrm>
            <a:off x="2308084" y="2075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E8E115-F029-E943-8313-7C3D32974D24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flipH="1">
            <a:off x="834862" y="2445326"/>
            <a:ext cx="1623263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1F14F36-EE24-CF48-B573-32F22D51E22F}"/>
              </a:ext>
            </a:extLst>
          </p:cNvPr>
          <p:cNvSpPr txBox="1"/>
          <p:nvPr/>
        </p:nvSpPr>
        <p:spPr>
          <a:xfrm>
            <a:off x="684019" y="2972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7BA2B2D-E228-994A-8368-E4190D4A1D9B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2458125" y="2445326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360009-C657-124B-BB4C-2C3CF639E130}"/>
              </a:ext>
            </a:extLst>
          </p:cNvPr>
          <p:cNvCxnSpPr>
            <a:cxnSpLocks/>
          </p:cNvCxnSpPr>
          <p:nvPr/>
        </p:nvCxnSpPr>
        <p:spPr>
          <a:xfrm flipH="1">
            <a:off x="2443216" y="333931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75A69A-1F96-E44B-9B1A-FF54C2CDF4F8}"/>
              </a:ext>
            </a:extLst>
          </p:cNvPr>
          <p:cNvCxnSpPr>
            <a:cxnSpLocks/>
          </p:cNvCxnSpPr>
          <p:nvPr/>
        </p:nvCxnSpPr>
        <p:spPr>
          <a:xfrm>
            <a:off x="3667589" y="333931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98825C9-CC56-7241-BA98-F72CD036E0C9}"/>
              </a:ext>
            </a:extLst>
          </p:cNvPr>
          <p:cNvSpPr txBox="1"/>
          <p:nvPr/>
        </p:nvSpPr>
        <p:spPr>
          <a:xfrm>
            <a:off x="2144224" y="3775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E5F41A-52DE-7D4F-857E-080FA8549D43}"/>
              </a:ext>
            </a:extLst>
          </p:cNvPr>
          <p:cNvSpPr txBox="1"/>
          <p:nvPr/>
        </p:nvSpPr>
        <p:spPr>
          <a:xfrm>
            <a:off x="3505677" y="2979527"/>
            <a:ext cx="49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15ABB5-5997-714B-B91B-12A48BA6EEB1}"/>
              </a:ext>
            </a:extLst>
          </p:cNvPr>
          <p:cNvSpPr txBox="1"/>
          <p:nvPr/>
        </p:nvSpPr>
        <p:spPr>
          <a:xfrm>
            <a:off x="4611756" y="37694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CE4734-929D-B843-BD23-65F822C49287}"/>
              </a:ext>
            </a:extLst>
          </p:cNvPr>
          <p:cNvSpPr txBox="1"/>
          <p:nvPr/>
        </p:nvSpPr>
        <p:spPr>
          <a:xfrm>
            <a:off x="2028006" y="4797347"/>
            <a:ext cx="8086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AST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AFE1A3C-D7E9-F443-8BA0-C05E1C68F76F}"/>
              </a:ext>
            </a:extLst>
          </p:cNvPr>
          <p:cNvSpPr txBox="1"/>
          <p:nvPr/>
        </p:nvSpPr>
        <p:spPr>
          <a:xfrm>
            <a:off x="4138889" y="1891328"/>
            <a:ext cx="286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are some differences?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FA9DB2-5CFE-2B4A-8CC0-DD2FB82F3F84}"/>
              </a:ext>
            </a:extLst>
          </p:cNvPr>
          <p:cNvSpPr txBox="1"/>
          <p:nvPr/>
        </p:nvSpPr>
        <p:spPr>
          <a:xfrm>
            <a:off x="8719551" y="6060876"/>
            <a:ext cx="18964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Parse Tree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8A65CE-70A5-A542-9E1E-DC3FD919B5DC}"/>
              </a:ext>
            </a:extLst>
          </p:cNvPr>
          <p:cNvSpPr txBox="1"/>
          <p:nvPr/>
        </p:nvSpPr>
        <p:spPr>
          <a:xfrm>
            <a:off x="562410" y="5647638"/>
            <a:ext cx="4160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decoupled from the 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leaves are data, not lexemes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nodes are operators, not non-terminals</a:t>
            </a:r>
          </a:p>
        </p:txBody>
      </p:sp>
    </p:spTree>
    <p:extLst>
      <p:ext uri="{BB962C8B-B14F-4D97-AF65-F5344CB8AC3E}">
        <p14:creationId xmlns:p14="http://schemas.microsoft.com/office/powerpoint/2010/main" val="469122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566789" y="765234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108402" y="167376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ABAC79-D23B-D74B-925A-87969A65EDD2}"/>
              </a:ext>
            </a:extLst>
          </p:cNvPr>
          <p:cNvSpPr txBox="1"/>
          <p:nvPr/>
        </p:nvSpPr>
        <p:spPr>
          <a:xfrm>
            <a:off x="1117600" y="2074333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to ()s in an AST?</a:t>
            </a:r>
          </a:p>
        </p:txBody>
      </p:sp>
      <p:graphicFrame>
        <p:nvGraphicFramePr>
          <p:cNvPr id="41" name="Table 5">
            <a:extLst>
              <a:ext uri="{FF2B5EF4-FFF2-40B4-BE49-F238E27FC236}">
                <a16:creationId xmlns:a16="http://schemas.microsoft.com/office/drawing/2014/main" id="{83755D2D-23F0-1C48-A6B3-A369F0A1BBEB}"/>
              </a:ext>
            </a:extLst>
          </p:cNvPr>
          <p:cNvGraphicFramePr>
            <a:graphicFrameLocks noGrp="1"/>
          </p:cNvGraphicFramePr>
          <p:nvPr/>
        </p:nvGraphicFramePr>
        <p:xfrm>
          <a:off x="472876" y="3334423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5676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566789" y="765234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865781" y="1134566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8608293" y="13302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432991" y="3879667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847813" y="1699624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7551668" y="304575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7427827" y="3415089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7709111" y="38354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108402" y="167376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ABAC79-D23B-D74B-925A-87969A65EDD2}"/>
              </a:ext>
            </a:extLst>
          </p:cNvPr>
          <p:cNvSpPr txBox="1"/>
          <p:nvPr/>
        </p:nvSpPr>
        <p:spPr>
          <a:xfrm>
            <a:off x="1117600" y="2074333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to ()s in an AST?</a:t>
            </a:r>
          </a:p>
        </p:txBody>
      </p:sp>
      <p:graphicFrame>
        <p:nvGraphicFramePr>
          <p:cNvPr id="41" name="Table 5">
            <a:extLst>
              <a:ext uri="{FF2B5EF4-FFF2-40B4-BE49-F238E27FC236}">
                <a16:creationId xmlns:a16="http://schemas.microsoft.com/office/drawing/2014/main" id="{83755D2D-23F0-1C48-A6B3-A369F0A1B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45698"/>
              </p:ext>
            </p:extLst>
          </p:nvPr>
        </p:nvGraphicFramePr>
        <p:xfrm>
          <a:off x="472876" y="3334423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3FC70012-DE19-0C44-A0AF-60C9CB6D1084}"/>
              </a:ext>
            </a:extLst>
          </p:cNvPr>
          <p:cNvSpPr txBox="1"/>
          <p:nvPr/>
        </p:nvSpPr>
        <p:spPr>
          <a:xfrm>
            <a:off x="8299220" y="3844380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D3AF26-36DF-FE4B-87FB-2B12308E9624}"/>
              </a:ext>
            </a:extLst>
          </p:cNvPr>
          <p:cNvCxnSpPr>
            <a:cxnSpLocks/>
            <a:stCxn id="21" idx="2"/>
            <a:endCxn id="46" idx="0"/>
          </p:cNvCxnSpPr>
          <p:nvPr/>
        </p:nvCxnSpPr>
        <p:spPr>
          <a:xfrm>
            <a:off x="7919558" y="3415089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4596E79-7C30-7448-8F14-8B94EE11EE99}"/>
              </a:ext>
            </a:extLst>
          </p:cNvPr>
          <p:cNvCxnSpPr>
            <a:cxnSpLocks/>
          </p:cNvCxnSpPr>
          <p:nvPr/>
        </p:nvCxnSpPr>
        <p:spPr>
          <a:xfrm>
            <a:off x="7947983" y="3414009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AB66AAB-BBE2-0242-80EA-65AAA6CA50CF}"/>
              </a:ext>
            </a:extLst>
          </p:cNvPr>
          <p:cNvSpPr txBox="1"/>
          <p:nvPr/>
        </p:nvSpPr>
        <p:spPr>
          <a:xfrm>
            <a:off x="8812598" y="4643003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75CCEB-CCB8-3D44-A4EE-FDB2F1F9E87F}"/>
              </a:ext>
            </a:extLst>
          </p:cNvPr>
          <p:cNvCxnSpPr>
            <a:cxnSpLocks/>
            <a:stCxn id="23" idx="2"/>
            <a:endCxn id="54" idx="0"/>
          </p:cNvCxnSpPr>
          <p:nvPr/>
        </p:nvCxnSpPr>
        <p:spPr>
          <a:xfrm flipH="1">
            <a:off x="7994920" y="4204765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5BB559-5574-2549-BF97-5E0E3ED04E72}"/>
              </a:ext>
            </a:extLst>
          </p:cNvPr>
          <p:cNvSpPr txBox="1"/>
          <p:nvPr/>
        </p:nvSpPr>
        <p:spPr>
          <a:xfrm>
            <a:off x="7381547" y="4625109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C511AB-050E-4347-9AFA-764C575C7C1D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008103" y="4204765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8BADE5-70BE-F54A-A395-8385434E2050}"/>
              </a:ext>
            </a:extLst>
          </p:cNvPr>
          <p:cNvCxnSpPr>
            <a:cxnSpLocks/>
            <a:stCxn id="23" idx="2"/>
            <a:endCxn id="62" idx="0"/>
          </p:cNvCxnSpPr>
          <p:nvPr/>
        </p:nvCxnSpPr>
        <p:spPr>
          <a:xfrm flipH="1">
            <a:off x="6919901" y="4204765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273159D-43D4-3744-B6F4-24BB1002B523}"/>
              </a:ext>
            </a:extLst>
          </p:cNvPr>
          <p:cNvSpPr txBox="1"/>
          <p:nvPr/>
        </p:nvSpPr>
        <p:spPr>
          <a:xfrm>
            <a:off x="6620909" y="466897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841816-1112-264D-AA3F-C3031AEB2AFD}"/>
              </a:ext>
            </a:extLst>
          </p:cNvPr>
          <p:cNvSpPr txBox="1"/>
          <p:nvPr/>
        </p:nvSpPr>
        <p:spPr>
          <a:xfrm>
            <a:off x="6600390" y="534114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EB5672-40BD-7F4A-829C-F0B5B42D612F}"/>
              </a:ext>
            </a:extLst>
          </p:cNvPr>
          <p:cNvSpPr txBox="1"/>
          <p:nvPr/>
        </p:nvSpPr>
        <p:spPr>
          <a:xfrm>
            <a:off x="6552010" y="586189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718650C-46BB-6347-A9F9-BC8F016803C6}"/>
              </a:ext>
            </a:extLst>
          </p:cNvPr>
          <p:cNvSpPr txBox="1"/>
          <p:nvPr/>
        </p:nvSpPr>
        <p:spPr>
          <a:xfrm>
            <a:off x="6301286" y="638264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F360438-8F08-994C-9A0A-D3BCD8C37511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6896430" y="5029356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7224A5-9983-CE45-870C-5FFDAF709752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6919900" y="571047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43E5793-E6C9-9549-99CB-42E025D23816}"/>
              </a:ext>
            </a:extLst>
          </p:cNvPr>
          <p:cNvCxnSpPr>
            <a:cxnSpLocks/>
          </p:cNvCxnSpPr>
          <p:nvPr/>
        </p:nvCxnSpPr>
        <p:spPr>
          <a:xfrm flipH="1">
            <a:off x="6912606" y="6206154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B51A191-FAB6-E54B-B114-3EBBBFB4D983}"/>
              </a:ext>
            </a:extLst>
          </p:cNvPr>
          <p:cNvSpPr txBox="1"/>
          <p:nvPr/>
        </p:nvSpPr>
        <p:spPr>
          <a:xfrm>
            <a:off x="8782282" y="511126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D3DF0A-FCBF-C241-B235-9DE489CC618E}"/>
              </a:ext>
            </a:extLst>
          </p:cNvPr>
          <p:cNvSpPr txBox="1"/>
          <p:nvPr/>
        </p:nvSpPr>
        <p:spPr>
          <a:xfrm>
            <a:off x="8531558" y="563201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324C38-F3EC-4A4A-96B9-283A47AA334F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9150172" y="4959842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8EF178-01D3-334D-A2F0-8881358A4815}"/>
              </a:ext>
            </a:extLst>
          </p:cNvPr>
          <p:cNvCxnSpPr>
            <a:cxnSpLocks/>
          </p:cNvCxnSpPr>
          <p:nvPr/>
        </p:nvCxnSpPr>
        <p:spPr>
          <a:xfrm flipH="1">
            <a:off x="9142878" y="545552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A527CEC-86A8-5242-B59B-7E6EFBB7E65C}"/>
              </a:ext>
            </a:extLst>
          </p:cNvPr>
          <p:cNvCxnSpPr>
            <a:cxnSpLocks/>
          </p:cNvCxnSpPr>
          <p:nvPr/>
        </p:nvCxnSpPr>
        <p:spPr>
          <a:xfrm>
            <a:off x="8915582" y="171320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E625F07-C268-1D44-B358-33A3EBF1FB17}"/>
              </a:ext>
            </a:extLst>
          </p:cNvPr>
          <p:cNvSpPr txBox="1"/>
          <p:nvPr/>
        </p:nvSpPr>
        <p:spPr>
          <a:xfrm>
            <a:off x="8458009" y="2180306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29B9AE-AC20-ED45-94FD-2ABF3CC3366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927804" y="1699624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E164FF1-4986-8641-B918-C9AC23A5D063}"/>
              </a:ext>
            </a:extLst>
          </p:cNvPr>
          <p:cNvSpPr txBox="1"/>
          <p:nvPr/>
        </p:nvSpPr>
        <p:spPr>
          <a:xfrm>
            <a:off x="9871537" y="30303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5A84737-D77E-BC43-86CA-A0673013744A}"/>
              </a:ext>
            </a:extLst>
          </p:cNvPr>
          <p:cNvSpPr txBox="1"/>
          <p:nvPr/>
        </p:nvSpPr>
        <p:spPr>
          <a:xfrm>
            <a:off x="10166650" y="23433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C38FF88-1DD5-5E40-8C6C-6DC532592635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 flipH="1">
            <a:off x="10534539" y="2712707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335DBC2-0413-F045-B5A7-6741E49EF06B}"/>
              </a:ext>
            </a:extLst>
          </p:cNvPr>
          <p:cNvSpPr txBox="1"/>
          <p:nvPr/>
        </p:nvSpPr>
        <p:spPr>
          <a:xfrm>
            <a:off x="7551668" y="22626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8E07C9C-0106-AD46-8F6D-B929C31816BE}"/>
              </a:ext>
            </a:extLst>
          </p:cNvPr>
          <p:cNvCxnSpPr>
            <a:cxnSpLocks/>
          </p:cNvCxnSpPr>
          <p:nvPr/>
        </p:nvCxnSpPr>
        <p:spPr>
          <a:xfrm>
            <a:off x="7829271" y="2626964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478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3F27AE-8B04-A64E-9058-76DD5E48CA5A}"/>
              </a:ext>
            </a:extLst>
          </p:cNvPr>
          <p:cNvSpPr txBox="1"/>
          <p:nvPr/>
        </p:nvSpPr>
        <p:spPr>
          <a:xfrm>
            <a:off x="8566789" y="765234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B49265-33E0-3543-B212-54AFA0F4ED9C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8865781" y="1134566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014326-F60C-E343-95B6-59950760B068}"/>
              </a:ext>
            </a:extLst>
          </p:cNvPr>
          <p:cNvSpPr txBox="1"/>
          <p:nvPr/>
        </p:nvSpPr>
        <p:spPr>
          <a:xfrm>
            <a:off x="8608293" y="13302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F77506-B84C-0C47-9A0E-9139493A0D17}"/>
              </a:ext>
            </a:extLst>
          </p:cNvPr>
          <p:cNvSpPr txBox="1"/>
          <p:nvPr/>
        </p:nvSpPr>
        <p:spPr>
          <a:xfrm>
            <a:off x="6432991" y="3879667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438A98-7D18-4447-86D7-F8224935D3B3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847813" y="1699624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72CEE90-2FAF-214B-ADB1-08C974E52232}"/>
              </a:ext>
            </a:extLst>
          </p:cNvPr>
          <p:cNvSpPr txBox="1"/>
          <p:nvPr/>
        </p:nvSpPr>
        <p:spPr>
          <a:xfrm>
            <a:off x="7551668" y="304575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1B1A27-D60A-9D47-B72F-E16A96198A8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7427827" y="3415089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F8D61BF-6403-B849-B6E2-FBFA96497869}"/>
              </a:ext>
            </a:extLst>
          </p:cNvPr>
          <p:cNvSpPr txBox="1"/>
          <p:nvPr/>
        </p:nvSpPr>
        <p:spPr>
          <a:xfrm>
            <a:off x="7709111" y="38354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A9C4A1-3756-7548-A230-EACD35A6B96D}"/>
              </a:ext>
            </a:extLst>
          </p:cNvPr>
          <p:cNvSpPr txBox="1"/>
          <p:nvPr/>
        </p:nvSpPr>
        <p:spPr>
          <a:xfrm>
            <a:off x="7108402" y="167376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ABAC79-D23B-D74B-925A-87969A65EDD2}"/>
              </a:ext>
            </a:extLst>
          </p:cNvPr>
          <p:cNvSpPr txBox="1"/>
          <p:nvPr/>
        </p:nvSpPr>
        <p:spPr>
          <a:xfrm>
            <a:off x="1117600" y="2074333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to ()s in an AST?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C70012-DE19-0C44-A0AF-60C9CB6D1084}"/>
              </a:ext>
            </a:extLst>
          </p:cNvPr>
          <p:cNvSpPr txBox="1"/>
          <p:nvPr/>
        </p:nvSpPr>
        <p:spPr>
          <a:xfrm>
            <a:off x="8299220" y="3844380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3D3AF26-36DF-FE4B-87FB-2B12308E9624}"/>
              </a:ext>
            </a:extLst>
          </p:cNvPr>
          <p:cNvCxnSpPr>
            <a:cxnSpLocks/>
            <a:stCxn id="21" idx="2"/>
            <a:endCxn id="46" idx="0"/>
          </p:cNvCxnSpPr>
          <p:nvPr/>
        </p:nvCxnSpPr>
        <p:spPr>
          <a:xfrm>
            <a:off x="7919558" y="3415089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4596E79-7C30-7448-8F14-8B94EE11EE99}"/>
              </a:ext>
            </a:extLst>
          </p:cNvPr>
          <p:cNvCxnSpPr>
            <a:cxnSpLocks/>
          </p:cNvCxnSpPr>
          <p:nvPr/>
        </p:nvCxnSpPr>
        <p:spPr>
          <a:xfrm>
            <a:off x="7947983" y="3414009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AB66AAB-BBE2-0242-80EA-65AAA6CA50CF}"/>
              </a:ext>
            </a:extLst>
          </p:cNvPr>
          <p:cNvSpPr txBox="1"/>
          <p:nvPr/>
        </p:nvSpPr>
        <p:spPr>
          <a:xfrm>
            <a:off x="8812598" y="4643003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75CCEB-CCB8-3D44-A4EE-FDB2F1F9E87F}"/>
              </a:ext>
            </a:extLst>
          </p:cNvPr>
          <p:cNvCxnSpPr>
            <a:cxnSpLocks/>
            <a:stCxn id="23" idx="2"/>
            <a:endCxn id="54" idx="0"/>
          </p:cNvCxnSpPr>
          <p:nvPr/>
        </p:nvCxnSpPr>
        <p:spPr>
          <a:xfrm flipH="1">
            <a:off x="7994920" y="4204765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55BB559-5574-2549-BF97-5E0E3ED04E72}"/>
              </a:ext>
            </a:extLst>
          </p:cNvPr>
          <p:cNvSpPr txBox="1"/>
          <p:nvPr/>
        </p:nvSpPr>
        <p:spPr>
          <a:xfrm>
            <a:off x="7381547" y="4625109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C511AB-050E-4347-9AFA-764C575C7C1D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008103" y="4204765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A8BADE5-70BE-F54A-A395-8385434E2050}"/>
              </a:ext>
            </a:extLst>
          </p:cNvPr>
          <p:cNvCxnSpPr>
            <a:cxnSpLocks/>
            <a:stCxn id="23" idx="2"/>
            <a:endCxn id="62" idx="0"/>
          </p:cNvCxnSpPr>
          <p:nvPr/>
        </p:nvCxnSpPr>
        <p:spPr>
          <a:xfrm flipH="1">
            <a:off x="6919901" y="4204765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273159D-43D4-3744-B6F4-24BB1002B523}"/>
              </a:ext>
            </a:extLst>
          </p:cNvPr>
          <p:cNvSpPr txBox="1"/>
          <p:nvPr/>
        </p:nvSpPr>
        <p:spPr>
          <a:xfrm>
            <a:off x="6620909" y="466897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C841816-1112-264D-AA3F-C3031AEB2AFD}"/>
              </a:ext>
            </a:extLst>
          </p:cNvPr>
          <p:cNvSpPr txBox="1"/>
          <p:nvPr/>
        </p:nvSpPr>
        <p:spPr>
          <a:xfrm>
            <a:off x="6600390" y="534114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EB5672-40BD-7F4A-829C-F0B5B42D612F}"/>
              </a:ext>
            </a:extLst>
          </p:cNvPr>
          <p:cNvSpPr txBox="1"/>
          <p:nvPr/>
        </p:nvSpPr>
        <p:spPr>
          <a:xfrm>
            <a:off x="6552010" y="586189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718650C-46BB-6347-A9F9-BC8F016803C6}"/>
              </a:ext>
            </a:extLst>
          </p:cNvPr>
          <p:cNvSpPr txBox="1"/>
          <p:nvPr/>
        </p:nvSpPr>
        <p:spPr>
          <a:xfrm>
            <a:off x="6301286" y="638264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F360438-8F08-994C-9A0A-D3BCD8C37511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6896430" y="5029356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7224A5-9983-CE45-870C-5FFDAF709752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6919900" y="571047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43E5793-E6C9-9549-99CB-42E025D23816}"/>
              </a:ext>
            </a:extLst>
          </p:cNvPr>
          <p:cNvCxnSpPr>
            <a:cxnSpLocks/>
          </p:cNvCxnSpPr>
          <p:nvPr/>
        </p:nvCxnSpPr>
        <p:spPr>
          <a:xfrm flipH="1">
            <a:off x="6912606" y="6206154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B51A191-FAB6-E54B-B114-3EBBBFB4D983}"/>
              </a:ext>
            </a:extLst>
          </p:cNvPr>
          <p:cNvSpPr txBox="1"/>
          <p:nvPr/>
        </p:nvSpPr>
        <p:spPr>
          <a:xfrm>
            <a:off x="8782282" y="511126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DD3DF0A-FCBF-C241-B235-9DE489CC618E}"/>
              </a:ext>
            </a:extLst>
          </p:cNvPr>
          <p:cNvSpPr txBox="1"/>
          <p:nvPr/>
        </p:nvSpPr>
        <p:spPr>
          <a:xfrm>
            <a:off x="8531558" y="563201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324C38-F3EC-4A4A-96B9-283A47AA334F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9150172" y="4959842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8EF178-01D3-334D-A2F0-8881358A4815}"/>
              </a:ext>
            </a:extLst>
          </p:cNvPr>
          <p:cNvCxnSpPr>
            <a:cxnSpLocks/>
          </p:cNvCxnSpPr>
          <p:nvPr/>
        </p:nvCxnSpPr>
        <p:spPr>
          <a:xfrm flipH="1">
            <a:off x="9142878" y="5455523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A527CEC-86A8-5242-B59B-7E6EFBB7E65C}"/>
              </a:ext>
            </a:extLst>
          </p:cNvPr>
          <p:cNvCxnSpPr>
            <a:cxnSpLocks/>
          </p:cNvCxnSpPr>
          <p:nvPr/>
        </p:nvCxnSpPr>
        <p:spPr>
          <a:xfrm>
            <a:off x="8915582" y="171320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E625F07-C268-1D44-B358-33A3EBF1FB17}"/>
              </a:ext>
            </a:extLst>
          </p:cNvPr>
          <p:cNvSpPr txBox="1"/>
          <p:nvPr/>
        </p:nvSpPr>
        <p:spPr>
          <a:xfrm>
            <a:off x="8458009" y="2180306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A29B9AE-AC20-ED45-94FD-2ABF3CC3366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8927804" y="1699624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E164FF1-4986-8641-B918-C9AC23A5D063}"/>
              </a:ext>
            </a:extLst>
          </p:cNvPr>
          <p:cNvSpPr txBox="1"/>
          <p:nvPr/>
        </p:nvSpPr>
        <p:spPr>
          <a:xfrm>
            <a:off x="9871537" y="303032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5A84737-D77E-BC43-86CA-A0673013744A}"/>
              </a:ext>
            </a:extLst>
          </p:cNvPr>
          <p:cNvSpPr txBox="1"/>
          <p:nvPr/>
        </p:nvSpPr>
        <p:spPr>
          <a:xfrm>
            <a:off x="10166650" y="23433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C38FF88-1DD5-5E40-8C6C-6DC532592635}"/>
              </a:ext>
            </a:extLst>
          </p:cNvPr>
          <p:cNvCxnSpPr>
            <a:cxnSpLocks/>
            <a:stCxn id="85" idx="2"/>
            <a:endCxn id="84" idx="0"/>
          </p:cNvCxnSpPr>
          <p:nvPr/>
        </p:nvCxnSpPr>
        <p:spPr>
          <a:xfrm flipH="1">
            <a:off x="10534539" y="2712707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335DBC2-0413-F045-B5A7-6741E49EF06B}"/>
              </a:ext>
            </a:extLst>
          </p:cNvPr>
          <p:cNvSpPr txBox="1"/>
          <p:nvPr/>
        </p:nvSpPr>
        <p:spPr>
          <a:xfrm>
            <a:off x="7551668" y="22626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8E07C9C-0106-AD46-8F6D-B929C31816BE}"/>
              </a:ext>
            </a:extLst>
          </p:cNvPr>
          <p:cNvCxnSpPr>
            <a:cxnSpLocks/>
          </p:cNvCxnSpPr>
          <p:nvPr/>
        </p:nvCxnSpPr>
        <p:spPr>
          <a:xfrm>
            <a:off x="7829271" y="2626964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11ABDD0-6EB2-F240-BC50-59DD7BC19ABE}"/>
              </a:ext>
            </a:extLst>
          </p:cNvPr>
          <p:cNvSpPr txBox="1"/>
          <p:nvPr/>
        </p:nvSpPr>
        <p:spPr>
          <a:xfrm>
            <a:off x="3478741" y="28349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DF0C94E-67D2-9B48-AD5D-F2FDB28CCE7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2004717" y="3204282"/>
            <a:ext cx="1624065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9BB7E10-D7BA-F443-ACD1-6F41FAFBEA06}"/>
              </a:ext>
            </a:extLst>
          </p:cNvPr>
          <p:cNvSpPr txBox="1"/>
          <p:nvPr/>
        </p:nvSpPr>
        <p:spPr>
          <a:xfrm>
            <a:off x="1779656" y="37313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8EDB207-482F-CA44-B626-78EC0439766B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3628782" y="3204282"/>
            <a:ext cx="123274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3851368-2527-254E-9E60-20EEAC549850}"/>
              </a:ext>
            </a:extLst>
          </p:cNvPr>
          <p:cNvCxnSpPr>
            <a:cxnSpLocks/>
          </p:cNvCxnSpPr>
          <p:nvPr/>
        </p:nvCxnSpPr>
        <p:spPr>
          <a:xfrm flipH="1">
            <a:off x="699720" y="409608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4FC40F-F111-7E4A-B4F9-CC0A1D3E24E9}"/>
              </a:ext>
            </a:extLst>
          </p:cNvPr>
          <p:cNvCxnSpPr>
            <a:cxnSpLocks/>
          </p:cNvCxnSpPr>
          <p:nvPr/>
        </p:nvCxnSpPr>
        <p:spPr>
          <a:xfrm>
            <a:off x="1924093" y="409608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62739F2-5669-8A45-8C2E-A957604217E2}"/>
              </a:ext>
            </a:extLst>
          </p:cNvPr>
          <p:cNvSpPr txBox="1"/>
          <p:nvPr/>
        </p:nvSpPr>
        <p:spPr>
          <a:xfrm>
            <a:off x="495415" y="4526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979D51-F95D-1543-AECB-753D315C1170}"/>
              </a:ext>
            </a:extLst>
          </p:cNvPr>
          <p:cNvSpPr txBox="1"/>
          <p:nvPr/>
        </p:nvSpPr>
        <p:spPr>
          <a:xfrm>
            <a:off x="2868260" y="45262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B8B6C-3A8D-1141-BDDD-39D73C44AEE3}"/>
              </a:ext>
            </a:extLst>
          </p:cNvPr>
          <p:cNvSpPr txBox="1"/>
          <p:nvPr/>
        </p:nvSpPr>
        <p:spPr>
          <a:xfrm>
            <a:off x="4798710" y="3740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AB891-994D-094B-AA3E-E8C3ABC27B61}"/>
              </a:ext>
            </a:extLst>
          </p:cNvPr>
          <p:cNvSpPr txBox="1"/>
          <p:nvPr/>
        </p:nvSpPr>
        <p:spPr>
          <a:xfrm>
            <a:off x="587893" y="5620949"/>
            <a:ext cx="4215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need for (), they simply capture</a:t>
            </a:r>
            <a:br>
              <a:rPr lang="en-US" dirty="0"/>
            </a:br>
            <a:r>
              <a:rPr lang="en-US" dirty="0"/>
              <a:t>precedence. And now we have precedence</a:t>
            </a:r>
            <a:br>
              <a:rPr lang="en-US" dirty="0"/>
            </a:br>
            <a:r>
              <a:rPr lang="en-US" dirty="0"/>
              <a:t>in the AST tree structure</a:t>
            </a:r>
          </a:p>
        </p:txBody>
      </p:sp>
    </p:spTree>
    <p:extLst>
      <p:ext uri="{BB962C8B-B14F-4D97-AF65-F5344CB8AC3E}">
        <p14:creationId xmlns:p14="http://schemas.microsoft.com/office/powerpoint/2010/main" val="406153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an 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5A68-94B2-9940-BA54-6D0CD807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52BB9-DA40-D441-A21F-A329A6CE9F3F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92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tree based data structure, used to represent </a:t>
            </a:r>
            <a:r>
              <a:rPr lang="en-US" b="1" i="1" dirty="0"/>
              <a:t>expressions</a:t>
            </a:r>
          </a:p>
          <a:p>
            <a:endParaRPr lang="en-US" dirty="0"/>
          </a:p>
          <a:p>
            <a:r>
              <a:rPr lang="en-US" dirty="0"/>
              <a:t>Main building block: Node</a:t>
            </a:r>
          </a:p>
          <a:p>
            <a:pPr lvl="1"/>
            <a:r>
              <a:rPr lang="en-US" dirty="0"/>
              <a:t>Leaf node: ID or Number</a:t>
            </a:r>
          </a:p>
          <a:p>
            <a:pPr lvl="1"/>
            <a:r>
              <a:rPr lang="en-US" dirty="0"/>
              <a:t>Node with one child: Unary operator (</a:t>
            </a:r>
            <a:r>
              <a:rPr lang="en-US" dirty="0">
                <a:latin typeface="Courier" pitchFamily="2" charset="0"/>
              </a:rPr>
              <a:t>-</a:t>
            </a:r>
            <a:r>
              <a:rPr lang="en-US" dirty="0"/>
              <a:t>) or type conversion (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Node with two children: Binary operator (</a:t>
            </a:r>
            <a:r>
              <a:rPr lang="en-US" dirty="0">
                <a:latin typeface="Courier" pitchFamily="2" charset="0"/>
              </a:rPr>
              <a:t>+,*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695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Midterm will be given on May 2 (Monday)</a:t>
            </a:r>
          </a:p>
          <a:p>
            <a:pPr lvl="1"/>
            <a:r>
              <a:rPr lang="en-US" dirty="0"/>
              <a:t>Take home midterm.</a:t>
            </a:r>
          </a:p>
          <a:p>
            <a:pPr lvl="1"/>
            <a:r>
              <a:rPr lang="en-US" dirty="0"/>
              <a:t>Assigned on Monday morning and due on Friday by midnight</a:t>
            </a:r>
          </a:p>
          <a:p>
            <a:pPr lvl="1"/>
            <a:r>
              <a:rPr lang="en-US" dirty="0"/>
              <a:t>No late midterms are accepted - </a:t>
            </a:r>
            <a:r>
              <a:rPr lang="en-US" b="1" i="1" dirty="0"/>
              <a:t>start early </a:t>
            </a:r>
            <a:r>
              <a:rPr lang="en-US" dirty="0"/>
              <a:t>so that you can absorb any issues</a:t>
            </a:r>
          </a:p>
          <a:p>
            <a:pPr lvl="1"/>
            <a:r>
              <a:rPr lang="en-US" dirty="0"/>
              <a:t>No help off of business hours. Do not discuss the midterm at all with classmates, including conceptual, programming, or framework questions.</a:t>
            </a:r>
          </a:p>
          <a:p>
            <a:pPr lvl="1"/>
            <a:r>
              <a:rPr lang="en-US" dirty="0"/>
              <a:t>Open </a:t>
            </a:r>
          </a:p>
          <a:p>
            <a:pPr lvl="2"/>
            <a:r>
              <a:rPr lang="en-US" dirty="0"/>
              <a:t>book </a:t>
            </a:r>
          </a:p>
          <a:p>
            <a:pPr lvl="2"/>
            <a:r>
              <a:rPr lang="en-US" dirty="0"/>
              <a:t>notes</a:t>
            </a:r>
          </a:p>
          <a:p>
            <a:pPr lvl="2"/>
            <a:r>
              <a:rPr lang="en-US" dirty="0"/>
              <a:t>slides</a:t>
            </a:r>
          </a:p>
          <a:p>
            <a:pPr lvl="2"/>
            <a:r>
              <a:rPr lang="en-US" dirty="0"/>
              <a:t>lectures</a:t>
            </a:r>
          </a:p>
          <a:p>
            <a:pPr lvl="1"/>
            <a:r>
              <a:rPr lang="en-US" dirty="0"/>
              <a:t>You can use the internet for concepts. You cannot use it to ask questions or google answers to questions.</a:t>
            </a:r>
          </a:p>
        </p:txBody>
      </p:sp>
    </p:spTree>
    <p:extLst>
      <p:ext uri="{BB962C8B-B14F-4D97-AF65-F5344CB8AC3E}">
        <p14:creationId xmlns:p14="http://schemas.microsoft.com/office/powerpoint/2010/main" val="25814360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C4A05-A0A4-FA47-A6EA-1EA62619FC6D}"/>
              </a:ext>
            </a:extLst>
          </p:cNvPr>
          <p:cNvSpPr/>
          <p:nvPr/>
        </p:nvSpPr>
        <p:spPr>
          <a:xfrm>
            <a:off x="3670300" y="909935"/>
            <a:ext cx="3750734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8F25C3-9CB6-9447-970F-15356121F7A9}"/>
              </a:ext>
            </a:extLst>
          </p:cNvPr>
          <p:cNvSpPr/>
          <p:nvPr/>
        </p:nvSpPr>
        <p:spPr>
          <a:xfrm>
            <a:off x="220134" y="2530607"/>
            <a:ext cx="4699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value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B7094-C8F1-2E41-AACD-AF29558149D9}"/>
              </a:ext>
            </a:extLst>
          </p:cNvPr>
          <p:cNvSpPr/>
          <p:nvPr/>
        </p:nvSpPr>
        <p:spPr>
          <a:xfrm>
            <a:off x="5545667" y="2530607"/>
            <a:ext cx="6096000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ASTMultNode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180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production rules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80170"/>
              </p:ext>
            </p:extLst>
          </p:nvPr>
        </p:nvGraphicFramePr>
        <p:xfrm>
          <a:off x="1383671" y="2487756"/>
          <a:ext cx="9424657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21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68220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4187296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3813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production rules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1383671" y="2487756"/>
          <a:ext cx="9424657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2123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77018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68220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4187296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343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57203"/>
              </p:ext>
            </p:extLst>
          </p:nvPr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DDA299-7D94-F44C-BB81-01DC0856D019}"/>
              </a:ext>
            </a:extLst>
          </p:cNvPr>
          <p:cNvSpPr txBox="1"/>
          <p:nvPr/>
        </p:nvSpPr>
        <p:spPr>
          <a:xfrm>
            <a:off x="2937933" y="3327400"/>
            <a:ext cx="185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build the AST</a:t>
            </a:r>
          </a:p>
        </p:txBody>
      </p:sp>
    </p:spTree>
    <p:extLst>
      <p:ext uri="{BB962C8B-B14F-4D97-AF65-F5344CB8AC3E}">
        <p14:creationId xmlns:p14="http://schemas.microsoft.com/office/powerpoint/2010/main" val="1325648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DDA299-7D94-F44C-BB81-01DC0856D019}"/>
              </a:ext>
            </a:extLst>
          </p:cNvPr>
          <p:cNvSpPr txBox="1"/>
          <p:nvPr/>
        </p:nvSpPr>
        <p:spPr>
          <a:xfrm>
            <a:off x="2937933" y="3327400"/>
            <a:ext cx="185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build the 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AA2205-D2DB-FF44-B97E-819D00844ED8}"/>
              </a:ext>
            </a:extLst>
          </p:cNvPr>
          <p:cNvSpPr txBox="1"/>
          <p:nvPr/>
        </p:nvSpPr>
        <p:spPr>
          <a:xfrm>
            <a:off x="6209255" y="610566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</p:spTree>
    <p:extLst>
      <p:ext uri="{BB962C8B-B14F-4D97-AF65-F5344CB8AC3E}">
        <p14:creationId xmlns:p14="http://schemas.microsoft.com/office/powerpoint/2010/main" val="172313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DF299A-ED36-514C-98A5-E7EB339DA8DB}"/>
              </a:ext>
            </a:extLst>
          </p:cNvPr>
          <p:cNvGraphicFramePr>
            <a:graphicFrameLocks noGrp="1"/>
          </p:cNvGraphicFramePr>
          <p:nvPr/>
        </p:nvGraphicFramePr>
        <p:xfrm>
          <a:off x="240671" y="337223"/>
          <a:ext cx="7311596" cy="2453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12944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39301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  <a:gridCol w="3959351">
                  <a:extLst>
                    <a:ext uri="{9D8B030D-6E8A-4147-A177-3AD203B41FA5}">
                      <a16:colId xmlns:a16="http://schemas.microsoft.com/office/drawing/2014/main" val="686801215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ASTAddNode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factor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ASTMultNode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($1,$3)}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$1}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{return $2}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ASTNumNode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" pitchFamily="2" charset="0"/>
                        </a:rPr>
                        <a:t>{return </a:t>
                      </a:r>
                      <a:r>
                        <a:rPr lang="en-US" sz="1400" dirty="0" err="1">
                          <a:latin typeface="Courier" pitchFamily="2" charset="0"/>
                        </a:rPr>
                        <a:t>ASTIDNode</a:t>
                      </a:r>
                      <a:r>
                        <a:rPr lang="en-US" sz="1400" dirty="0">
                          <a:latin typeface="Courier" pitchFamily="2" charset="0"/>
                        </a:rPr>
                        <a:t>($1)}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829260A-EE91-2C41-B765-F94BB9D91BB1}"/>
              </a:ext>
            </a:extLst>
          </p:cNvPr>
          <p:cNvSpPr txBox="1"/>
          <p:nvPr/>
        </p:nvSpPr>
        <p:spPr>
          <a:xfrm>
            <a:off x="9481189" y="77370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14C51E-9041-E349-A2B3-5AD33A9390E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9780181" y="1143032"/>
            <a:ext cx="62023" cy="1957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82B20A-70B8-3F4F-B25F-C8E152C28F6E}"/>
              </a:ext>
            </a:extLst>
          </p:cNvPr>
          <p:cNvSpPr txBox="1"/>
          <p:nvPr/>
        </p:nvSpPr>
        <p:spPr>
          <a:xfrm>
            <a:off x="9522693" y="1338758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668180-D0CC-2D47-8CCC-8C2DC973A6EC}"/>
              </a:ext>
            </a:extLst>
          </p:cNvPr>
          <p:cNvSpPr txBox="1"/>
          <p:nvPr/>
        </p:nvSpPr>
        <p:spPr>
          <a:xfrm>
            <a:off x="7347391" y="3888133"/>
            <a:ext cx="12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&lt;LPAR, “(”&gt;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32C9-F74B-6141-93E3-41BCC544258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8762213" y="1708090"/>
            <a:ext cx="1079991" cy="6085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D7D097-FBBB-F54E-9AC6-CDE79448E412}"/>
              </a:ext>
            </a:extLst>
          </p:cNvPr>
          <p:cNvSpPr txBox="1"/>
          <p:nvPr/>
        </p:nvSpPr>
        <p:spPr>
          <a:xfrm>
            <a:off x="8466068" y="3054223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C62774-0B6E-D045-87AC-E70482DB8C5B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8342227" y="3423555"/>
            <a:ext cx="491731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388EC9-ACD3-B94B-91B9-4119F82A426F}"/>
              </a:ext>
            </a:extLst>
          </p:cNvPr>
          <p:cNvSpPr txBox="1"/>
          <p:nvPr/>
        </p:nvSpPr>
        <p:spPr>
          <a:xfrm>
            <a:off x="8623511" y="384389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A9E82-1A8E-4F47-AD37-9D2485EE4B30}"/>
              </a:ext>
            </a:extLst>
          </p:cNvPr>
          <p:cNvSpPr txBox="1"/>
          <p:nvPr/>
        </p:nvSpPr>
        <p:spPr>
          <a:xfrm>
            <a:off x="8022802" y="175842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(1+5)*6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384C0D-C7BB-7B49-963C-2AF3BD6DBFDA}"/>
              </a:ext>
            </a:extLst>
          </p:cNvPr>
          <p:cNvSpPr txBox="1"/>
          <p:nvPr/>
        </p:nvSpPr>
        <p:spPr>
          <a:xfrm>
            <a:off x="9213620" y="3852846"/>
            <a:ext cx="12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&lt;RPAR, “)”&gt;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3326EAA-586B-4943-B7A0-710993F873E2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>
            <a:off x="8833958" y="3423555"/>
            <a:ext cx="1016536" cy="429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E3EF37-F53B-D649-B1A7-DB20F0E687C3}"/>
              </a:ext>
            </a:extLst>
          </p:cNvPr>
          <p:cNvCxnSpPr>
            <a:cxnSpLocks/>
          </p:cNvCxnSpPr>
          <p:nvPr/>
        </p:nvCxnSpPr>
        <p:spPr>
          <a:xfrm>
            <a:off x="8862383" y="3422475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DF0F655-290F-BC4C-937E-DF9B99775AEF}"/>
              </a:ext>
            </a:extLst>
          </p:cNvPr>
          <p:cNvSpPr txBox="1"/>
          <p:nvPr/>
        </p:nvSpPr>
        <p:spPr>
          <a:xfrm>
            <a:off x="9726998" y="4651469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E22763D-A39A-A747-BE39-6490533928A6}"/>
              </a:ext>
            </a:extLst>
          </p:cNvPr>
          <p:cNvCxnSpPr>
            <a:cxnSpLocks/>
            <a:stCxn id="14" idx="2"/>
            <a:endCxn id="21" idx="0"/>
          </p:cNvCxnSpPr>
          <p:nvPr/>
        </p:nvCxnSpPr>
        <p:spPr>
          <a:xfrm flipH="1">
            <a:off x="8909320" y="4213231"/>
            <a:ext cx="13183" cy="420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FF4E9C-20A1-A74A-AB5F-58415715F707}"/>
              </a:ext>
            </a:extLst>
          </p:cNvPr>
          <p:cNvSpPr txBox="1"/>
          <p:nvPr/>
        </p:nvSpPr>
        <p:spPr>
          <a:xfrm>
            <a:off x="8295947" y="4633575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&lt;PLUS,”+”&gt;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29342F-A796-8D4C-B140-FAD6CE14463C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922503" y="4213231"/>
            <a:ext cx="1017710" cy="433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9F101C-E6F6-9348-82FA-979436FA3E65}"/>
              </a:ext>
            </a:extLst>
          </p:cNvPr>
          <p:cNvCxnSpPr>
            <a:cxnSpLocks/>
            <a:stCxn id="14" idx="2"/>
            <a:endCxn id="24" idx="0"/>
          </p:cNvCxnSpPr>
          <p:nvPr/>
        </p:nvCxnSpPr>
        <p:spPr>
          <a:xfrm flipH="1">
            <a:off x="7834301" y="4213231"/>
            <a:ext cx="1088202" cy="4642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DE1A9EA-BA06-AB41-81C2-2C7A04C1F725}"/>
              </a:ext>
            </a:extLst>
          </p:cNvPr>
          <p:cNvSpPr txBox="1"/>
          <p:nvPr/>
        </p:nvSpPr>
        <p:spPr>
          <a:xfrm>
            <a:off x="7535309" y="467743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2DF4B6-548C-874E-88F1-4FA0ED76240B}"/>
              </a:ext>
            </a:extLst>
          </p:cNvPr>
          <p:cNvSpPr txBox="1"/>
          <p:nvPr/>
        </p:nvSpPr>
        <p:spPr>
          <a:xfrm>
            <a:off x="7514790" y="5349607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1B9E80-E3A6-1745-A33E-748DB7D92461}"/>
              </a:ext>
            </a:extLst>
          </p:cNvPr>
          <p:cNvSpPr txBox="1"/>
          <p:nvPr/>
        </p:nvSpPr>
        <p:spPr>
          <a:xfrm>
            <a:off x="7466410" y="58703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7BC92B-91F7-8F49-B1B1-4C8686262032}"/>
              </a:ext>
            </a:extLst>
          </p:cNvPr>
          <p:cNvSpPr txBox="1"/>
          <p:nvPr/>
        </p:nvSpPr>
        <p:spPr>
          <a:xfrm>
            <a:off x="7215686" y="6391109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“1”&gt;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EECDE54-CE5A-7041-8766-CD9072FDB0B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810830" y="5037822"/>
            <a:ext cx="23471" cy="311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F074F52-2A20-0E4E-9C4D-3774B0819273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834300" y="571893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400F11A-EF34-B44C-933B-422B6F656D68}"/>
              </a:ext>
            </a:extLst>
          </p:cNvPr>
          <p:cNvCxnSpPr>
            <a:cxnSpLocks/>
          </p:cNvCxnSpPr>
          <p:nvPr/>
        </p:nvCxnSpPr>
        <p:spPr>
          <a:xfrm flipH="1">
            <a:off x="7827006" y="6214620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6373CD-0C2F-9F43-B552-ED4129424D6D}"/>
              </a:ext>
            </a:extLst>
          </p:cNvPr>
          <p:cNvSpPr txBox="1"/>
          <p:nvPr/>
        </p:nvSpPr>
        <p:spPr>
          <a:xfrm>
            <a:off x="9696682" y="511972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B97B7F-31D6-AD4A-8317-A8EAB525D687}"/>
              </a:ext>
            </a:extLst>
          </p:cNvPr>
          <p:cNvSpPr txBox="1"/>
          <p:nvPr/>
        </p:nvSpPr>
        <p:spPr>
          <a:xfrm>
            <a:off x="9445958" y="564047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“5”&gt;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B042156-7F59-6043-A63B-98AA27B1216D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10064572" y="4968308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703449A-37DF-174E-A4DF-F398F5713176}"/>
              </a:ext>
            </a:extLst>
          </p:cNvPr>
          <p:cNvCxnSpPr>
            <a:cxnSpLocks/>
          </p:cNvCxnSpPr>
          <p:nvPr/>
        </p:nvCxnSpPr>
        <p:spPr>
          <a:xfrm flipH="1">
            <a:off x="10057278" y="5463989"/>
            <a:ext cx="1" cy="151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4C0A304-8337-1247-93EB-C60659EB50EA}"/>
              </a:ext>
            </a:extLst>
          </p:cNvPr>
          <p:cNvCxnSpPr>
            <a:cxnSpLocks/>
          </p:cNvCxnSpPr>
          <p:nvPr/>
        </p:nvCxnSpPr>
        <p:spPr>
          <a:xfrm>
            <a:off x="9829982" y="172167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3D2CD3-F762-A447-9CBF-114F03833729}"/>
              </a:ext>
            </a:extLst>
          </p:cNvPr>
          <p:cNvSpPr txBox="1"/>
          <p:nvPr/>
        </p:nvSpPr>
        <p:spPr>
          <a:xfrm>
            <a:off x="9372409" y="2188772"/>
            <a:ext cx="1413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&lt;TIMES, “*”&gt;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EE8F78-2FCE-074D-BE8C-C549AF47984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842204" y="1708090"/>
            <a:ext cx="1553929" cy="65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845741E-FE57-BF41-BADF-FC6046A0B29C}"/>
              </a:ext>
            </a:extLst>
          </p:cNvPr>
          <p:cNvSpPr txBox="1"/>
          <p:nvPr/>
        </p:nvSpPr>
        <p:spPr>
          <a:xfrm>
            <a:off x="10785937" y="3038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“6”&gt;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8B5A5D-D838-6848-B99E-976ECA1537F6}"/>
              </a:ext>
            </a:extLst>
          </p:cNvPr>
          <p:cNvSpPr txBox="1"/>
          <p:nvPr/>
        </p:nvSpPr>
        <p:spPr>
          <a:xfrm>
            <a:off x="11081050" y="23518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DD91F14-DCB2-5F47-AB43-0B3A77484B11}"/>
              </a:ext>
            </a:extLst>
          </p:cNvPr>
          <p:cNvCxnSpPr>
            <a:cxnSpLocks/>
            <a:stCxn id="39" idx="2"/>
            <a:endCxn id="38" idx="0"/>
          </p:cNvCxnSpPr>
          <p:nvPr/>
        </p:nvCxnSpPr>
        <p:spPr>
          <a:xfrm flipH="1">
            <a:off x="11448939" y="2721173"/>
            <a:ext cx="1" cy="31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0B60E5B-6B94-8747-AF00-94D6620614E4}"/>
              </a:ext>
            </a:extLst>
          </p:cNvPr>
          <p:cNvSpPr txBox="1"/>
          <p:nvPr/>
        </p:nvSpPr>
        <p:spPr>
          <a:xfrm>
            <a:off x="8466068" y="2271124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067933D-3E84-964F-B7D2-822385E03AFA}"/>
              </a:ext>
            </a:extLst>
          </p:cNvPr>
          <p:cNvCxnSpPr>
            <a:cxnSpLocks/>
          </p:cNvCxnSpPr>
          <p:nvPr/>
        </p:nvCxnSpPr>
        <p:spPr>
          <a:xfrm>
            <a:off x="8743671" y="2635430"/>
            <a:ext cx="46937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EF72685-73ED-4C42-86A8-6B98CAD0DB1A}"/>
              </a:ext>
            </a:extLst>
          </p:cNvPr>
          <p:cNvSpPr txBox="1"/>
          <p:nvPr/>
        </p:nvSpPr>
        <p:spPr>
          <a:xfrm>
            <a:off x="3723972" y="397364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AST&lt;*&gt;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623C0CC-6B5F-DB49-B0D4-1391E64F41E6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249948" y="4342975"/>
            <a:ext cx="191420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69536A6-4D97-A247-B1FC-F3A8FA5E8A07}"/>
              </a:ext>
            </a:extLst>
          </p:cNvPr>
          <p:cNvSpPr txBox="1"/>
          <p:nvPr/>
        </p:nvSpPr>
        <p:spPr>
          <a:xfrm>
            <a:off x="1882809" y="4867763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AST&lt;+&gt;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29FB13B-91D8-F94F-A4E5-53AB795D285D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164157" y="4342975"/>
            <a:ext cx="94259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0077C8-5580-6247-82FC-CBF981B56EE9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656F7-4BE2-2E44-86AB-D15336DB655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EE0E992-34D2-A845-91CF-7D91AB1768B2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AST&lt;1&gt;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56803C-A67F-9347-9B8E-7059402D539F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6021F7-8205-A249-95C7-E1E2582D8736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AST&lt;6&gt;</a:t>
            </a:r>
          </a:p>
        </p:txBody>
      </p:sp>
    </p:spTree>
    <p:extLst>
      <p:ext uri="{BB962C8B-B14F-4D97-AF65-F5344CB8AC3E}">
        <p14:creationId xmlns:p14="http://schemas.microsoft.com/office/powerpoint/2010/main" val="3682084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4D59432-2935-CD4A-9381-5E100991E50D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88285F-9994-B14C-AED5-8F42F4C96A6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81C73C8-2205-E94E-BF43-881B12B029E0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FA3D48F-2460-6844-81C6-AD73BE148012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104C896-1663-DB47-9FAA-BC0163C769D0}"/>
              </a:ext>
            </a:extLst>
          </p:cNvPr>
          <p:cNvCxnSpPr>
            <a:cxnSpLocks/>
            <a:stCxn id="51" idx="2"/>
            <a:endCxn id="53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879725C-F72A-4E46-BA2C-DFA47328E442}"/>
              </a:ext>
            </a:extLst>
          </p:cNvPr>
          <p:cNvCxnSpPr>
            <a:cxnSpLocks/>
            <a:endCxn id="56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DE6948A3-F770-5642-A7A5-1D8F19AA3D6A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6BF085C-7BD2-574B-8A93-37D4105B128B}"/>
              </a:ext>
            </a:extLst>
          </p:cNvPr>
          <p:cNvCxnSpPr>
            <a:cxnSpLocks/>
            <a:stCxn id="53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1D1EC452-ABCA-0142-84E3-388B4A6F3E1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4083C49-F390-9945-99BC-D61F3571D8EF}"/>
              </a:ext>
            </a:extLst>
          </p:cNvPr>
          <p:cNvCxnSpPr>
            <a:cxnSpLocks/>
            <a:endCxn id="62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FF1A57-5487-8C40-BBC4-F67F3FBCD4A5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BEE36F5-2EF3-B648-AF93-FF809088ED03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372D31F-FA9B-A74D-9F8D-085F00F431D9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0E6581F-066A-674E-ABFF-2BD4B6149B15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9C0DF0D2-74B7-AC40-B284-60431E06D7D8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17C2AE9-DEDE-3D4D-BFF6-69225AFD62B4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FEA3795B-97D8-174C-8C85-7334A23DC98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412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9457B1-CF08-B648-A171-EEDDC399FD36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F2E608-4265-0640-AC6D-C11B56B90332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22702E1-1037-A94E-B343-4FCE2DBF1798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4EEAB8-FF65-A84D-9CC7-90207006FBE8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FD8F13-67DD-C840-92C3-068C11012323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9D16D68-5646-9247-B350-B2C2AA448AE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BA7FAD9-4799-D54B-BDB8-AE9C62112A23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B78B42-94ED-F44E-AC28-E916E2FD24BA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62E51B-3267-064B-A381-7336ED8BBD9C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2BC50B-A234-1844-ABB9-8C441FB792CA}"/>
              </a:ext>
            </a:extLst>
          </p:cNvPr>
          <p:cNvSpPr txBox="1"/>
          <p:nvPr/>
        </p:nvSpPr>
        <p:spPr>
          <a:xfrm>
            <a:off x="6514762" y="5811385"/>
            <a:ext cx="406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to the desired parse tree?</a:t>
            </a:r>
          </a:p>
        </p:txBody>
      </p:sp>
    </p:spTree>
    <p:extLst>
      <p:ext uri="{BB962C8B-B14F-4D97-AF65-F5344CB8AC3E}">
        <p14:creationId xmlns:p14="http://schemas.microsoft.com/office/powerpoint/2010/main" val="268977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2E2BD59-4654-D54B-831A-C6046A6CD283}"/>
              </a:ext>
            </a:extLst>
          </p:cNvPr>
          <p:cNvSpPr txBox="1"/>
          <p:nvPr/>
        </p:nvSpPr>
        <p:spPr>
          <a:xfrm>
            <a:off x="725786" y="3570961"/>
            <a:ext cx="5135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Keep in mind that because we wrote our own parser,</a:t>
            </a:r>
          </a:p>
          <a:p>
            <a:r>
              <a:rPr lang="en-US" dirty="0"/>
              <a:t>we can inject code at any point during the parse.</a:t>
            </a:r>
          </a:p>
        </p:txBody>
      </p:sp>
    </p:spTree>
    <p:extLst>
      <p:ext uri="{BB962C8B-B14F-4D97-AF65-F5344CB8AC3E}">
        <p14:creationId xmlns:p14="http://schemas.microsoft.com/office/powerpoint/2010/main" val="40555109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541950" y="3669436"/>
            <a:ext cx="1996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number node after we see a number </a:t>
            </a:r>
          </a:p>
        </p:txBody>
      </p:sp>
    </p:spTree>
    <p:extLst>
      <p:ext uri="{BB962C8B-B14F-4D97-AF65-F5344CB8AC3E}">
        <p14:creationId xmlns:p14="http://schemas.microsoft.com/office/powerpoint/2010/main" val="427780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56972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5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433411" y="3810652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node down</a:t>
            </a:r>
          </a:p>
        </p:txBody>
      </p:sp>
    </p:spTree>
    <p:extLst>
      <p:ext uri="{BB962C8B-B14F-4D97-AF65-F5344CB8AC3E}">
        <p14:creationId xmlns:p14="http://schemas.microsoft.com/office/powerpoint/2010/main" val="21517519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Expr2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433411" y="3810652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node down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B2C67C-8672-DC4B-850B-8916CC9DD699}"/>
              </a:ext>
            </a:extLst>
          </p:cNvPr>
          <p:cNvSpPr txBox="1"/>
          <p:nvPr/>
        </p:nvSpPr>
        <p:spPr>
          <a:xfrm>
            <a:off x="9632994" y="3000595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</p:spTree>
    <p:extLst>
      <p:ext uri="{BB962C8B-B14F-4D97-AF65-F5344CB8AC3E}">
        <p14:creationId xmlns:p14="http://schemas.microsoft.com/office/powerpoint/2010/main" val="1019450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4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093396" y="4110960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Expr2, after 4 is parsed, create a number node and a minus node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AST&lt;4&gt;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2EE652-7AD2-B243-8C09-9CF0ECEA259B}"/>
              </a:ext>
            </a:extLst>
          </p:cNvPr>
          <p:cNvSpPr txBox="1"/>
          <p:nvPr/>
        </p:nvSpPr>
        <p:spPr>
          <a:xfrm>
            <a:off x="9632994" y="3000595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AST&lt;5&gt;</a:t>
            </a:r>
          </a:p>
        </p:txBody>
      </p:sp>
    </p:spTree>
    <p:extLst>
      <p:ext uri="{BB962C8B-B14F-4D97-AF65-F5344CB8AC3E}">
        <p14:creationId xmlns:p14="http://schemas.microsoft.com/office/powerpoint/2010/main" val="14031852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Expr2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6EFFC-B226-2549-92FB-A5CA5E9742A3}"/>
              </a:ext>
            </a:extLst>
          </p:cNvPr>
          <p:cNvSpPr txBox="1"/>
          <p:nvPr/>
        </p:nvSpPr>
        <p:spPr>
          <a:xfrm>
            <a:off x="5093396" y="4110960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the new node</a:t>
            </a:r>
            <a:br>
              <a:rPr lang="en-US" dirty="0"/>
            </a:br>
            <a:r>
              <a:rPr lang="en-US" dirty="0"/>
              <a:t>down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ED1931-D0ED-064F-B152-48ED92F64F3A}"/>
              </a:ext>
            </a:extLst>
          </p:cNvPr>
          <p:cNvSpPr txBox="1"/>
          <p:nvPr/>
        </p:nvSpPr>
        <p:spPr>
          <a:xfrm>
            <a:off x="10518315" y="37268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2053846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234780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Expr2, after 3 is parsed, create a number node and a minus node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D971D2-E7F8-2940-A846-AFD056D85C39}"/>
              </a:ext>
            </a:extLst>
          </p:cNvPr>
          <p:cNvSpPr txBox="1"/>
          <p:nvPr/>
        </p:nvSpPr>
        <p:spPr>
          <a:xfrm>
            <a:off x="10518315" y="37268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11057773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463989"/>
            <a:ext cx="199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 down the new node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811E8F-24E9-9A4B-A10D-502221969126}"/>
              </a:ext>
            </a:extLst>
          </p:cNvPr>
          <p:cNvSpPr txBox="1"/>
          <p:nvPr/>
        </p:nvSpPr>
        <p:spPr>
          <a:xfrm>
            <a:off x="11284254" y="4436606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27408401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541A2-C14C-6C47-BC8F-99FC3CB3293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57DE0-A909-5645-B493-B7D174C1CE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B3AD16-7A27-414A-8491-1E908897DDC9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926B8E-6AF3-524A-BFE2-F65D98172212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EA0AAF6-7DED-4945-AEDF-55720C0563C1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1FFF5E0-54C5-B243-9B87-3F258D4B00AA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94448-7130-FB44-83F7-0447C633BD5F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6D43554-2564-3548-A91F-E9B106D4C9F0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D1B6A8-0B4F-CD43-ADF6-3AD71F7692FB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481F919-D274-4348-A665-3136CEB8B10F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7C18F61-011F-E043-A5E0-45E6C1AB99B2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07AD13-14DC-0549-B634-B99FE5C6A63B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2A71A-E3EB-7749-913B-A5DF92AFB549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998D9-4CD9-6B4E-AE92-ACA00548E82F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6FA31B-F12A-F54A-8F84-F8AB8CE0F2B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016D4-8999-A74A-AE5E-EE800BFF98D7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C9F93-D31E-0443-B6DE-020607415883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FBFC4-03D6-6047-BE01-11FE6402F0D3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4AB119-DF97-0646-A0C7-79D16FD3D4A9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F50BF7-DB50-8145-9F94-15F25FD56A99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F861D16-EF97-C940-86F1-71EF4F5ED397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BFF4F30-6D2B-A149-B8D2-2A06D4743AB1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0EED0C2-848A-D444-B3DA-E9309A942FCF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0FE991-1FC7-C842-8A80-C7351B0E3AB7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032A57-4F72-FA4D-A03B-E80A1229D7FA}"/>
              </a:ext>
            </a:extLst>
          </p:cNvPr>
          <p:cNvSpPr txBox="1"/>
          <p:nvPr/>
        </p:nvSpPr>
        <p:spPr>
          <a:xfrm>
            <a:off x="6460765" y="5463989"/>
            <a:ext cx="1996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 the node when there is nothing left to parse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E6C9AC-A01C-7141-8A6C-6F122C825D71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BC20A-BCEA-7743-8DAD-6E9D39174F9A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90A09AB-97D8-9349-ADAC-B7CB9E713B5C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4D34688-F9B5-DC4A-8E52-5BDD5CA28457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811E8F-24E9-9A4B-A10D-502221969126}"/>
              </a:ext>
            </a:extLst>
          </p:cNvPr>
          <p:cNvSpPr txBox="1"/>
          <p:nvPr/>
        </p:nvSpPr>
        <p:spPr>
          <a:xfrm>
            <a:off x="7871714" y="231751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AST&lt;-&gt;</a:t>
            </a:r>
          </a:p>
        </p:txBody>
      </p:sp>
    </p:spTree>
    <p:extLst>
      <p:ext uri="{BB962C8B-B14F-4D97-AF65-F5344CB8AC3E}">
        <p14:creationId xmlns:p14="http://schemas.microsoft.com/office/powerpoint/2010/main" val="39090183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329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2534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DF143-55F5-3D4C-8B96-0DE78875E623}"/>
              </a:ext>
            </a:extLst>
          </p:cNvPr>
          <p:cNvSpPr/>
          <p:nvPr/>
        </p:nvSpPr>
        <p:spPr>
          <a:xfrm>
            <a:off x="956733" y="4746552"/>
            <a:ext cx="9228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# ... for applying the second production rule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0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B5D027-11F6-0441-9B34-53DB2276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68550"/>
            <a:ext cx="9144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183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7689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Expr2 ::= MINUS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#lexemes second field is the value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C0EC2-C966-2942-A41C-72D90BE8F91E}"/>
              </a:ext>
            </a:extLst>
          </p:cNvPr>
          <p:cNvSpPr txBox="1"/>
          <p:nvPr/>
        </p:nvSpPr>
        <p:spPr>
          <a:xfrm>
            <a:off x="169334" y="2727529"/>
            <a:ext cx="3795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more realistic grammar, you might</a:t>
            </a:r>
            <a:br>
              <a:rPr lang="en-US" dirty="0"/>
            </a:br>
            <a:r>
              <a:rPr lang="en-US" dirty="0"/>
              <a:t>have more layers: e.g. a </a:t>
            </a:r>
            <a:r>
              <a:rPr lang="en-US" dirty="0">
                <a:highlight>
                  <a:srgbClr val="FFFF00"/>
                </a:highlight>
              </a:rPr>
              <a:t>Term</a:t>
            </a:r>
            <a:br>
              <a:rPr lang="en-US" dirty="0">
                <a:highlight>
                  <a:srgbClr val="FFFF00"/>
                </a:highlight>
              </a:rPr>
            </a:b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how to adapt?</a:t>
            </a:r>
          </a:p>
        </p:txBody>
      </p:sp>
    </p:spTree>
    <p:extLst>
      <p:ext uri="{BB962C8B-B14F-4D97-AF65-F5344CB8AC3E}">
        <p14:creationId xmlns:p14="http://schemas.microsoft.com/office/powerpoint/2010/main" val="37991013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AST from predictive grammar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37689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Expr2 ::= MINUS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Term</a:t>
            </a:r>
            <a:r>
              <a:rPr lang="en-US" dirty="0">
                <a:latin typeface="Courier" pitchFamily="2" charset="0"/>
              </a:rPr>
              <a:t>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D8BA50-1EA3-E24C-94A7-2003E6AC8455}"/>
              </a:ext>
            </a:extLst>
          </p:cNvPr>
          <p:cNvSpPr/>
          <p:nvPr/>
        </p:nvSpPr>
        <p:spPr>
          <a:xfrm>
            <a:off x="4233333" y="1882340"/>
            <a:ext cx="7628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.parse_term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373AA-277F-0E47-976B-655C065552DD}"/>
              </a:ext>
            </a:extLst>
          </p:cNvPr>
          <p:cNvSpPr/>
          <p:nvPr/>
        </p:nvSpPr>
        <p:spPr>
          <a:xfrm>
            <a:off x="389467" y="4130471"/>
            <a:ext cx="78062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parse_expr2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for applying the first production rule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.eat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"MINUS"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 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.parse_term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ASTMinusNode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 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.parse_expr2(node)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C0EC2-C966-2942-A41C-72D90BE8F91E}"/>
              </a:ext>
            </a:extLst>
          </p:cNvPr>
          <p:cNvSpPr txBox="1"/>
          <p:nvPr/>
        </p:nvSpPr>
        <p:spPr>
          <a:xfrm>
            <a:off x="169334" y="2727529"/>
            <a:ext cx="3795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a more realistic grammar, you might</a:t>
            </a:r>
            <a:br>
              <a:rPr lang="en-US" dirty="0"/>
            </a:br>
            <a:r>
              <a:rPr lang="en-US" dirty="0"/>
              <a:t>have more layers: e.g. a </a:t>
            </a:r>
            <a:r>
              <a:rPr lang="en-US" dirty="0">
                <a:highlight>
                  <a:srgbClr val="FFFF00"/>
                </a:highlight>
              </a:rPr>
              <a:t>Term</a:t>
            </a:r>
            <a:br>
              <a:rPr lang="en-US" dirty="0">
                <a:highlight>
                  <a:srgbClr val="FFFF00"/>
                </a:highlight>
              </a:rPr>
            </a:br>
            <a:br>
              <a:rPr lang="en-US" dirty="0">
                <a:highlight>
                  <a:srgbClr val="FFFF00"/>
                </a:highlight>
              </a:rPr>
            </a:br>
            <a:r>
              <a:rPr lang="en-US" dirty="0"/>
              <a:t>how to adapt?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7EE02-A5CE-664B-9517-F1586B3C9123}"/>
              </a:ext>
            </a:extLst>
          </p:cNvPr>
          <p:cNvSpPr txBox="1"/>
          <p:nvPr/>
        </p:nvSpPr>
        <p:spPr>
          <a:xfrm>
            <a:off x="9110134" y="4292600"/>
            <a:ext cx="2387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parse_term</a:t>
            </a:r>
            <a:br>
              <a:rPr lang="en-US" b="1" dirty="0"/>
            </a:br>
            <a:r>
              <a:rPr lang="en-US" b="1" dirty="0"/>
              <a:t>will figure out how</a:t>
            </a:r>
          </a:p>
          <a:p>
            <a:r>
              <a:rPr lang="en-US" b="1" dirty="0"/>
              <a:t>to get you an AST node</a:t>
            </a:r>
          </a:p>
          <a:p>
            <a:r>
              <a:rPr lang="en-US" b="1" dirty="0"/>
              <a:t>for that term.</a:t>
            </a:r>
          </a:p>
        </p:txBody>
      </p:sp>
    </p:spTree>
    <p:extLst>
      <p:ext uri="{BB962C8B-B14F-4D97-AF65-F5344CB8AC3E}">
        <p14:creationId xmlns:p14="http://schemas.microsoft.com/office/powerpoint/2010/main" val="27007366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A7BD4-1919-2143-9AD0-F6DA1BDD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0158"/>
          </a:xfrm>
        </p:spPr>
        <p:txBody>
          <a:bodyPr/>
          <a:lstStyle/>
          <a:p>
            <a:r>
              <a:rPr lang="en-US" dirty="0"/>
              <a:t>Python AST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85A951-036D-1F44-B6E8-89A42A771E92}"/>
              </a:ext>
            </a:extLst>
          </p:cNvPr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ast.dump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ast.parse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'5-4-2'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112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A7BD4-1919-2143-9AD0-F6DA1BDD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00158"/>
          </a:xfrm>
        </p:spPr>
        <p:txBody>
          <a:bodyPr/>
          <a:lstStyle/>
          <a:p>
            <a:r>
              <a:rPr lang="en-US" dirty="0"/>
              <a:t>Python AST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85A951-036D-1F44-B6E8-89A42A771E92}"/>
              </a:ext>
            </a:extLst>
          </p:cNvPr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ast.dump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ast.parse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'5-4-2'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56C22-C2F9-634F-AC0A-3D26E70A8E0A}"/>
              </a:ext>
            </a:extLst>
          </p:cNvPr>
          <p:cNvSpPr/>
          <p:nvPr/>
        </p:nvSpPr>
        <p:spPr>
          <a:xfrm>
            <a:off x="714103" y="5144478"/>
            <a:ext cx="11303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Expr(value=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BinOp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(left=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BinOp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(left=Num(n=5), op=Sub(), right=Num(n=4)), op=Sub(), right=Num(n=2)))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9788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295859" y="180488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5 - 4 - 3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58849-8CB8-B048-8ADE-2D476184A4F7}"/>
              </a:ext>
            </a:extLst>
          </p:cNvPr>
          <p:cNvSpPr/>
          <p:nvPr/>
        </p:nvSpPr>
        <p:spPr>
          <a:xfrm>
            <a:off x="7108640" y="3212335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3DF057-40AE-324C-805F-1C9A428ED811}"/>
              </a:ext>
            </a:extLst>
          </p:cNvPr>
          <p:cNvSpPr/>
          <p:nvPr/>
        </p:nvSpPr>
        <p:spPr>
          <a:xfrm>
            <a:off x="7321516" y="25660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3925BA-6AE6-8F4A-9124-DE2C80CF1A53}"/>
              </a:ext>
            </a:extLst>
          </p:cNvPr>
          <p:cNvCxnSpPr>
            <a:cxnSpLocks/>
          </p:cNvCxnSpPr>
          <p:nvPr/>
        </p:nvCxnSpPr>
        <p:spPr>
          <a:xfrm flipH="1">
            <a:off x="7323426" y="2935336"/>
            <a:ext cx="271515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7ED73A-17E5-F94F-B53F-793141B6E226}"/>
              </a:ext>
            </a:extLst>
          </p:cNvPr>
          <p:cNvSpPr/>
          <p:nvPr/>
        </p:nvSpPr>
        <p:spPr>
          <a:xfrm>
            <a:off x="8731878" y="3232915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011516-B8ED-5B46-8344-313EE65386E8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>
            <a:off x="7689566" y="2935336"/>
            <a:ext cx="1479291" cy="2975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F77180-4165-8D4C-BFCA-6BEB9C1C5E2C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8032976" y="3581667"/>
            <a:ext cx="1033213" cy="344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0DDF4AE-9547-E642-A374-F1D63CFD341E}"/>
              </a:ext>
            </a:extLst>
          </p:cNvPr>
          <p:cNvSpPr/>
          <p:nvPr/>
        </p:nvSpPr>
        <p:spPr>
          <a:xfrm>
            <a:off x="7871714" y="392629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FCE606-82CA-0840-9BB8-CA98677D86C8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9168857" y="3602247"/>
            <a:ext cx="855676" cy="324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21A90E5-2BD7-B046-BD97-2B9192067745}"/>
              </a:ext>
            </a:extLst>
          </p:cNvPr>
          <p:cNvSpPr/>
          <p:nvPr/>
        </p:nvSpPr>
        <p:spPr>
          <a:xfrm>
            <a:off x="9662493" y="397486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6C97B4-7FD9-494E-BFC6-18DAC10C23F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9411987" y="4342975"/>
            <a:ext cx="558487" cy="278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F525782-A78E-0B49-89EB-873ACF123DA2}"/>
              </a:ext>
            </a:extLst>
          </p:cNvPr>
          <p:cNvCxnSpPr>
            <a:cxnSpLocks/>
          </p:cNvCxnSpPr>
          <p:nvPr/>
        </p:nvCxnSpPr>
        <p:spPr>
          <a:xfrm>
            <a:off x="9136983" y="3598720"/>
            <a:ext cx="0" cy="301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13C1C-6B2A-3144-B7C7-52FF2E92BDC3}"/>
              </a:ext>
            </a:extLst>
          </p:cNvPr>
          <p:cNvSpPr/>
          <p:nvPr/>
        </p:nvSpPr>
        <p:spPr>
          <a:xfrm>
            <a:off x="8975721" y="3929446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C58CFD-5EE3-D740-B954-05905EEDB020}"/>
              </a:ext>
            </a:extLst>
          </p:cNvPr>
          <p:cNvSpPr/>
          <p:nvPr/>
        </p:nvSpPr>
        <p:spPr>
          <a:xfrm>
            <a:off x="9250725" y="4621272"/>
            <a:ext cx="322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-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C511CEB-CD5F-0B4D-B581-AD57D0A1FD1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0099472" y="4344193"/>
            <a:ext cx="0" cy="2899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1CC8D182-47AF-6D40-BD79-D01ED92A8995}"/>
              </a:ext>
            </a:extLst>
          </p:cNvPr>
          <p:cNvSpPr/>
          <p:nvPr/>
        </p:nvSpPr>
        <p:spPr>
          <a:xfrm>
            <a:off x="9988124" y="4630680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3</a:t>
            </a:r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701D8B-3473-FA4F-B16B-6A379F191EFE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0099472" y="4344193"/>
            <a:ext cx="769907" cy="317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22C555CC-6A96-B84A-B392-3B1F1C86EA98}"/>
              </a:ext>
            </a:extLst>
          </p:cNvPr>
          <p:cNvSpPr/>
          <p:nvPr/>
        </p:nvSpPr>
        <p:spPr>
          <a:xfrm>
            <a:off x="10725523" y="469495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Expr2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B13D5F2-5778-314F-A920-27A872007855}"/>
              </a:ext>
            </a:extLst>
          </p:cNvPr>
          <p:cNvSpPr txBox="1"/>
          <p:nvPr/>
        </p:nvSpPr>
        <p:spPr>
          <a:xfrm>
            <a:off x="740646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6504269" y="5711112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Parse trees cannot always be evaluated in post-order. An AST should always be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BC005E-8C4D-7A42-94E9-10E755AD8136}"/>
              </a:ext>
            </a:extLst>
          </p:cNvPr>
          <p:cNvSpPr txBox="1"/>
          <p:nvPr/>
        </p:nvSpPr>
        <p:spPr>
          <a:xfrm>
            <a:off x="10110651" y="2769326"/>
            <a:ext cx="113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parse tree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233317-9DE9-0F46-B13A-60A1916D72E3}"/>
              </a:ext>
            </a:extLst>
          </p:cNvPr>
          <p:cNvSpPr txBox="1"/>
          <p:nvPr/>
        </p:nvSpPr>
        <p:spPr>
          <a:xfrm>
            <a:off x="5268686" y="384918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9323020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x - y -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</p:spTree>
    <p:extLst>
      <p:ext uri="{BB962C8B-B14F-4D97-AF65-F5344CB8AC3E}">
        <p14:creationId xmlns:p14="http://schemas.microsoft.com/office/powerpoint/2010/main" val="32717220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BEA8-0214-9C47-A69D-9D64E4A7E59B}"/>
              </a:ext>
            </a:extLst>
          </p:cNvPr>
          <p:cNvSpPr txBox="1"/>
          <p:nvPr/>
        </p:nvSpPr>
        <p:spPr>
          <a:xfrm>
            <a:off x="7325954" y="5664946"/>
            <a:ext cx="296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this change things?</a:t>
            </a:r>
          </a:p>
        </p:txBody>
      </p:sp>
    </p:spTree>
    <p:extLst>
      <p:ext uri="{BB962C8B-B14F-4D97-AF65-F5344CB8AC3E}">
        <p14:creationId xmlns:p14="http://schemas.microsoft.com/office/powerpoint/2010/main" val="3956817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22C08-2429-7A49-BEC3-F1AF057278D5}"/>
              </a:ext>
            </a:extLst>
          </p:cNvPr>
          <p:cNvSpPr txBox="1"/>
          <p:nvPr/>
        </p:nvSpPr>
        <p:spPr>
          <a:xfrm>
            <a:off x="7426488" y="3685933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AAFEBF-852C-AC4A-90F4-0C94E1F7E510}"/>
              </a:ext>
            </a:extLst>
          </p:cNvPr>
          <p:cNvSpPr txBox="1"/>
          <p:nvPr/>
        </p:nvSpPr>
        <p:spPr>
          <a:xfrm>
            <a:off x="7325954" y="2782669"/>
            <a:ext cx="384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if you cannot evaluate it? </a:t>
            </a:r>
            <a:br>
              <a:rPr lang="en-US" i="1" dirty="0"/>
            </a:br>
            <a:r>
              <a:rPr lang="en-US" i="1" dirty="0"/>
              <a:t>What else might you do?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DDBEA8-0214-9C47-A69D-9D64E4A7E59B}"/>
              </a:ext>
            </a:extLst>
          </p:cNvPr>
          <p:cNvSpPr txBox="1"/>
          <p:nvPr/>
        </p:nvSpPr>
        <p:spPr>
          <a:xfrm>
            <a:off x="7325954" y="5664946"/>
            <a:ext cx="296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this change things?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all?</a:t>
            </a:r>
          </a:p>
        </p:txBody>
      </p:sp>
    </p:spTree>
    <p:extLst>
      <p:ext uri="{BB962C8B-B14F-4D97-AF65-F5344CB8AC3E}">
        <p14:creationId xmlns:p14="http://schemas.microsoft.com/office/powerpoint/2010/main" val="36574264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8386354" y="3612353"/>
            <a:ext cx="2702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do some experiments.</a:t>
            </a:r>
          </a:p>
          <a:p>
            <a:br>
              <a:rPr lang="en-US" dirty="0"/>
            </a:br>
            <a:r>
              <a:rPr lang="en-US" dirty="0"/>
              <a:t>What should 5 + 5.0 be?</a:t>
            </a:r>
          </a:p>
        </p:txBody>
      </p:sp>
    </p:spTree>
    <p:extLst>
      <p:ext uri="{BB962C8B-B14F-4D97-AF65-F5344CB8AC3E}">
        <p14:creationId xmlns:p14="http://schemas.microsoft.com/office/powerpoint/2010/main" val="41553399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8386354" y="3612353"/>
            <a:ext cx="27025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do some experiments.</a:t>
            </a:r>
          </a:p>
          <a:p>
            <a:br>
              <a:rPr lang="en-US" dirty="0"/>
            </a:br>
            <a:r>
              <a:rPr lang="en-US" dirty="0"/>
              <a:t>What should 5 + 5.0 be?</a:t>
            </a:r>
          </a:p>
          <a:p>
            <a:endParaRPr lang="en-US" dirty="0"/>
          </a:p>
          <a:p>
            <a:r>
              <a:rPr lang="en-US" dirty="0"/>
              <a:t>but </a:t>
            </a:r>
          </a:p>
          <a:p>
            <a:endParaRPr lang="en-US" dirty="0"/>
          </a:p>
          <a:p>
            <a:r>
              <a:rPr lang="en-US" b="1" dirty="0" err="1">
                <a:latin typeface="Courier" pitchFamily="2" charset="0"/>
              </a:rPr>
              <a:t>addss</a:t>
            </a:r>
            <a:r>
              <a:rPr lang="en-US" b="1" dirty="0">
                <a:latin typeface="Courier" pitchFamily="2" charset="0"/>
              </a:rPr>
              <a:t> r1 r2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interprets both registers</a:t>
            </a:r>
          </a:p>
          <a:p>
            <a:r>
              <a:rPr lang="en-US" dirty="0">
                <a:cs typeface="Calibri" panose="020F0502020204030204" pitchFamily="34" charset="0"/>
              </a:rPr>
              <a:t>as floats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1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6441E3-5F9B-2B43-B45A-9E7AB6EDE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603285"/>
            <a:ext cx="92456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8818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347063" y="623533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all?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5511-8D12-D64A-9C50-10698F8B421C}"/>
              </a:ext>
            </a:extLst>
          </p:cNvPr>
          <p:cNvSpPr txBox="1"/>
          <p:nvPr/>
        </p:nvSpPr>
        <p:spPr>
          <a:xfrm>
            <a:off x="7201988" y="4129099"/>
            <a:ext cx="45553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the binary of 5 is 0b101</a:t>
            </a:r>
            <a:br>
              <a:rPr lang="en-US" dirty="0"/>
            </a:br>
            <a:r>
              <a:rPr lang="en-US" dirty="0"/>
              <a:t>the float value of 0b101 is 7.00649232162e-45</a:t>
            </a:r>
          </a:p>
          <a:p>
            <a:endParaRPr lang="en-US" dirty="0"/>
          </a:p>
          <a:p>
            <a:r>
              <a:rPr lang="en-US" dirty="0"/>
              <a:t>We cannot just add them!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7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Evaluate an AST by doing a post order traversal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1C913-BA44-B646-8F19-49E538FF0178}"/>
              </a:ext>
            </a:extLst>
          </p:cNvPr>
          <p:cNvSpPr txBox="1"/>
          <p:nvPr/>
        </p:nvSpPr>
        <p:spPr>
          <a:xfrm>
            <a:off x="838200" y="2081367"/>
            <a:ext cx="36311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Expr  ::= NUM Expr2</a:t>
            </a:r>
          </a:p>
          <a:p>
            <a:r>
              <a:rPr lang="en-US" dirty="0">
                <a:latin typeface="Courier" pitchFamily="2" charset="0"/>
              </a:rPr>
              <a:t>Expr2 ::= MINUS NUM Expr2</a:t>
            </a:r>
          </a:p>
          <a:p>
            <a:r>
              <a:rPr lang="en-US" dirty="0">
                <a:latin typeface="Courier" pitchFamily="2" charset="0"/>
              </a:rPr>
              <a:t>      |   “”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679269" y="63743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21432" y="557712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883574" y="594414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07947" y="594414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052114" y="637430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  <a:endCxn id="3" idx="0"/>
          </p:cNvCxnSpPr>
          <p:nvPr/>
        </p:nvCxnSpPr>
        <p:spPr>
          <a:xfrm flipH="1">
            <a:off x="2278037" y="4342975"/>
            <a:ext cx="1863678" cy="612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F185A-6B9F-CA4C-B783-3EE2252D5834}"/>
              </a:ext>
            </a:extLst>
          </p:cNvPr>
          <p:cNvSpPr txBox="1"/>
          <p:nvPr/>
        </p:nvSpPr>
        <p:spPr>
          <a:xfrm>
            <a:off x="679269" y="438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F5BA0E-C32B-CC41-A387-9D62AB795428}"/>
              </a:ext>
            </a:extLst>
          </p:cNvPr>
          <p:cNvSpPr txBox="1"/>
          <p:nvPr/>
        </p:nvSpPr>
        <p:spPr>
          <a:xfrm>
            <a:off x="5106755" y="5794280"/>
            <a:ext cx="576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make sure our operands are in the right format!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DAE260-FBAB-A246-AC3A-5F5BF9999733}"/>
              </a:ext>
            </a:extLst>
          </p:cNvPr>
          <p:cNvSpPr txBox="1"/>
          <p:nvPr/>
        </p:nvSpPr>
        <p:spPr>
          <a:xfrm>
            <a:off x="8950488" y="1768320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4BD33D-8B34-FC4B-B439-1B0F268BEE6C}"/>
              </a:ext>
            </a:extLst>
          </p:cNvPr>
          <p:cNvSpPr/>
          <p:nvPr/>
        </p:nvSpPr>
        <p:spPr>
          <a:xfrm>
            <a:off x="1341755" y="4955699"/>
            <a:ext cx="1872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</a:t>
            </a:r>
            <a:r>
              <a:rPr lang="en-US" dirty="0" err="1">
                <a:highlight>
                  <a:srgbClr val="FFFF00"/>
                </a:highlight>
              </a:rPr>
              <a:t>int_to_float</a:t>
            </a:r>
            <a:r>
              <a:rPr lang="en-US" dirty="0">
                <a:highlight>
                  <a:srgbClr val="FFFF00"/>
                </a:highlight>
              </a:rPr>
              <a:t>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BEE86BB-16B4-7E44-A61A-8823BD091603}"/>
              </a:ext>
            </a:extLst>
          </p:cNvPr>
          <p:cNvCxnSpPr>
            <a:cxnSpLocks/>
            <a:stCxn id="3" idx="2"/>
            <a:endCxn id="28" idx="0"/>
          </p:cNvCxnSpPr>
          <p:nvPr/>
        </p:nvCxnSpPr>
        <p:spPr>
          <a:xfrm flipH="1">
            <a:off x="2239175" y="5325031"/>
            <a:ext cx="38862" cy="2520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185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6775"/>
          </a:xfrm>
        </p:spPr>
        <p:txBody>
          <a:bodyPr/>
          <a:lstStyle/>
          <a:p>
            <a:r>
              <a:rPr lang="en-US" dirty="0"/>
              <a:t>Given a language a type system defines:</a:t>
            </a:r>
          </a:p>
          <a:p>
            <a:pPr lvl="1"/>
            <a:r>
              <a:rPr lang="en-US" dirty="0"/>
              <a:t>The primitive (base) types in the language</a:t>
            </a:r>
          </a:p>
          <a:p>
            <a:pPr lvl="1"/>
            <a:r>
              <a:rPr lang="en-US" dirty="0"/>
              <a:t>How the types can be converted to other types</a:t>
            </a:r>
          </a:p>
          <a:p>
            <a:pPr lvl="2"/>
            <a:r>
              <a:rPr lang="en-US" dirty="0"/>
              <a:t>implicitly or explicitly</a:t>
            </a:r>
          </a:p>
          <a:p>
            <a:pPr lvl="1"/>
            <a:r>
              <a:rPr lang="en-US" dirty="0"/>
              <a:t>How the user can define new types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E989FEE-3EF2-8E42-9C26-527D409EA79A}"/>
              </a:ext>
            </a:extLst>
          </p:cNvPr>
          <p:cNvSpPr txBox="1">
            <a:spLocks/>
          </p:cNvSpPr>
          <p:nvPr/>
        </p:nvSpPr>
        <p:spPr>
          <a:xfrm>
            <a:off x="838200" y="37745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 checking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8F86DF-C691-E749-B369-8F0687AF6159}"/>
              </a:ext>
            </a:extLst>
          </p:cNvPr>
          <p:cNvSpPr txBox="1">
            <a:spLocks/>
          </p:cNvSpPr>
          <p:nvPr/>
        </p:nvSpPr>
        <p:spPr>
          <a:xfrm>
            <a:off x="838200" y="5100093"/>
            <a:ext cx="10515600" cy="1753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Check a program to ensure that it adheres to the type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67ECE-44F9-5B4B-93B5-5540B4FBFEB1}"/>
              </a:ext>
            </a:extLst>
          </p:cNvPr>
          <p:cNvSpPr txBox="1"/>
          <p:nvPr/>
        </p:nvSpPr>
        <p:spPr>
          <a:xfrm>
            <a:off x="1946365" y="5846544"/>
            <a:ext cx="829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Especially interesting for compilers as a program given in the type system for the input language must be translated to a type system for lower-level program </a:t>
            </a:r>
          </a:p>
        </p:txBody>
      </p:sp>
    </p:spTree>
    <p:extLst>
      <p:ext uri="{BB962C8B-B14F-4D97-AF65-F5344CB8AC3E}">
        <p14:creationId xmlns:p14="http://schemas.microsoft.com/office/powerpoint/2010/main" val="19873680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pros and cons of each?</a:t>
            </a:r>
          </a:p>
        </p:txBody>
      </p:sp>
    </p:spTree>
    <p:extLst>
      <p:ext uri="{BB962C8B-B14F-4D97-AF65-F5344CB8AC3E}">
        <p14:creationId xmlns:p14="http://schemas.microsoft.com/office/powerpoint/2010/main" val="31272381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Different types of Type Systems for languages:</a:t>
            </a:r>
          </a:p>
          <a:p>
            <a:pPr lvl="1"/>
            <a:r>
              <a:rPr lang="en-US" b="1" dirty="0"/>
              <a:t>statically typed</a:t>
            </a:r>
            <a:r>
              <a:rPr lang="en-US" dirty="0"/>
              <a:t>: types can be determined at compile time</a:t>
            </a:r>
          </a:p>
          <a:p>
            <a:pPr lvl="1"/>
            <a:r>
              <a:rPr lang="en-US" b="1" dirty="0"/>
              <a:t>dynamically typed</a:t>
            </a:r>
            <a:r>
              <a:rPr lang="en-US" dirty="0"/>
              <a:t>: types are determined at runtime</a:t>
            </a:r>
          </a:p>
          <a:p>
            <a:pPr lvl="1"/>
            <a:r>
              <a:rPr lang="en-US" b="1" dirty="0"/>
              <a:t>untyped</a:t>
            </a:r>
            <a:r>
              <a:rPr lang="en-US" dirty="0"/>
              <a:t>: the language has no types</a:t>
            </a:r>
          </a:p>
          <a:p>
            <a:pPr lvl="1"/>
            <a:endParaRPr lang="en-US" dirty="0"/>
          </a:p>
          <a:p>
            <a:r>
              <a:rPr lang="en-US" dirty="0"/>
              <a:t>What are examples of each?</a:t>
            </a:r>
          </a:p>
          <a:p>
            <a:r>
              <a:rPr lang="en-US" dirty="0"/>
              <a:t>What are pros and cons of each?</a:t>
            </a:r>
          </a:p>
          <a:p>
            <a:r>
              <a:rPr lang="en-US" dirty="0"/>
              <a:t>In this class, we will be:</a:t>
            </a:r>
          </a:p>
          <a:p>
            <a:pPr lvl="1"/>
            <a:r>
              <a:rPr lang="en-US" dirty="0"/>
              <a:t>Compiling a statically typed language (similar to C)</a:t>
            </a:r>
          </a:p>
          <a:p>
            <a:pPr lvl="1"/>
            <a:r>
              <a:rPr lang="en-US" dirty="0"/>
              <a:t>into an untyped language (similar to an ISA)</a:t>
            </a:r>
          </a:p>
          <a:p>
            <a:pPr lvl="1"/>
            <a:r>
              <a:rPr lang="en-US" dirty="0"/>
              <a:t>using a dynamically typed language (python)</a:t>
            </a:r>
          </a:p>
        </p:txBody>
      </p:sp>
    </p:spTree>
    <p:extLst>
      <p:ext uri="{BB962C8B-B14F-4D97-AF65-F5344CB8AC3E}">
        <p14:creationId xmlns:p14="http://schemas.microsoft.com/office/powerpoint/2010/main" val="32095917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 in the language: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</p:spTree>
    <p:extLst>
      <p:ext uri="{BB962C8B-B14F-4D97-AF65-F5344CB8AC3E}">
        <p14:creationId xmlns:p14="http://schemas.microsoft.com/office/powerpoint/2010/main" val="4325546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>
                <a:highlight>
                  <a:srgbClr val="FFFF00"/>
                </a:highlight>
              </a:rPr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702538" y="2159726"/>
            <a:ext cx="24240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 of </a:t>
            </a:r>
            <a:r>
              <a:rPr lang="en-US" dirty="0" err="1"/>
              <a:t>ints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How does C do it? </a:t>
            </a:r>
            <a:br>
              <a:rPr lang="en-US" dirty="0"/>
            </a:br>
            <a:r>
              <a:rPr lang="en-US" dirty="0"/>
              <a:t>How does Python do it?</a:t>
            </a:r>
          </a:p>
          <a:p>
            <a:r>
              <a:rPr lang="en-US" dirty="0"/>
              <a:t>Pros and cons? </a:t>
            </a:r>
          </a:p>
        </p:txBody>
      </p:sp>
    </p:spTree>
    <p:extLst>
      <p:ext uri="{BB962C8B-B14F-4D97-AF65-F5344CB8AC3E}">
        <p14:creationId xmlns:p14="http://schemas.microsoft.com/office/powerpoint/2010/main" val="25357366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702538" y="2159726"/>
            <a:ext cx="399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 strings a base type? In C? In Python?</a:t>
            </a:r>
          </a:p>
        </p:txBody>
      </p:sp>
    </p:spTree>
    <p:extLst>
      <p:ext uri="{BB962C8B-B14F-4D97-AF65-F5344CB8AC3E}">
        <p14:creationId xmlns:p14="http://schemas.microsoft.com/office/powerpoint/2010/main" val="336808594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25B775-113B-2340-A152-698FB84A5947}"/>
              </a:ext>
            </a:extLst>
          </p:cNvPr>
          <p:cNvSpPr txBox="1"/>
          <p:nvPr/>
        </p:nvSpPr>
        <p:spPr>
          <a:xfrm>
            <a:off x="4510950" y="3876294"/>
            <a:ext cx="391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are bools handled? in C? in Python</a:t>
            </a:r>
          </a:p>
        </p:txBody>
      </p:sp>
    </p:spTree>
    <p:extLst>
      <p:ext uri="{BB962C8B-B14F-4D97-AF65-F5344CB8AC3E}">
        <p14:creationId xmlns:p14="http://schemas.microsoft.com/office/powerpoint/2010/main" val="16071487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How to combine types in expressions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int and float?</a:t>
            </a:r>
          </a:p>
          <a:p>
            <a:pPr lvl="1"/>
            <a:r>
              <a:rPr lang="en-US" dirty="0"/>
              <a:t>int and char?</a:t>
            </a:r>
          </a:p>
          <a:p>
            <a:pPr lvl="1"/>
            <a:r>
              <a:rPr lang="en-US" dirty="0"/>
              <a:t>int and bool?</a:t>
            </a:r>
          </a:p>
        </p:txBody>
      </p:sp>
    </p:spTree>
    <p:extLst>
      <p:ext uri="{BB962C8B-B14F-4D97-AF65-F5344CB8AC3E}">
        <p14:creationId xmlns:p14="http://schemas.microsoft.com/office/powerpoint/2010/main" val="215371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212A9D-3F14-574D-8413-D678CFB81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1885950"/>
            <a:ext cx="8559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9421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9A3CD-5154-E142-BB4B-5B035CB4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989320" cy="4470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Considerations:</a:t>
            </a:r>
          </a:p>
          <a:p>
            <a:r>
              <a:rPr lang="en-US" dirty="0"/>
              <a:t>Base types:</a:t>
            </a:r>
          </a:p>
          <a:p>
            <a:pPr lvl="1"/>
            <a:r>
              <a:rPr lang="en-US" dirty="0" err="1"/>
              <a:t>ints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chars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floats</a:t>
            </a:r>
          </a:p>
          <a:p>
            <a:pPr lvl="1"/>
            <a:r>
              <a:rPr lang="en-US" dirty="0"/>
              <a:t>bool</a:t>
            </a:r>
          </a:p>
          <a:p>
            <a:endParaRPr lang="en-US" dirty="0"/>
          </a:p>
          <a:p>
            <a:r>
              <a:rPr lang="en-US" dirty="0"/>
              <a:t>How to combine types in expressions: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float?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char?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int and bool?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6D91F-0D6C-5346-8CF6-DD96CD488CA5}"/>
              </a:ext>
            </a:extLst>
          </p:cNvPr>
          <p:cNvSpPr txBox="1"/>
          <p:nvPr/>
        </p:nvSpPr>
        <p:spPr>
          <a:xfrm>
            <a:off x="4502332" y="5599611"/>
            <a:ext cx="4985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 each of these do if they are +’ed together?</a:t>
            </a:r>
          </a:p>
        </p:txBody>
      </p:sp>
    </p:spTree>
    <p:extLst>
      <p:ext uri="{BB962C8B-B14F-4D97-AF65-F5344CB8AC3E}">
        <p14:creationId xmlns:p14="http://schemas.microsoft.com/office/powerpoint/2010/main" val="16656770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106755" y="2786414"/>
            <a:ext cx="338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node additionally gets a type</a:t>
            </a:r>
          </a:p>
        </p:txBody>
      </p:sp>
    </p:spTree>
    <p:extLst>
      <p:ext uri="{BB962C8B-B14F-4D97-AF65-F5344CB8AC3E}">
        <p14:creationId xmlns:p14="http://schemas.microsoft.com/office/powerpoint/2010/main" val="13403329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</a:t>
            </a:r>
            <a:r>
              <a:rPr lang="en-US" dirty="0">
                <a:highlight>
                  <a:srgbClr val="FFFF00"/>
                </a:highlight>
              </a:rPr>
              <a:t>int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</a:t>
            </a:r>
            <a:r>
              <a:rPr lang="en-US" dirty="0">
                <a:highlight>
                  <a:srgbClr val="FFFF00"/>
                </a:highlight>
              </a:rPr>
              <a:t>int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</a:t>
            </a:r>
            <a:r>
              <a:rPr lang="en-US" dirty="0">
                <a:highlight>
                  <a:srgbClr val="FFFF00"/>
                </a:highlight>
              </a:rPr>
              <a:t>float</a:t>
            </a:r>
            <a:r>
              <a:rPr lang="en-US" dirty="0"/>
              <a:t>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106755" y="2786414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each node additionally gets a type</a:t>
            </a:r>
          </a:p>
          <a:p>
            <a:r>
              <a:rPr lang="en-US" i="1" dirty="0"/>
              <a:t>we can get this from the symbol table for the leaves</a:t>
            </a:r>
          </a:p>
        </p:txBody>
      </p:sp>
    </p:spTree>
    <p:extLst>
      <p:ext uri="{BB962C8B-B14F-4D97-AF65-F5344CB8AC3E}">
        <p14:creationId xmlns:p14="http://schemas.microsoft.com/office/powerpoint/2010/main" val="17890849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AST&lt;-,?&gt;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</p:spTree>
    <p:extLst>
      <p:ext uri="{BB962C8B-B14F-4D97-AF65-F5344CB8AC3E}">
        <p14:creationId xmlns:p14="http://schemas.microsoft.com/office/powerpoint/2010/main" val="38297090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AST&lt;-,?&gt;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23249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35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combination rules for subtraction:</a:t>
            </a:r>
          </a:p>
        </p:txBody>
      </p:sp>
    </p:spTree>
    <p:extLst>
      <p:ext uri="{BB962C8B-B14F-4D97-AF65-F5344CB8AC3E}">
        <p14:creationId xmlns:p14="http://schemas.microsoft.com/office/powerpoint/2010/main" val="2356878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891767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41715" y="4342975"/>
            <a:ext cx="965040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34638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12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subtraction:</a:t>
            </a:r>
          </a:p>
        </p:txBody>
      </p:sp>
    </p:spTree>
    <p:extLst>
      <p:ext uri="{BB962C8B-B14F-4D97-AF65-F5344CB8AC3E}">
        <p14:creationId xmlns:p14="http://schemas.microsoft.com/office/powerpoint/2010/main" val="8089482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AST&lt;-,?&gt;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1974322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224270" y="4342975"/>
            <a:ext cx="882485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63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12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subtraction:</a:t>
            </a:r>
          </a:p>
        </p:txBody>
      </p:sp>
    </p:spTree>
    <p:extLst>
      <p:ext uri="{BB962C8B-B14F-4D97-AF65-F5344CB8AC3E}">
        <p14:creationId xmlns:p14="http://schemas.microsoft.com/office/powerpoint/2010/main" val="17843998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AST&lt;-,float&gt;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213596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385917" y="4342975"/>
            <a:ext cx="72083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08111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12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subtraction:</a:t>
            </a:r>
          </a:p>
        </p:txBody>
      </p:sp>
    </p:spTree>
    <p:extLst>
      <p:ext uri="{BB962C8B-B14F-4D97-AF65-F5344CB8AC3E}">
        <p14:creationId xmlns:p14="http://schemas.microsoft.com/office/powerpoint/2010/main" val="231261251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4867763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249948" y="4342975"/>
            <a:ext cx="2135969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385917" y="4342975"/>
            <a:ext cx="72083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74770"/>
              </p:ext>
            </p:extLst>
          </p:nvPr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12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subtraction: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721C0-56C3-5B44-8F52-B1BAC9226267}"/>
              </a:ext>
            </a:extLst>
          </p:cNvPr>
          <p:cNvSpPr txBox="1"/>
          <p:nvPr/>
        </p:nvSpPr>
        <p:spPr>
          <a:xfrm>
            <a:off x="7524206" y="6392091"/>
            <a:ext cx="119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22234739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A79-84B2-6E44-9DB4-2D1ABA58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 on an AST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B3416-CBC4-1742-BBDE-11516DFBA46A}"/>
              </a:ext>
            </a:extLst>
          </p:cNvPr>
          <p:cNvSpPr txBox="1"/>
          <p:nvPr/>
        </p:nvSpPr>
        <p:spPr>
          <a:xfrm>
            <a:off x="740646" y="5821702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2AE955-0599-824D-A808-B9DDF0AC2ACE}"/>
              </a:ext>
            </a:extLst>
          </p:cNvPr>
          <p:cNvSpPr txBox="1"/>
          <p:nvPr/>
        </p:nvSpPr>
        <p:spPr>
          <a:xfrm>
            <a:off x="1882809" y="5024519"/>
            <a:ext cx="114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CCE412-E71A-A24D-9D76-AD7DB8FBB9BB}"/>
              </a:ext>
            </a:extLst>
          </p:cNvPr>
          <p:cNvCxnSpPr>
            <a:cxnSpLocks/>
          </p:cNvCxnSpPr>
          <p:nvPr/>
        </p:nvCxnSpPr>
        <p:spPr>
          <a:xfrm flipH="1">
            <a:off x="944951" y="539153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5F6563-880E-C74E-B3BB-18ED7BEEAD4C}"/>
              </a:ext>
            </a:extLst>
          </p:cNvPr>
          <p:cNvCxnSpPr>
            <a:cxnSpLocks/>
          </p:cNvCxnSpPr>
          <p:nvPr/>
        </p:nvCxnSpPr>
        <p:spPr>
          <a:xfrm>
            <a:off x="2169324" y="539153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8FC64A7-099F-CA41-91EA-4CBE16A06F1C}"/>
              </a:ext>
            </a:extLst>
          </p:cNvPr>
          <p:cNvSpPr txBox="1"/>
          <p:nvPr/>
        </p:nvSpPr>
        <p:spPr>
          <a:xfrm>
            <a:off x="2808691" y="5847639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DBE047-5CE7-764F-84E1-1B4EE9B9C6F4}"/>
              </a:ext>
            </a:extLst>
          </p:cNvPr>
          <p:cNvSpPr txBox="1"/>
          <p:nvPr/>
        </p:nvSpPr>
        <p:spPr>
          <a:xfrm>
            <a:off x="3723972" y="3973643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AST&lt;-,float&gt;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BEA0C-2C0A-8E4B-9DC7-DA9FD1B5391E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2454184" y="4754880"/>
            <a:ext cx="140970" cy="269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8C3957-483F-A548-A7DF-D25A5D3F962F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385917" y="4342975"/>
            <a:ext cx="720838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840C968-12DE-BB41-BEB4-EA81FD8B4016}"/>
              </a:ext>
            </a:extLst>
          </p:cNvPr>
          <p:cNvSpPr txBox="1"/>
          <p:nvPr/>
        </p:nvSpPr>
        <p:spPr>
          <a:xfrm>
            <a:off x="5043941" y="4879619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AST&lt;z,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3B22F7-489A-3941-B06E-E974CDC2F38C}"/>
              </a:ext>
            </a:extLst>
          </p:cNvPr>
          <p:cNvSpPr txBox="1"/>
          <p:nvPr/>
        </p:nvSpPr>
        <p:spPr>
          <a:xfrm>
            <a:off x="1312139" y="1801897"/>
            <a:ext cx="1976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z;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- y - z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8E0BF5-1E88-3148-811F-C44FDB377EE5}"/>
              </a:ext>
            </a:extLst>
          </p:cNvPr>
          <p:cNvSpPr txBox="1"/>
          <p:nvPr/>
        </p:nvSpPr>
        <p:spPr>
          <a:xfrm>
            <a:off x="5507349" y="2047335"/>
            <a:ext cx="362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 we get the type for this one?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04DAAFE-978C-E24F-B64E-829CD67E14C0}"/>
              </a:ext>
            </a:extLst>
          </p:cNvPr>
          <p:cNvGraphicFramePr>
            <a:graphicFrameLocks noGrp="1"/>
          </p:cNvGraphicFramePr>
          <p:nvPr/>
        </p:nvGraphicFramePr>
        <p:xfrm>
          <a:off x="7567854" y="3973643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436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9A08F8-D5B2-1D44-8144-5A1ABA0423B7}"/>
              </a:ext>
            </a:extLst>
          </p:cNvPr>
          <p:cNvSpPr txBox="1"/>
          <p:nvPr/>
        </p:nvSpPr>
        <p:spPr>
          <a:xfrm>
            <a:off x="7959635" y="3308485"/>
            <a:ext cx="312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inference rules for subtraction: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9721C0-56C3-5B44-8F52-B1BAC9226267}"/>
              </a:ext>
            </a:extLst>
          </p:cNvPr>
          <p:cNvSpPr txBox="1"/>
          <p:nvPr/>
        </p:nvSpPr>
        <p:spPr>
          <a:xfrm>
            <a:off x="7524206" y="6392091"/>
            <a:ext cx="429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else? need to convert the int to a float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DBB2A-89C9-074D-BDCF-A91F6AF956B5}"/>
              </a:ext>
            </a:extLst>
          </p:cNvPr>
          <p:cNvSpPr txBox="1"/>
          <p:nvPr/>
        </p:nvSpPr>
        <p:spPr>
          <a:xfrm>
            <a:off x="2193778" y="4426631"/>
            <a:ext cx="20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</a:t>
            </a:r>
            <a:r>
              <a:rPr lang="en-US" dirty="0" err="1">
                <a:highlight>
                  <a:srgbClr val="FFFF00"/>
                </a:highlight>
              </a:rPr>
              <a:t>int_to_float</a:t>
            </a:r>
            <a:r>
              <a:rPr lang="en-US" dirty="0">
                <a:highlight>
                  <a:srgbClr val="FFFF00"/>
                </a:highlight>
              </a:rPr>
              <a:t>,?&gt;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3EE03F-FB5D-FE4C-A300-01909E7A6B1C}"/>
              </a:ext>
            </a:extLst>
          </p:cNvPr>
          <p:cNvCxnSpPr>
            <a:cxnSpLocks/>
            <a:stCxn id="12" idx="2"/>
            <a:endCxn id="19" idx="0"/>
          </p:cNvCxnSpPr>
          <p:nvPr/>
        </p:nvCxnSpPr>
        <p:spPr>
          <a:xfrm flipH="1">
            <a:off x="3212615" y="4342975"/>
            <a:ext cx="1173302" cy="83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64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unrolling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BFFF-8162-C340-85D8-DC192F04C3D7}"/>
              </a:ext>
            </a:extLst>
          </p:cNvPr>
          <p:cNvSpPr txBox="1"/>
          <p:nvPr/>
        </p:nvSpPr>
        <p:spPr>
          <a:xfrm>
            <a:off x="2598144" y="216906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for_statement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EE6532-BE5F-F143-A1A9-08F72A1ABA58}"/>
              </a:ext>
            </a:extLst>
          </p:cNvPr>
          <p:cNvSpPr/>
          <p:nvPr/>
        </p:nvSpPr>
        <p:spPr>
          <a:xfrm>
            <a:off x="144999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assignment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588390-8D77-0E42-ACF0-AE7E91777E14}"/>
              </a:ext>
            </a:extLst>
          </p:cNvPr>
          <p:cNvSpPr/>
          <p:nvPr/>
        </p:nvSpPr>
        <p:spPr>
          <a:xfrm>
            <a:off x="2598144" y="3017335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comparison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EC0571-B182-FC4D-A9A6-5D1993ED877C}"/>
              </a:ext>
            </a:extLst>
          </p:cNvPr>
          <p:cNvSpPr/>
          <p:nvPr/>
        </p:nvSpPr>
        <p:spPr>
          <a:xfrm>
            <a:off x="4574967" y="3017335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8F17CF-83A4-3746-B25D-5329A2EA2E8D}"/>
              </a:ext>
            </a:extLst>
          </p:cNvPr>
          <p:cNvSpPr/>
          <p:nvPr/>
        </p:nvSpPr>
        <p:spPr>
          <a:xfrm>
            <a:off x="6175167" y="3017335"/>
            <a:ext cx="1425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update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statement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D8DD4E-2E84-934F-8F1F-944333A74DCA}"/>
              </a:ext>
            </a:extLst>
          </p:cNvPr>
          <p:cNvCxnSpPr>
            <a:endCxn id="7" idx="0"/>
          </p:cNvCxnSpPr>
          <p:nvPr/>
        </p:nvCxnSpPr>
        <p:spPr>
          <a:xfrm flipH="1">
            <a:off x="926623" y="2538399"/>
            <a:ext cx="2298055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C513F6-C30E-C648-A164-F3B882C7DDA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219152" y="2538399"/>
            <a:ext cx="160616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2D420B-9579-EF4E-AED5-C134FCECA7B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3219152" y="2538399"/>
            <a:ext cx="1861723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03C2FC-0127-514C-B72E-B99768A71D05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19152" y="2538399"/>
            <a:ext cx="3668710" cy="47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3ED0BB-E7DA-8C41-A6B2-E7A4D602A7F4}"/>
              </a:ext>
            </a:extLst>
          </p:cNvPr>
          <p:cNvSpPr txBox="1"/>
          <p:nvPr/>
        </p:nvSpPr>
        <p:spPr>
          <a:xfrm>
            <a:off x="1362012" y="4470401"/>
            <a:ext cx="4733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100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+ 1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x = x + 1;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78F9B-B1F1-A44C-ACFE-EB8A8D7175E5}"/>
              </a:ext>
            </a:extLst>
          </p:cNvPr>
          <p:cNvSpPr txBox="1"/>
          <p:nvPr/>
        </p:nvSpPr>
        <p:spPr>
          <a:xfrm>
            <a:off x="8117568" y="592417"/>
            <a:ext cx="40867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Check:</a:t>
            </a:r>
          </a:p>
          <a:p>
            <a:endParaRPr lang="en-US" dirty="0"/>
          </a:p>
          <a:p>
            <a:r>
              <a:rPr lang="en-US" dirty="0"/>
              <a:t>1. Find iteration variable by</a:t>
            </a:r>
          </a:p>
          <a:p>
            <a:r>
              <a:rPr lang="en-US" dirty="0"/>
              <a:t>examining </a:t>
            </a:r>
            <a:r>
              <a:rPr lang="en-US" dirty="0">
                <a:highlight>
                  <a:srgbClr val="FFFF00"/>
                </a:highlight>
              </a:rPr>
              <a:t>assignment</a:t>
            </a:r>
            <a:r>
              <a:rPr lang="en-US" dirty="0"/>
              <a:t>,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highlight>
                  <a:srgbClr val="00FFFF"/>
                </a:highlight>
              </a:rPr>
              <a:t>update.</a:t>
            </a:r>
          </a:p>
          <a:p>
            <a:endParaRPr lang="en-US" dirty="0">
              <a:highlight>
                <a:srgbClr val="00FFFF"/>
              </a:highlight>
            </a:endParaRPr>
          </a:p>
          <a:p>
            <a:r>
              <a:rPr lang="en-US" dirty="0"/>
              <a:t>2. found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check that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doesn’t change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 check that </a:t>
            </a:r>
            <a:r>
              <a:rPr lang="en-US" dirty="0">
                <a:highlight>
                  <a:srgbClr val="00FF00"/>
                </a:highlight>
              </a:rPr>
              <a:t>comparison</a:t>
            </a:r>
            <a:r>
              <a:rPr lang="en-US" dirty="0"/>
              <a:t> goes around an even number of times.</a:t>
            </a:r>
          </a:p>
          <a:p>
            <a:endParaRPr lang="en-US" dirty="0"/>
          </a:p>
          <a:p>
            <a:r>
              <a:rPr lang="en-US" dirty="0"/>
              <a:t>Perform optimization</a:t>
            </a:r>
          </a:p>
          <a:p>
            <a:endParaRPr lang="en-US" dirty="0"/>
          </a:p>
          <a:p>
            <a:r>
              <a:rPr lang="en-US" dirty="0"/>
              <a:t>copy </a:t>
            </a:r>
            <a:r>
              <a:rPr lang="en-US" dirty="0">
                <a:highlight>
                  <a:srgbClr val="FF00FF"/>
                </a:highlight>
              </a:rPr>
              <a:t>statement</a:t>
            </a:r>
            <a:r>
              <a:rPr lang="en-US" dirty="0"/>
              <a:t> and put an </a:t>
            </a:r>
            <a:r>
              <a:rPr lang="en-US" dirty="0">
                <a:highlight>
                  <a:srgbClr val="00FFFF"/>
                </a:highlight>
              </a:rPr>
              <a:t>update</a:t>
            </a:r>
            <a:r>
              <a:rPr lang="en-US" dirty="0"/>
              <a:t> before it</a:t>
            </a:r>
          </a:p>
        </p:txBody>
      </p:sp>
    </p:spTree>
    <p:extLst>
      <p:ext uri="{BB962C8B-B14F-4D97-AF65-F5344CB8AC3E}">
        <p14:creationId xmlns:p14="http://schemas.microsoft.com/office/powerpoint/2010/main" val="14073636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implementing type inference on Monday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50365</TotalTime>
  <Words>6176</Words>
  <Application>Microsoft Macintosh PowerPoint</Application>
  <PresentationFormat>Widescreen</PresentationFormat>
  <Paragraphs>1629</Paragraphs>
  <Slides>90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7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April 29, 2022</vt:lpstr>
      <vt:lpstr>Announcements</vt:lpstr>
      <vt:lpstr>Announcements</vt:lpstr>
      <vt:lpstr>Announcements</vt:lpstr>
      <vt:lpstr>Quiz</vt:lpstr>
      <vt:lpstr>Quiz</vt:lpstr>
      <vt:lpstr>Quiz</vt:lpstr>
      <vt:lpstr>Quiz</vt:lpstr>
      <vt:lpstr>Example: loop unrolling</vt:lpstr>
      <vt:lpstr>Quiz</vt:lpstr>
      <vt:lpstr>Review</vt:lpstr>
      <vt:lpstr>Compiler Architecture</vt:lpstr>
      <vt:lpstr>More detailed 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Intermediate representations</vt:lpstr>
      <vt:lpstr>Intermediate representations</vt:lpstr>
      <vt:lpstr>Our first IR: abstract syntax tree</vt:lpstr>
      <vt:lpstr>What is an AST?</vt:lpstr>
      <vt:lpstr>What is an AST?</vt:lpstr>
      <vt:lpstr>What is an AST?</vt:lpstr>
      <vt:lpstr>What is an AST?</vt:lpstr>
      <vt:lpstr>What is an AST?</vt:lpstr>
      <vt:lpstr>What is an AST?</vt:lpstr>
      <vt:lpstr>PowerPoint Presentation</vt:lpstr>
      <vt:lpstr>What is an AST?</vt:lpstr>
      <vt:lpstr>What is an AST?</vt:lpstr>
      <vt:lpstr>What is an AST?</vt:lpstr>
      <vt:lpstr>Example</vt:lpstr>
      <vt:lpstr>Example</vt:lpstr>
      <vt:lpstr>Example</vt:lpstr>
      <vt:lpstr>formalizing an AST</vt:lpstr>
      <vt:lpstr>PowerPoint Presentation</vt:lpstr>
      <vt:lpstr>Creating an AST from production rules</vt:lpstr>
      <vt:lpstr>Creating an AST from production rules</vt:lpstr>
      <vt:lpstr>PowerPoint Presentation</vt:lpstr>
      <vt:lpstr>PowerPoint Presentation</vt:lpstr>
      <vt:lpstr>PowerPoint Presentation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Creating an AST from predictive grammar</vt:lpstr>
      <vt:lpstr>Example</vt:lpstr>
      <vt:lpstr>Example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Evaluate an AST by doing a post order traversal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systems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Type checking on an AST</vt:lpstr>
      <vt:lpstr>See everyone on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827</cp:revision>
  <dcterms:created xsi:type="dcterms:W3CDTF">2021-03-23T23:59:42Z</dcterms:created>
  <dcterms:modified xsi:type="dcterms:W3CDTF">2022-04-29T22:47:28Z</dcterms:modified>
</cp:coreProperties>
</file>