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8"/>
  </p:notesMasterIdLst>
  <p:sldIdLst>
    <p:sldId id="257" r:id="rId2"/>
    <p:sldId id="651" r:id="rId3"/>
    <p:sldId id="1338" r:id="rId4"/>
    <p:sldId id="1336" r:id="rId5"/>
    <p:sldId id="1337" r:id="rId6"/>
    <p:sldId id="656" r:id="rId7"/>
    <p:sldId id="1345" r:id="rId8"/>
    <p:sldId id="1346" r:id="rId9"/>
    <p:sldId id="1339" r:id="rId10"/>
    <p:sldId id="1347" r:id="rId11"/>
    <p:sldId id="1348" r:id="rId12"/>
    <p:sldId id="1340" r:id="rId13"/>
    <p:sldId id="1316" r:id="rId14"/>
    <p:sldId id="1318" r:id="rId15"/>
    <p:sldId id="1319" r:id="rId16"/>
    <p:sldId id="1324" r:id="rId17"/>
    <p:sldId id="1325" r:id="rId18"/>
    <p:sldId id="1326" r:id="rId19"/>
    <p:sldId id="1327" r:id="rId20"/>
    <p:sldId id="1328" r:id="rId21"/>
    <p:sldId id="1330" r:id="rId22"/>
    <p:sldId id="1331" r:id="rId23"/>
    <p:sldId id="1341" r:id="rId24"/>
    <p:sldId id="1349" r:id="rId25"/>
    <p:sldId id="1350" r:id="rId26"/>
    <p:sldId id="1351" r:id="rId27"/>
    <p:sldId id="1352" r:id="rId28"/>
    <p:sldId id="1353" r:id="rId29"/>
    <p:sldId id="1354" r:id="rId30"/>
    <p:sldId id="1355" r:id="rId31"/>
    <p:sldId id="1356" r:id="rId32"/>
    <p:sldId id="1357" r:id="rId33"/>
    <p:sldId id="1342" r:id="rId34"/>
    <p:sldId id="1295" r:id="rId35"/>
    <p:sldId id="1296" r:id="rId36"/>
    <p:sldId id="1262" r:id="rId37"/>
    <p:sldId id="1298" r:id="rId38"/>
    <p:sldId id="1299" r:id="rId39"/>
    <p:sldId id="1300" r:id="rId40"/>
    <p:sldId id="1301" r:id="rId41"/>
    <p:sldId id="1302" r:id="rId42"/>
    <p:sldId id="1332" r:id="rId43"/>
    <p:sldId id="449" r:id="rId44"/>
    <p:sldId id="461" r:id="rId45"/>
    <p:sldId id="1358" r:id="rId46"/>
    <p:sldId id="1359" r:id="rId47"/>
    <p:sldId id="1360" r:id="rId48"/>
    <p:sldId id="450" r:id="rId49"/>
    <p:sldId id="1361" r:id="rId50"/>
    <p:sldId id="459" r:id="rId51"/>
    <p:sldId id="456" r:id="rId52"/>
    <p:sldId id="460" r:id="rId53"/>
    <p:sldId id="451" r:id="rId54"/>
    <p:sldId id="452" r:id="rId55"/>
    <p:sldId id="455" r:id="rId56"/>
    <p:sldId id="1333" r:id="rId57"/>
    <p:sldId id="465" r:id="rId58"/>
    <p:sldId id="1334" r:id="rId59"/>
    <p:sldId id="482" r:id="rId60"/>
    <p:sldId id="483" r:id="rId61"/>
    <p:sldId id="457" r:id="rId62"/>
    <p:sldId id="471" r:id="rId63"/>
    <p:sldId id="472" r:id="rId64"/>
    <p:sldId id="473" r:id="rId65"/>
    <p:sldId id="478" r:id="rId66"/>
    <p:sldId id="479" r:id="rId67"/>
    <p:sldId id="475" r:id="rId68"/>
    <p:sldId id="476" r:id="rId69"/>
    <p:sldId id="477" r:id="rId70"/>
    <p:sldId id="474" r:id="rId71"/>
    <p:sldId id="480" r:id="rId72"/>
    <p:sldId id="481" r:id="rId73"/>
    <p:sldId id="1343" r:id="rId74"/>
    <p:sldId id="1362" r:id="rId75"/>
    <p:sldId id="1364" r:id="rId76"/>
    <p:sldId id="1365" r:id="rId77"/>
    <p:sldId id="1366" r:id="rId78"/>
    <p:sldId id="1367" r:id="rId79"/>
    <p:sldId id="1368" r:id="rId80"/>
    <p:sldId id="1369" r:id="rId81"/>
    <p:sldId id="1370" r:id="rId82"/>
    <p:sldId id="1363" r:id="rId83"/>
    <p:sldId id="1371" r:id="rId84"/>
    <p:sldId id="1344" r:id="rId85"/>
    <p:sldId id="1373" r:id="rId86"/>
    <p:sldId id="279" r:id="rId87"/>
    <p:sldId id="280" r:id="rId88"/>
    <p:sldId id="281" r:id="rId89"/>
    <p:sldId id="282" r:id="rId90"/>
    <p:sldId id="283" r:id="rId91"/>
    <p:sldId id="284" r:id="rId92"/>
    <p:sldId id="285" r:id="rId93"/>
    <p:sldId id="286" r:id="rId94"/>
    <p:sldId id="287" r:id="rId95"/>
    <p:sldId id="1374" r:id="rId96"/>
    <p:sldId id="1335" r:id="rId9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FF000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39"/>
    <p:restoredTop sz="96405"/>
  </p:normalViewPr>
  <p:slideViewPr>
    <p:cSldViewPr snapToGrid="0" snapToObjects="1">
      <p:cViewPr>
        <p:scale>
          <a:sx n="150" d="100"/>
          <a:sy n="150" d="100"/>
        </p:scale>
        <p:origin x="9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A6930-6FE4-5249-A389-5C34F8D02512}" type="datetimeFigureOut">
              <a:rPr lang="en-US" smtClean="0"/>
              <a:t>4/13/22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7F8-0CD4-BB49-9045-2C974462F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43C2-07A5-BB44-9F43-B20E7E531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1C6CB-5CAA-DD48-BDA4-0592D5FF8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62CB0-8583-4540-BE1C-F84CB375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B2658-7209-954E-8DDF-07C641D9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4973-44DE-7342-BA01-547EED31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DDD4-B6A1-124E-97F1-BA841867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EE7DE-9595-5745-A856-48AB8F5B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81CC-8DBA-1342-88D3-380AA2B3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FA341-EA27-6943-B20F-AFA538A6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FE79-E424-E945-ADDC-83D446C5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3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8F054-886E-8B44-8EBE-87FBB6150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A284C-386A-6C4E-9A40-04DA68EFB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8CBE6-4A2A-6549-898B-B2545B83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D32C-794E-1143-802D-3AD6C9B7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FF59B-F6CF-464E-93D4-AA7B3EE8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8217-0850-FA42-8B72-F673F24D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2092-A792-584F-8A1C-32C03160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86E26-FE36-7B4D-AAF5-904CF3BB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D109-2568-4B4F-B7F4-2C7AD017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D3A7-3697-7C4A-A781-66DD5DCC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555C-64CB-F548-ABB6-4B463934B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269A-28B6-FB43-BB47-BA94CF332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21C4-BC30-3646-824D-F119E616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182C-D8EA-B948-8737-5A6BD5B4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787B1-6592-9044-9667-44816CAA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A981-5F59-8940-A2F7-8CE7EAE3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AABA-0EEF-254E-B417-1B2EB2743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96200-086D-EA44-85BA-8D8F7BA4D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D651E-2A31-AF4F-8A27-A2301E38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ED8DF-7DBC-294E-82B1-18236111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2C9E-91E9-FD42-9F13-932CADEB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2995-0013-6F49-9741-2EA0BF40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6D280-4929-384B-8615-16761209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29458-FF2B-1440-8335-632CAA84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CA800-81C1-B646-A953-E8DBE47BC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CEC6B-205E-0B45-A0F3-6C8FCEE9A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1920B-F361-C64F-BB0E-35F2D2CB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44ECE-207A-FA4C-9475-C03DC72D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1820C-AD96-D443-8AA8-5641E038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0FFF-6ED0-6243-A2AE-B253809A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091E3-DFC5-0540-9C75-22595694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C49A3-0384-754C-BED0-DC0D47B4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2BA99-1D12-C64F-996A-85628BB3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6606B-79E4-A34B-BE97-997D9D75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557CB-8103-3B41-A940-4FD4799A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919D0-3FCE-CF4E-9D34-9E0CD3DF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8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B636-4EDD-7341-9B7D-17AAD47C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0136-D7DD-1044-B848-27E313D5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DAE57-151C-234A-AA03-81AA7510B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ED6AC-BAC0-EB4C-9277-A63F6660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45925-827B-DA4D-8CDF-AC1503BA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54FF9-5EE1-A94C-9742-0AC2B9C3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5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B654-18D6-F84E-B59E-E18CBEE4C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D7EFC-4004-0145-A2F9-E508D0958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815D9-4FFF-1643-9F8A-2708D6AAA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662FC-F0E3-2D4D-B116-98471B67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12221-F75B-BA43-B4BA-28655085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C9E1C-49AC-D74C-B71C-A5DC2EB0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7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F7A43-3B09-424D-B3CE-5FDEDAF2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A7AA5-45BE-FB42-A660-04610BF85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CA802-9596-D94B-AF54-17577EF83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0162-12AB-E644-9FE6-953D58433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02E1-3BE0-DA47-8CDF-D1AE848A2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5987-81F9-C64A-BD1F-BC0CF5D7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39" y="370459"/>
            <a:ext cx="10515600" cy="1553757"/>
          </a:xfrm>
        </p:spPr>
        <p:txBody>
          <a:bodyPr/>
          <a:lstStyle/>
          <a:p>
            <a:r>
              <a:rPr lang="en-US" sz="5000" b="1" dirty="0"/>
              <a:t>CSE110A: Compilers</a:t>
            </a:r>
            <a:br>
              <a:rPr lang="en-US" dirty="0"/>
            </a:br>
            <a:r>
              <a:rPr lang="en-US" sz="3200" dirty="0"/>
              <a:t>April 22,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56C47-D610-254E-AA36-5D7C35127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50" y="2242268"/>
            <a:ext cx="6901683" cy="4203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Topics</a:t>
            </a:r>
            <a:r>
              <a:rPr lang="en-US" dirty="0"/>
              <a:t>: </a:t>
            </a:r>
          </a:p>
          <a:p>
            <a:r>
              <a:rPr lang="en-US" i="1" dirty="0"/>
              <a:t>Symbol Tables in parsing</a:t>
            </a:r>
          </a:p>
          <a:p>
            <a:endParaRPr lang="en-US" i="1" dirty="0"/>
          </a:p>
          <a:p>
            <a:r>
              <a:rPr lang="en-US" i="1" dirty="0"/>
              <a:t>Parsing actions</a:t>
            </a:r>
          </a:p>
          <a:p>
            <a:endParaRPr lang="en-US" i="1" dirty="0"/>
          </a:p>
          <a:p>
            <a:r>
              <a:rPr lang="en-US" i="1" dirty="0"/>
              <a:t>Parser generators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5BF4810-9B5C-0A4D-B2CE-2BC37B86A354}"/>
              </a:ext>
            </a:extLst>
          </p:cNvPr>
          <p:cNvSpPr/>
          <p:nvPr/>
        </p:nvSpPr>
        <p:spPr>
          <a:xfrm>
            <a:off x="10097167" y="2090808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A286D8F-6730-F04B-9B5A-A73EFAB4D4E7}"/>
              </a:ext>
            </a:extLst>
          </p:cNvPr>
          <p:cNvCxnSpPr>
            <a:cxnSpLocks/>
            <a:stCxn id="17" idx="4"/>
          </p:cNvCxnSpPr>
          <p:nvPr/>
        </p:nvCxnSpPr>
        <p:spPr>
          <a:xfrm flipH="1">
            <a:off x="10119752" y="2402657"/>
            <a:ext cx="351930" cy="291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B12D8AA-0409-864E-9890-3FFB88503A5E}"/>
              </a:ext>
            </a:extLst>
          </p:cNvPr>
          <p:cNvCxnSpPr>
            <a:cxnSpLocks/>
            <a:stCxn id="17" idx="4"/>
          </p:cNvCxnSpPr>
          <p:nvPr/>
        </p:nvCxnSpPr>
        <p:spPr>
          <a:xfrm>
            <a:off x="10471682" y="2402657"/>
            <a:ext cx="277238" cy="291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95DC5A4-90C6-B14B-A382-11D393C99C64}"/>
              </a:ext>
            </a:extLst>
          </p:cNvPr>
          <p:cNvSpPr/>
          <p:nvPr/>
        </p:nvSpPr>
        <p:spPr>
          <a:xfrm>
            <a:off x="9722652" y="2720674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8E1B2B-5DF2-E645-BAE4-3348D9F473F8}"/>
              </a:ext>
            </a:extLst>
          </p:cNvPr>
          <p:cNvSpPr/>
          <p:nvPr/>
        </p:nvSpPr>
        <p:spPr>
          <a:xfrm>
            <a:off x="10512211" y="2727971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F2426A8-2722-164F-9E46-19F9E98727B2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10971844" y="3050112"/>
            <a:ext cx="328310" cy="3112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9AC218C-0E06-3C47-904B-D63E5F792510}"/>
              </a:ext>
            </a:extLst>
          </p:cNvPr>
          <p:cNvCxnSpPr>
            <a:cxnSpLocks/>
            <a:stCxn id="21" idx="4"/>
            <a:endCxn id="38" idx="0"/>
          </p:cNvCxnSpPr>
          <p:nvPr/>
        </p:nvCxnSpPr>
        <p:spPr>
          <a:xfrm flipH="1">
            <a:off x="10367706" y="3039820"/>
            <a:ext cx="519020" cy="3118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FD89F16C-A8D3-904A-8BD9-E3C751C9AD48}"/>
              </a:ext>
            </a:extLst>
          </p:cNvPr>
          <p:cNvSpPr/>
          <p:nvPr/>
        </p:nvSpPr>
        <p:spPr>
          <a:xfrm>
            <a:off x="10925639" y="3361398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D5099B9-D9EF-0A4E-8009-19E283A17159}"/>
              </a:ext>
            </a:extLst>
          </p:cNvPr>
          <p:cNvSpPr/>
          <p:nvPr/>
        </p:nvSpPr>
        <p:spPr>
          <a:xfrm>
            <a:off x="9993191" y="3351669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39" name="Snip Single Corner Rectangle 38">
            <a:extLst>
              <a:ext uri="{FF2B5EF4-FFF2-40B4-BE49-F238E27FC236}">
                <a16:creationId xmlns:a16="http://schemas.microsoft.com/office/drawing/2014/main" id="{F7AACD00-7B7A-7E4A-8E82-E00367CBE379}"/>
              </a:ext>
            </a:extLst>
          </p:cNvPr>
          <p:cNvSpPr/>
          <p:nvPr/>
        </p:nvSpPr>
        <p:spPr>
          <a:xfrm>
            <a:off x="7026095" y="2373274"/>
            <a:ext cx="1594022" cy="1235676"/>
          </a:xfrm>
          <a:prstGeom prst="snip1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int main() {</a:t>
            </a:r>
            <a:br>
              <a:rPr lang="en-US" sz="1400" dirty="0">
                <a:solidFill>
                  <a:schemeClr val="tx1"/>
                </a:solidFill>
                <a:latin typeface="Courier" pitchFamily="2" charset="0"/>
              </a:rPr>
            </a:b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ourier" pitchFamily="2" charset="0"/>
              </a:rPr>
              <a:t>printf</a:t>
            </a: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(““);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return 0;</a:t>
            </a:r>
            <a:br>
              <a:rPr lang="en-US" sz="1400" dirty="0">
                <a:solidFill>
                  <a:schemeClr val="tx1"/>
                </a:solidFill>
                <a:latin typeface="Courier" pitchFamily="2" charset="0"/>
              </a:rPr>
            </a:b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}</a:t>
            </a:r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D5C64FAD-A257-F54D-A462-4BA9F13CC36D}"/>
              </a:ext>
            </a:extLst>
          </p:cNvPr>
          <p:cNvSpPr/>
          <p:nvPr/>
        </p:nvSpPr>
        <p:spPr>
          <a:xfrm flipV="1">
            <a:off x="8796082" y="2700225"/>
            <a:ext cx="951875" cy="35445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996D63-3C4A-E248-BFB0-7486F126E5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950" r="84529"/>
          <a:stretch/>
        </p:blipFill>
        <p:spPr>
          <a:xfrm>
            <a:off x="1670050" y="2421466"/>
            <a:ext cx="1369483" cy="26839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A10F65-0BFA-814A-83D1-F3F5446A7BC8}"/>
              </a:ext>
            </a:extLst>
          </p:cNvPr>
          <p:cNvSpPr txBox="1"/>
          <p:nvPr/>
        </p:nvSpPr>
        <p:spPr>
          <a:xfrm>
            <a:off x="3056464" y="249766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A0B82B-A827-DB4F-A9C1-0FAD02F4A60B}"/>
              </a:ext>
            </a:extLst>
          </p:cNvPr>
          <p:cNvSpPr txBox="1"/>
          <p:nvPr/>
        </p:nvSpPr>
        <p:spPr>
          <a:xfrm>
            <a:off x="3056464" y="2925709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D5E5E7-C950-A149-B6BA-2F22F600BD4E}"/>
              </a:ext>
            </a:extLst>
          </p:cNvPr>
          <p:cNvSpPr txBox="1"/>
          <p:nvPr/>
        </p:nvSpPr>
        <p:spPr>
          <a:xfrm>
            <a:off x="3056464" y="341056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EEE4FA-A55C-DC48-A895-E977C8435395}"/>
              </a:ext>
            </a:extLst>
          </p:cNvPr>
          <p:cNvSpPr txBox="1"/>
          <p:nvPr/>
        </p:nvSpPr>
        <p:spPr>
          <a:xfrm>
            <a:off x="3039533" y="388235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8A9CEC-C838-6B44-85FA-86B871338AE7}"/>
              </a:ext>
            </a:extLst>
          </p:cNvPr>
          <p:cNvSpPr txBox="1"/>
          <p:nvPr/>
        </p:nvSpPr>
        <p:spPr>
          <a:xfrm>
            <a:off x="3039533" y="4294881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044260-ACEB-6247-883E-4C3945EBA331}"/>
              </a:ext>
            </a:extLst>
          </p:cNvPr>
          <p:cNvSpPr txBox="1"/>
          <p:nvPr/>
        </p:nvSpPr>
        <p:spPr>
          <a:xfrm>
            <a:off x="2717300" y="1834678"/>
            <a:ext cx="1007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sets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56D821-77CA-C741-9426-BC1CB34F4266}"/>
              </a:ext>
            </a:extLst>
          </p:cNvPr>
          <p:cNvSpPr txBox="1"/>
          <p:nvPr/>
        </p:nvSpPr>
        <p:spPr>
          <a:xfrm>
            <a:off x="3039533" y="4615629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{}</a:t>
            </a:r>
          </a:p>
        </p:txBody>
      </p:sp>
    </p:spTree>
    <p:extLst>
      <p:ext uri="{BB962C8B-B14F-4D97-AF65-F5344CB8AC3E}">
        <p14:creationId xmlns:p14="http://schemas.microsoft.com/office/powerpoint/2010/main" val="989938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996D63-3C4A-E248-BFB0-7486F126E5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950" r="84529"/>
          <a:stretch/>
        </p:blipFill>
        <p:spPr>
          <a:xfrm>
            <a:off x="1670050" y="2421466"/>
            <a:ext cx="1369483" cy="26839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A10F65-0BFA-814A-83D1-F3F5446A7BC8}"/>
              </a:ext>
            </a:extLst>
          </p:cNvPr>
          <p:cNvSpPr txBox="1"/>
          <p:nvPr/>
        </p:nvSpPr>
        <p:spPr>
          <a:xfrm>
            <a:off x="3056464" y="2497666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</a:t>
            </a:r>
            <a:r>
              <a:rPr lang="en-US" dirty="0" err="1"/>
              <a:t>c,d</a:t>
            </a:r>
            <a:r>
              <a:rPr lang="en-US" dirty="0"/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A0B82B-A827-DB4F-A9C1-0FAD02F4A60B}"/>
              </a:ext>
            </a:extLst>
          </p:cNvPr>
          <p:cNvSpPr txBox="1"/>
          <p:nvPr/>
        </p:nvSpPr>
        <p:spPr>
          <a:xfrm>
            <a:off x="3056464" y="292570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{d}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D5E5E7-C950-A149-B6BA-2F22F600BD4E}"/>
              </a:ext>
            </a:extLst>
          </p:cNvPr>
          <p:cNvSpPr txBox="1"/>
          <p:nvPr/>
        </p:nvSpPr>
        <p:spPr>
          <a:xfrm>
            <a:off x="3056464" y="341056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</a:t>
            </a:r>
            <a:r>
              <a:rPr lang="en-US" dirty="0" err="1"/>
              <a:t>c,d</a:t>
            </a:r>
            <a:r>
              <a:rPr lang="en-US" dirty="0"/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EEE4FA-A55C-DC48-A895-E977C8435395}"/>
              </a:ext>
            </a:extLst>
          </p:cNvPr>
          <p:cNvSpPr txBox="1"/>
          <p:nvPr/>
        </p:nvSpPr>
        <p:spPr>
          <a:xfrm>
            <a:off x="3039533" y="3882353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{c}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8A9CEC-C838-6B44-85FA-86B871338AE7}"/>
              </a:ext>
            </a:extLst>
          </p:cNvPr>
          <p:cNvSpPr txBox="1"/>
          <p:nvPr/>
        </p:nvSpPr>
        <p:spPr>
          <a:xfrm>
            <a:off x="3039533" y="4294881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{d}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044260-ACEB-6247-883E-4C3945EBA331}"/>
              </a:ext>
            </a:extLst>
          </p:cNvPr>
          <p:cNvSpPr txBox="1"/>
          <p:nvPr/>
        </p:nvSpPr>
        <p:spPr>
          <a:xfrm>
            <a:off x="2717300" y="1834678"/>
            <a:ext cx="1007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sets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56D821-77CA-C741-9426-BC1CB34F4266}"/>
              </a:ext>
            </a:extLst>
          </p:cNvPr>
          <p:cNvSpPr txBox="1"/>
          <p:nvPr/>
        </p:nvSpPr>
        <p:spPr>
          <a:xfrm>
            <a:off x="3039533" y="461562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{d}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F7300F-4BFA-E141-AF82-A7C45A399C4D}"/>
              </a:ext>
            </a:extLst>
          </p:cNvPr>
          <p:cNvSpPr txBox="1"/>
          <p:nvPr/>
        </p:nvSpPr>
        <p:spPr>
          <a:xfrm>
            <a:off x="3252893" y="5638800"/>
            <a:ext cx="5599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No, because for production B the first sets are not disjoint</a:t>
            </a:r>
          </a:p>
        </p:txBody>
      </p:sp>
    </p:spTree>
    <p:extLst>
      <p:ext uri="{BB962C8B-B14F-4D97-AF65-F5344CB8AC3E}">
        <p14:creationId xmlns:p14="http://schemas.microsoft.com/office/powerpoint/2010/main" val="3867185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C5FB78-AE0E-CE4E-A6D0-11AED16B9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150" y="1930400"/>
            <a:ext cx="8521700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881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1F96-7461-874D-8EA3-B6DFAA68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 grammar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A281E4-6231-B242-A075-00A0A288D10F}"/>
              </a:ext>
            </a:extLst>
          </p:cNvPr>
          <p:cNvSpPr txBox="1"/>
          <p:nvPr/>
        </p:nvSpPr>
        <p:spPr>
          <a:xfrm>
            <a:off x="6764866" y="1585480"/>
            <a:ext cx="2668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parse an Expr?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9B6BAF-6944-CE4E-BE10-9856E223EC13}"/>
              </a:ext>
            </a:extLst>
          </p:cNvPr>
          <p:cNvSpPr/>
          <p:nvPr/>
        </p:nvSpPr>
        <p:spPr>
          <a:xfrm>
            <a:off x="838200" y="1507736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</p:spTree>
    <p:extLst>
      <p:ext uri="{BB962C8B-B14F-4D97-AF65-F5344CB8AC3E}">
        <p14:creationId xmlns:p14="http://schemas.microsoft.com/office/powerpoint/2010/main" val="1432626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1F96-7461-874D-8EA3-B6DFAA68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 grammar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29D35E-DBDD-6144-A7D9-5D93088C5744}"/>
              </a:ext>
            </a:extLst>
          </p:cNvPr>
          <p:cNvSpPr txBox="1"/>
          <p:nvPr/>
        </p:nvSpPr>
        <p:spPr>
          <a:xfrm>
            <a:off x="6764866" y="3546601"/>
            <a:ext cx="302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 just write exactly that!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6689AF-BA26-3347-BA19-B7CDF8BA594D}"/>
              </a:ext>
            </a:extLst>
          </p:cNvPr>
          <p:cNvSpPr txBox="1"/>
          <p:nvPr/>
        </p:nvSpPr>
        <p:spPr>
          <a:xfrm>
            <a:off x="6764866" y="1585480"/>
            <a:ext cx="3679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parse an Expr? </a:t>
            </a:r>
          </a:p>
          <a:p>
            <a:r>
              <a:rPr lang="en-US" i="1" dirty="0"/>
              <a:t>We parse a Unit followed by an Expr2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66F378-5647-AF40-9B86-498B4156AD4E}"/>
              </a:ext>
            </a:extLst>
          </p:cNvPr>
          <p:cNvSpPr/>
          <p:nvPr/>
        </p:nvSpPr>
        <p:spPr>
          <a:xfrm>
            <a:off x="838200" y="1507736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67A2B4-768D-7A4A-B20F-620EAF5DDB35}"/>
              </a:ext>
            </a:extLst>
          </p:cNvPr>
          <p:cNvSpPr/>
          <p:nvPr/>
        </p:nvSpPr>
        <p:spPr>
          <a:xfrm>
            <a:off x="6764866" y="4053044"/>
            <a:ext cx="44619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parse_Expr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.parse_Unit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.parse_Expr2();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463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1F96-7461-874D-8EA3-B6DFAA68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 grammar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6689AF-BA26-3347-BA19-B7CDF8BA594D}"/>
              </a:ext>
            </a:extLst>
          </p:cNvPr>
          <p:cNvSpPr txBox="1"/>
          <p:nvPr/>
        </p:nvSpPr>
        <p:spPr>
          <a:xfrm>
            <a:off x="6764866" y="1585480"/>
            <a:ext cx="2828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parse an Expr2?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957C6A-893E-694F-B916-8039152D7645}"/>
              </a:ext>
            </a:extLst>
          </p:cNvPr>
          <p:cNvSpPr/>
          <p:nvPr/>
        </p:nvSpPr>
        <p:spPr>
          <a:xfrm>
            <a:off x="838200" y="1507736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</p:spTree>
    <p:extLst>
      <p:ext uri="{BB962C8B-B14F-4D97-AF65-F5344CB8AC3E}">
        <p14:creationId xmlns:p14="http://schemas.microsoft.com/office/powerpoint/2010/main" val="3437154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1F96-7461-874D-8EA3-B6DFAA68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 grammar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5AD811-DA94-934C-A22D-0CC1576CD299}"/>
              </a:ext>
            </a:extLst>
          </p:cNvPr>
          <p:cNvSpPr/>
          <p:nvPr/>
        </p:nvSpPr>
        <p:spPr>
          <a:xfrm>
            <a:off x="838200" y="1507736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6689AF-BA26-3347-BA19-B7CDF8BA594D}"/>
              </a:ext>
            </a:extLst>
          </p:cNvPr>
          <p:cNvSpPr txBox="1"/>
          <p:nvPr/>
        </p:nvSpPr>
        <p:spPr>
          <a:xfrm>
            <a:off x="6764866" y="1585480"/>
            <a:ext cx="2828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parse an Expr2?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35DCA6-16D2-F54F-A22A-3EFA1E6D8A47}"/>
              </a:ext>
            </a:extLst>
          </p:cNvPr>
          <p:cNvSpPr/>
          <p:nvPr/>
        </p:nvSpPr>
        <p:spPr>
          <a:xfrm>
            <a:off x="838200" y="4184551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</p:spTree>
    <p:extLst>
      <p:ext uri="{BB962C8B-B14F-4D97-AF65-F5344CB8AC3E}">
        <p14:creationId xmlns:p14="http://schemas.microsoft.com/office/powerpoint/2010/main" val="2467940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1F96-7461-874D-8EA3-B6DFAA68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 grammar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5AD811-DA94-934C-A22D-0CC1576CD299}"/>
              </a:ext>
            </a:extLst>
          </p:cNvPr>
          <p:cNvSpPr/>
          <p:nvPr/>
        </p:nvSpPr>
        <p:spPr>
          <a:xfrm>
            <a:off x="838200" y="1507736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6689AF-BA26-3347-BA19-B7CDF8BA594D}"/>
              </a:ext>
            </a:extLst>
          </p:cNvPr>
          <p:cNvSpPr txBox="1"/>
          <p:nvPr/>
        </p:nvSpPr>
        <p:spPr>
          <a:xfrm>
            <a:off x="6764866" y="1585480"/>
            <a:ext cx="2828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parse an Expr2?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35DCA6-16D2-F54F-A22A-3EFA1E6D8A47}"/>
              </a:ext>
            </a:extLst>
          </p:cNvPr>
          <p:cNvSpPr/>
          <p:nvPr/>
        </p:nvSpPr>
        <p:spPr>
          <a:xfrm>
            <a:off x="838200" y="4184551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8E83A0-ADF9-E849-B701-B2AE97232197}"/>
              </a:ext>
            </a:extLst>
          </p:cNvPr>
          <p:cNvSpPr/>
          <p:nvPr/>
        </p:nvSpPr>
        <p:spPr>
          <a:xfrm>
            <a:off x="3581401" y="3020478"/>
            <a:ext cx="85428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b="1" dirty="0">
                <a:solidFill>
                  <a:srgbClr val="400BD9"/>
                </a:solidFill>
                <a:latin typeface="Menlo" panose="020B0609030804020204" pitchFamily="49" charset="0"/>
              </a:rPr>
              <a:t>parse_Expr2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b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200" dirty="0" err="1">
                <a:solidFill>
                  <a:srgbClr val="9FA01C"/>
                </a:solidFill>
                <a:latin typeface="Menlo" panose="020B0609030804020204" pitchFamily="49" charset="0"/>
              </a:rPr>
              <a:t>token_id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get_token_id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2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.to_match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200" dirty="0">
                <a:solidFill>
                  <a:srgbClr val="B42419"/>
                </a:solidFill>
                <a:latin typeface="Menlo" panose="020B0609030804020204" pitchFamily="49" charset="0"/>
              </a:rPr>
              <a:t># Expr2 ::= Op Unit Expr2</a:t>
            </a: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token_id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in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[</a:t>
            </a:r>
            <a:r>
              <a:rPr lang="en-US" sz="1200" dirty="0">
                <a:solidFill>
                  <a:srgbClr val="2FB41D"/>
                </a:solidFill>
                <a:latin typeface="Menlo" panose="020B0609030804020204" pitchFamily="49" charset="0"/>
              </a:rPr>
              <a:t>"PLUS"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200" dirty="0">
                <a:solidFill>
                  <a:srgbClr val="2FB41D"/>
                </a:solidFill>
                <a:latin typeface="Menlo" panose="020B0609030804020204" pitchFamily="49" charset="0"/>
              </a:rPr>
              <a:t>"MULT"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]: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.parse_Op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.parse_Unit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.parse_Expr2()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dirty="0">
                <a:solidFill>
                  <a:srgbClr val="B42419"/>
                </a:solidFill>
                <a:latin typeface="Menlo" panose="020B0609030804020204" pitchFamily="49" charset="0"/>
              </a:rPr>
              <a:t># Expr2 ::= "" 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token_id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in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[</a:t>
            </a:r>
            <a:r>
              <a:rPr lang="en-US" sz="1200" dirty="0">
                <a:solidFill>
                  <a:srgbClr val="C814C9"/>
                </a:solidFill>
                <a:latin typeface="Menlo" panose="020B0609030804020204" pitchFamily="49" charset="0"/>
              </a:rPr>
              <a:t>None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200" dirty="0">
                <a:solidFill>
                  <a:srgbClr val="2FB41D"/>
                </a:solidFill>
                <a:latin typeface="Menlo" panose="020B0609030804020204" pitchFamily="49" charset="0"/>
              </a:rPr>
              <a:t>”RPAR"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]: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raise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ParserException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(-1,                         </a:t>
            </a:r>
            <a:r>
              <a:rPr lang="en-US" sz="1200" dirty="0">
                <a:solidFill>
                  <a:srgbClr val="B42419"/>
                </a:solidFill>
                <a:latin typeface="Menlo" panose="020B0609030804020204" pitchFamily="49" charset="0"/>
              </a:rPr>
              <a:t># line number (for you to do)</a:t>
            </a: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              </a:t>
            </a:r>
            <a:r>
              <a:rPr lang="en-US" sz="12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.to_match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,              </a:t>
            </a:r>
            <a:r>
              <a:rPr lang="en-US" sz="1200" dirty="0">
                <a:solidFill>
                  <a:srgbClr val="B42419"/>
                </a:solidFill>
                <a:latin typeface="Menlo" panose="020B0609030804020204" pitchFamily="49" charset="0"/>
              </a:rPr>
              <a:t># observed token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              [</a:t>
            </a:r>
            <a:r>
              <a:rPr lang="en-US" sz="1200" dirty="0">
                <a:solidFill>
                  <a:srgbClr val="2FB41D"/>
                </a:solidFill>
                <a:latin typeface="Menlo" panose="020B0609030804020204" pitchFamily="49" charset="0"/>
              </a:rPr>
              <a:t>"PLUS"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200" dirty="0">
                <a:solidFill>
                  <a:srgbClr val="2FB41D"/>
                </a:solidFill>
                <a:latin typeface="Menlo" panose="020B0609030804020204" pitchFamily="49" charset="0"/>
              </a:rPr>
              <a:t>"MULT"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200" dirty="0">
                <a:solidFill>
                  <a:srgbClr val="2FB41D"/>
                </a:solidFill>
                <a:latin typeface="Menlo" panose="020B0609030804020204" pitchFamily="49" charset="0"/>
              </a:rPr>
              <a:t>”RPAR"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])   </a:t>
            </a:r>
            <a:r>
              <a:rPr lang="en-US" sz="1200" dirty="0">
                <a:solidFill>
                  <a:srgbClr val="B42419"/>
                </a:solidFill>
                <a:latin typeface="Menlo" panose="020B0609030804020204" pitchFamily="49" charset="0"/>
              </a:rPr>
              <a:t># expected token </a:t>
            </a:r>
            <a:endParaRPr lang="en-US" sz="12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954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1F96-7461-874D-8EA3-B6DFAA68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 grammar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5AD811-DA94-934C-A22D-0CC1576CD299}"/>
              </a:ext>
            </a:extLst>
          </p:cNvPr>
          <p:cNvSpPr/>
          <p:nvPr/>
        </p:nvSpPr>
        <p:spPr>
          <a:xfrm>
            <a:off x="838200" y="1507736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6689AF-BA26-3347-BA19-B7CDF8BA594D}"/>
              </a:ext>
            </a:extLst>
          </p:cNvPr>
          <p:cNvSpPr txBox="1"/>
          <p:nvPr/>
        </p:nvSpPr>
        <p:spPr>
          <a:xfrm>
            <a:off x="6764866" y="1585480"/>
            <a:ext cx="2580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parse a Unit?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35DCA6-16D2-F54F-A22A-3EFA1E6D8A47}"/>
              </a:ext>
            </a:extLst>
          </p:cNvPr>
          <p:cNvSpPr/>
          <p:nvPr/>
        </p:nvSpPr>
        <p:spPr>
          <a:xfrm>
            <a:off x="838200" y="4184551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</p:spTree>
    <p:extLst>
      <p:ext uri="{BB962C8B-B14F-4D97-AF65-F5344CB8AC3E}">
        <p14:creationId xmlns:p14="http://schemas.microsoft.com/office/powerpoint/2010/main" val="2708247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1F96-7461-874D-8EA3-B6DFAA68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 grammar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5AD811-DA94-934C-A22D-0CC1576CD299}"/>
              </a:ext>
            </a:extLst>
          </p:cNvPr>
          <p:cNvSpPr/>
          <p:nvPr/>
        </p:nvSpPr>
        <p:spPr>
          <a:xfrm>
            <a:off x="838200" y="1507736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6689AF-BA26-3347-BA19-B7CDF8BA594D}"/>
              </a:ext>
            </a:extLst>
          </p:cNvPr>
          <p:cNvSpPr txBox="1"/>
          <p:nvPr/>
        </p:nvSpPr>
        <p:spPr>
          <a:xfrm>
            <a:off x="6764866" y="1585480"/>
            <a:ext cx="2580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parse a Unit?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35DCA6-16D2-F54F-A22A-3EFA1E6D8A47}"/>
              </a:ext>
            </a:extLst>
          </p:cNvPr>
          <p:cNvSpPr/>
          <p:nvPr/>
        </p:nvSpPr>
        <p:spPr>
          <a:xfrm>
            <a:off x="838200" y="4184551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016679-012E-6C4D-A40D-A3A31CC3C26D}"/>
              </a:ext>
            </a:extLst>
          </p:cNvPr>
          <p:cNvSpPr/>
          <p:nvPr/>
        </p:nvSpPr>
        <p:spPr>
          <a:xfrm>
            <a:off x="4292600" y="2841792"/>
            <a:ext cx="809413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b="1" dirty="0" err="1">
                <a:solidFill>
                  <a:srgbClr val="400BD9"/>
                </a:solidFill>
                <a:latin typeface="Menlo" panose="020B0609030804020204" pitchFamily="49" charset="0"/>
              </a:rPr>
              <a:t>parse_Unit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sz="1200" dirty="0">
              <a:solidFill>
                <a:srgbClr val="400BD9"/>
              </a:solidFill>
              <a:latin typeface="Menlo" panose="020B0609030804020204" pitchFamily="49" charset="0"/>
            </a:endParaRPr>
          </a:p>
          <a:p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9FA01C"/>
                </a:solidFill>
                <a:latin typeface="Menlo" panose="020B0609030804020204" pitchFamily="49" charset="0"/>
              </a:rPr>
              <a:t>        </a:t>
            </a:r>
            <a:r>
              <a:rPr lang="en-US" sz="1200" dirty="0" err="1">
                <a:solidFill>
                  <a:srgbClr val="9FA01C"/>
                </a:solidFill>
                <a:latin typeface="Menlo" panose="020B0609030804020204" pitchFamily="49" charset="0"/>
              </a:rPr>
              <a:t>token_id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get_token_id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2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.to_match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b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200" dirty="0">
                <a:solidFill>
                  <a:srgbClr val="B42419"/>
                </a:solidFill>
                <a:latin typeface="Menlo" panose="020B0609030804020204" pitchFamily="49" charset="0"/>
              </a:rPr>
              <a:t># Unit  ::= ‘(‘ Expr ‘)’ 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       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token_id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== </a:t>
            </a:r>
            <a:r>
              <a:rPr lang="en-US" sz="1200" dirty="0">
                <a:solidFill>
                  <a:srgbClr val="2FB41D"/>
                </a:solidFill>
                <a:latin typeface="Menlo" panose="020B0609030804020204" pitchFamily="49" charset="0"/>
              </a:rPr>
              <a:t>"LPAR"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200" dirty="0">
                <a:solidFill>
                  <a:srgbClr val="2FB41D"/>
                </a:solidFill>
                <a:latin typeface="Menlo" panose="020B0609030804020204" pitchFamily="49" charset="0"/>
              </a:rPr>
              <a:t>"LPAR"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.parse_Expr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200" dirty="0">
                <a:solidFill>
                  <a:srgbClr val="2FB41D"/>
                </a:solidFill>
                <a:latin typeface="Menlo" panose="020B0609030804020204" pitchFamily="49" charset="0"/>
              </a:rPr>
              <a:t>"RPAR"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b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B42419"/>
                </a:solidFill>
                <a:latin typeface="Menlo" panose="020B0609030804020204" pitchFamily="49" charset="0"/>
              </a:rPr>
              <a:t>        # Unit :: = ID</a:t>
            </a: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token_id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== </a:t>
            </a:r>
            <a:r>
              <a:rPr lang="en-US" sz="1200" dirty="0">
                <a:solidFill>
                  <a:srgbClr val="2FB41D"/>
                </a:solidFill>
                <a:latin typeface="Menlo" panose="020B0609030804020204" pitchFamily="49" charset="0"/>
              </a:rPr>
              <a:t>"ID"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200" dirty="0">
                <a:solidFill>
                  <a:srgbClr val="2FB41D"/>
                </a:solidFill>
                <a:latin typeface="Menlo" panose="020B0609030804020204" pitchFamily="49" charset="0"/>
              </a:rPr>
              <a:t>"ID"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raise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ParserException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(-1,               </a:t>
            </a:r>
            <a:r>
              <a:rPr lang="en-US" sz="1200" dirty="0">
                <a:solidFill>
                  <a:srgbClr val="B42419"/>
                </a:solidFill>
                <a:latin typeface="Menlo" panose="020B0609030804020204" pitchFamily="49" charset="0"/>
              </a:rPr>
              <a:t># line number (for you to do)</a:t>
            </a: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              </a:t>
            </a:r>
            <a:r>
              <a:rPr lang="en-US" sz="12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.to_match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,    </a:t>
            </a:r>
            <a:r>
              <a:rPr lang="en-US" sz="1200" dirty="0">
                <a:solidFill>
                  <a:srgbClr val="B42419"/>
                </a:solidFill>
                <a:latin typeface="Menlo" panose="020B0609030804020204" pitchFamily="49" charset="0"/>
              </a:rPr>
              <a:t># observed token</a:t>
            </a: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              [</a:t>
            </a:r>
            <a:r>
              <a:rPr lang="en-US" sz="1200" dirty="0">
                <a:solidFill>
                  <a:srgbClr val="2FB41D"/>
                </a:solidFill>
                <a:latin typeface="Menlo" panose="020B0609030804020204" pitchFamily="49" charset="0"/>
              </a:rPr>
              <a:t>"LPAR"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200" dirty="0">
                <a:solidFill>
                  <a:srgbClr val="2FB41D"/>
                </a:solidFill>
                <a:latin typeface="Menlo" panose="020B0609030804020204" pitchFamily="49" charset="0"/>
              </a:rPr>
              <a:t>"ID"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])   </a:t>
            </a:r>
            <a:r>
              <a:rPr lang="en-US" sz="1200" dirty="0">
                <a:solidFill>
                  <a:srgbClr val="B42419"/>
                </a:solidFill>
                <a:latin typeface="Menlo" panose="020B0609030804020204" pitchFamily="49" charset="0"/>
              </a:rPr>
              <a:t># expected token</a:t>
            </a:r>
            <a:endParaRPr lang="en-US" sz="12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74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HW 2 is out!</a:t>
            </a:r>
          </a:p>
          <a:p>
            <a:pPr lvl="1"/>
            <a:r>
              <a:rPr lang="en-US" dirty="0"/>
              <a:t>due on May 2 at midnight</a:t>
            </a:r>
          </a:p>
          <a:p>
            <a:pPr lvl="1"/>
            <a:r>
              <a:rPr lang="en-US" dirty="0"/>
              <a:t>You had everything for part 1 and 2 after </a:t>
            </a:r>
            <a:r>
              <a:rPr lang="en-US" dirty="0" err="1"/>
              <a:t>wednesday</a:t>
            </a:r>
            <a:endParaRPr lang="en-US" dirty="0"/>
          </a:p>
          <a:p>
            <a:pPr lvl="1"/>
            <a:r>
              <a:rPr lang="en-US" dirty="0"/>
              <a:t>You will have everything you need for part 3 after today</a:t>
            </a:r>
          </a:p>
          <a:p>
            <a:pPr lvl="1"/>
            <a:r>
              <a:rPr lang="en-US" dirty="0"/>
              <a:t>Plenty of chances for help. Get started early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Midterm will be given on May 2</a:t>
            </a:r>
          </a:p>
          <a:p>
            <a:pPr lvl="1"/>
            <a:r>
              <a:rPr lang="en-US" dirty="0"/>
              <a:t>Take home midterm.</a:t>
            </a:r>
          </a:p>
          <a:p>
            <a:pPr lvl="1"/>
            <a:r>
              <a:rPr lang="en-US" dirty="0"/>
              <a:t>Assigned on Monday and due on Friday</a:t>
            </a:r>
          </a:p>
          <a:p>
            <a:pPr lvl="1"/>
            <a:r>
              <a:rPr lang="en-US" dirty="0"/>
              <a:t>No late midterms are accepted</a:t>
            </a:r>
          </a:p>
          <a:p>
            <a:pPr lvl="1"/>
            <a:endParaRPr lang="en-US" dirty="0"/>
          </a:p>
          <a:p>
            <a:r>
              <a:rPr lang="en-US" dirty="0"/>
              <a:t>No class on Monday (use the time to work on homework)</a:t>
            </a:r>
          </a:p>
        </p:txBody>
      </p:sp>
    </p:spTree>
    <p:extLst>
      <p:ext uri="{BB962C8B-B14F-4D97-AF65-F5344CB8AC3E}">
        <p14:creationId xmlns:p14="http://schemas.microsoft.com/office/powerpoint/2010/main" val="2830593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1F96-7461-874D-8EA3-B6DFAA68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 grammar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5AD811-DA94-934C-A22D-0CC1576CD299}"/>
              </a:ext>
            </a:extLst>
          </p:cNvPr>
          <p:cNvSpPr/>
          <p:nvPr/>
        </p:nvSpPr>
        <p:spPr>
          <a:xfrm>
            <a:off x="838200" y="1507736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6689AF-BA26-3347-BA19-B7CDF8BA594D}"/>
              </a:ext>
            </a:extLst>
          </p:cNvPr>
          <p:cNvSpPr txBox="1"/>
          <p:nvPr/>
        </p:nvSpPr>
        <p:spPr>
          <a:xfrm>
            <a:off x="6764866" y="1585480"/>
            <a:ext cx="2580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parse a Unit?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35DCA6-16D2-F54F-A22A-3EFA1E6D8A47}"/>
              </a:ext>
            </a:extLst>
          </p:cNvPr>
          <p:cNvSpPr/>
          <p:nvPr/>
        </p:nvSpPr>
        <p:spPr>
          <a:xfrm>
            <a:off x="838200" y="4184551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016679-012E-6C4D-A40D-A3A31CC3C26D}"/>
              </a:ext>
            </a:extLst>
          </p:cNvPr>
          <p:cNvSpPr/>
          <p:nvPr/>
        </p:nvSpPr>
        <p:spPr>
          <a:xfrm>
            <a:off x="4191000" y="2841792"/>
            <a:ext cx="819573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b="1" dirty="0" err="1">
                <a:solidFill>
                  <a:srgbClr val="400BD9"/>
                </a:solidFill>
                <a:latin typeface="Menlo" panose="020B0609030804020204" pitchFamily="49" charset="0"/>
              </a:rPr>
              <a:t>parse_Unit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sz="1200" dirty="0">
              <a:solidFill>
                <a:srgbClr val="400BD9"/>
              </a:solidFill>
              <a:latin typeface="Menlo" panose="020B0609030804020204" pitchFamily="49" charset="0"/>
            </a:endParaRPr>
          </a:p>
          <a:p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9FA01C"/>
                </a:solidFill>
                <a:latin typeface="Menlo" panose="020B0609030804020204" pitchFamily="49" charset="0"/>
              </a:rPr>
              <a:t>        </a:t>
            </a:r>
            <a:r>
              <a:rPr lang="en-US" sz="1200" dirty="0" err="1">
                <a:solidFill>
                  <a:srgbClr val="9FA01C"/>
                </a:solidFill>
                <a:latin typeface="Menlo" panose="020B0609030804020204" pitchFamily="49" charset="0"/>
              </a:rPr>
              <a:t>token_id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get_token_id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2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.to_match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b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200" dirty="0">
                <a:solidFill>
                  <a:srgbClr val="B42419"/>
                </a:solidFill>
                <a:latin typeface="Menlo" panose="020B0609030804020204" pitchFamily="49" charset="0"/>
              </a:rPr>
              <a:t># Unit  ::= ‘(‘ Expr ‘)’ 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       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token_id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== </a:t>
            </a:r>
            <a:r>
              <a:rPr lang="en-US" sz="1200" dirty="0">
                <a:solidFill>
                  <a:srgbClr val="2FB41D"/>
                </a:solidFill>
                <a:latin typeface="Menlo" panose="020B0609030804020204" pitchFamily="49" charset="0"/>
              </a:rPr>
              <a:t>"LPAR"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            </a:t>
            </a:r>
            <a:r>
              <a:rPr lang="en-US" sz="1200" b="1" dirty="0" err="1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self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.eat</a:t>
            </a: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</a:t>
            </a:r>
            <a:r>
              <a:rPr lang="en-US" sz="1200" dirty="0">
                <a:solidFill>
                  <a:srgbClr val="2FB41D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"LPAR"</a:t>
            </a: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.parse_Expr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200" dirty="0">
                <a:solidFill>
                  <a:srgbClr val="2FB41D"/>
                </a:solidFill>
                <a:latin typeface="Menlo" panose="020B0609030804020204" pitchFamily="49" charset="0"/>
              </a:rPr>
              <a:t>"RPAR"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b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B42419"/>
                </a:solidFill>
                <a:latin typeface="Menlo" panose="020B0609030804020204" pitchFamily="49" charset="0"/>
              </a:rPr>
              <a:t>        # Unit :: = ID</a:t>
            </a: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token_id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== </a:t>
            </a:r>
            <a:r>
              <a:rPr lang="en-US" sz="1200" dirty="0">
                <a:solidFill>
                  <a:srgbClr val="2FB41D"/>
                </a:solidFill>
                <a:latin typeface="Menlo" panose="020B0609030804020204" pitchFamily="49" charset="0"/>
              </a:rPr>
              <a:t>"ID"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200" dirty="0">
                <a:solidFill>
                  <a:srgbClr val="2FB41D"/>
                </a:solidFill>
                <a:latin typeface="Menlo" panose="020B0609030804020204" pitchFamily="49" charset="0"/>
              </a:rPr>
              <a:t>"ID"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raise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ParserException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(-1,               </a:t>
            </a:r>
            <a:r>
              <a:rPr lang="en-US" sz="1200" dirty="0">
                <a:solidFill>
                  <a:srgbClr val="B42419"/>
                </a:solidFill>
                <a:latin typeface="Menlo" panose="020B0609030804020204" pitchFamily="49" charset="0"/>
              </a:rPr>
              <a:t># line number (for you to do)</a:t>
            </a: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              </a:t>
            </a:r>
            <a:r>
              <a:rPr lang="en-US" sz="12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.to_match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,    </a:t>
            </a:r>
            <a:r>
              <a:rPr lang="en-US" sz="1200" dirty="0">
                <a:solidFill>
                  <a:srgbClr val="B42419"/>
                </a:solidFill>
                <a:latin typeface="Menlo" panose="020B0609030804020204" pitchFamily="49" charset="0"/>
              </a:rPr>
              <a:t># observed token</a:t>
            </a: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              [</a:t>
            </a:r>
            <a:r>
              <a:rPr lang="en-US" sz="1200" dirty="0">
                <a:solidFill>
                  <a:srgbClr val="2FB41D"/>
                </a:solidFill>
                <a:latin typeface="Menlo" panose="020B0609030804020204" pitchFamily="49" charset="0"/>
              </a:rPr>
              <a:t>"LPAR"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200" dirty="0">
                <a:solidFill>
                  <a:srgbClr val="2FB41D"/>
                </a:solidFill>
                <a:latin typeface="Menlo" panose="020B0609030804020204" pitchFamily="49" charset="0"/>
              </a:rPr>
              <a:t>"ID"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])   </a:t>
            </a:r>
            <a:r>
              <a:rPr lang="en-US" sz="1200" dirty="0">
                <a:solidFill>
                  <a:srgbClr val="B42419"/>
                </a:solidFill>
                <a:latin typeface="Menlo" panose="020B0609030804020204" pitchFamily="49" charset="0"/>
              </a:rPr>
              <a:t># expected token</a:t>
            </a:r>
            <a:endParaRPr lang="en-US" sz="12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78840E-451F-D943-A095-834E80AE3D30}"/>
              </a:ext>
            </a:extLst>
          </p:cNvPr>
          <p:cNvSpPr txBox="1"/>
          <p:nvPr/>
        </p:nvSpPr>
        <p:spPr>
          <a:xfrm>
            <a:off x="8114178" y="3623734"/>
            <a:ext cx="3136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ensure that </a:t>
            </a:r>
            <a:r>
              <a:rPr lang="en-US" sz="1200" i="1" dirty="0" err="1"/>
              <a:t>to_match</a:t>
            </a:r>
            <a:r>
              <a:rPr lang="en-US" sz="1200" i="1" dirty="0"/>
              <a:t> has token ID of “LPAREN”</a:t>
            </a:r>
          </a:p>
          <a:p>
            <a:r>
              <a:rPr lang="en-US" sz="1200" i="1" dirty="0"/>
              <a:t>and get the next token</a:t>
            </a:r>
          </a:p>
        </p:txBody>
      </p:sp>
    </p:spTree>
    <p:extLst>
      <p:ext uri="{BB962C8B-B14F-4D97-AF65-F5344CB8AC3E}">
        <p14:creationId xmlns:p14="http://schemas.microsoft.com/office/powerpoint/2010/main" val="21502859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1F96-7461-874D-8EA3-B6DFAA68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 grammar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5AD811-DA94-934C-A22D-0CC1576CD299}"/>
              </a:ext>
            </a:extLst>
          </p:cNvPr>
          <p:cNvSpPr/>
          <p:nvPr/>
        </p:nvSpPr>
        <p:spPr>
          <a:xfrm>
            <a:off x="838200" y="1507736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6: Op    ::= ‘+’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7:       |   ‘*’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6689AF-BA26-3347-BA19-B7CDF8BA594D}"/>
              </a:ext>
            </a:extLst>
          </p:cNvPr>
          <p:cNvSpPr txBox="1"/>
          <p:nvPr/>
        </p:nvSpPr>
        <p:spPr>
          <a:xfrm>
            <a:off x="6764866" y="1585480"/>
            <a:ext cx="257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parse an Op?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35DCA6-16D2-F54F-A22A-3EFA1E6D8A47}"/>
              </a:ext>
            </a:extLst>
          </p:cNvPr>
          <p:cNvSpPr/>
          <p:nvPr/>
        </p:nvSpPr>
        <p:spPr>
          <a:xfrm>
            <a:off x="838200" y="4184551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</p:spTree>
    <p:extLst>
      <p:ext uri="{BB962C8B-B14F-4D97-AF65-F5344CB8AC3E}">
        <p14:creationId xmlns:p14="http://schemas.microsoft.com/office/powerpoint/2010/main" val="16727185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11F96-7461-874D-8EA3-B6DFAA68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 grammar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5AD811-DA94-934C-A22D-0CC1576CD299}"/>
              </a:ext>
            </a:extLst>
          </p:cNvPr>
          <p:cNvSpPr/>
          <p:nvPr/>
        </p:nvSpPr>
        <p:spPr>
          <a:xfrm>
            <a:off x="838200" y="1507736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6: Op    ::= ‘+’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7:       |   ‘*’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6689AF-BA26-3347-BA19-B7CDF8BA594D}"/>
              </a:ext>
            </a:extLst>
          </p:cNvPr>
          <p:cNvSpPr txBox="1"/>
          <p:nvPr/>
        </p:nvSpPr>
        <p:spPr>
          <a:xfrm>
            <a:off x="6764866" y="1585480"/>
            <a:ext cx="257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parse an Op?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35DCA6-16D2-F54F-A22A-3EFA1E6D8A47}"/>
              </a:ext>
            </a:extLst>
          </p:cNvPr>
          <p:cNvSpPr/>
          <p:nvPr/>
        </p:nvSpPr>
        <p:spPr>
          <a:xfrm>
            <a:off x="838200" y="4184551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2E97EB-40B3-014A-B687-59B439FD6ACF}"/>
              </a:ext>
            </a:extLst>
          </p:cNvPr>
          <p:cNvSpPr/>
          <p:nvPr/>
        </p:nvSpPr>
        <p:spPr>
          <a:xfrm>
            <a:off x="4072468" y="3175167"/>
            <a:ext cx="776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 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b="1" dirty="0" err="1">
                <a:solidFill>
                  <a:srgbClr val="400BD9"/>
                </a:solidFill>
                <a:latin typeface="Menlo" panose="020B0609030804020204" pitchFamily="49" charset="0"/>
              </a:rPr>
              <a:t>parse_Op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sz="1200" dirty="0">
              <a:solidFill>
                <a:srgbClr val="400BD9"/>
              </a:solidFill>
              <a:latin typeface="Menlo" panose="020B0609030804020204" pitchFamily="49" charset="0"/>
            </a:endParaRPr>
          </a:p>
          <a:p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200" dirty="0" err="1">
                <a:solidFill>
                  <a:srgbClr val="9FA01C"/>
                </a:solidFill>
                <a:latin typeface="Menlo" panose="020B0609030804020204" pitchFamily="49" charset="0"/>
              </a:rPr>
              <a:t>token_id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get_token_id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2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.to_match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200" dirty="0">
                <a:solidFill>
                  <a:srgbClr val="B42419"/>
                </a:solidFill>
                <a:latin typeface="Menlo" panose="020B0609030804020204" pitchFamily="49" charset="0"/>
              </a:rPr>
              <a:t># Op  ::= '+'</a:t>
            </a: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token_id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== </a:t>
            </a:r>
            <a:r>
              <a:rPr lang="en-US" sz="1200" dirty="0">
                <a:solidFill>
                  <a:srgbClr val="2FB41D"/>
                </a:solidFill>
                <a:latin typeface="Menlo" panose="020B0609030804020204" pitchFamily="49" charset="0"/>
              </a:rPr>
              <a:t>"PLUS"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200" dirty="0">
                <a:solidFill>
                  <a:srgbClr val="2FB41D"/>
                </a:solidFill>
                <a:latin typeface="Menlo" panose="020B0609030804020204" pitchFamily="49" charset="0"/>
              </a:rPr>
              <a:t>"PLUS"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b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B42419"/>
                </a:solidFill>
                <a:latin typeface="Menlo" panose="020B0609030804020204" pitchFamily="49" charset="0"/>
              </a:rPr>
              <a:t>        # Op  ::= '*'</a:t>
            </a: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token_id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== </a:t>
            </a:r>
            <a:r>
              <a:rPr lang="en-US" sz="1200" dirty="0">
                <a:solidFill>
                  <a:srgbClr val="2FB41D"/>
                </a:solidFill>
                <a:latin typeface="Menlo" panose="020B0609030804020204" pitchFamily="49" charset="0"/>
              </a:rPr>
              <a:t>"MULT"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200" dirty="0">
                <a:solidFill>
                  <a:srgbClr val="2FB41D"/>
                </a:solidFill>
                <a:latin typeface="Menlo" panose="020B0609030804020204" pitchFamily="49" charset="0"/>
              </a:rPr>
              <a:t>"MULT"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b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sz="12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200" b="1" dirty="0">
                <a:solidFill>
                  <a:srgbClr val="2EAEBB"/>
                </a:solidFill>
                <a:latin typeface="Menlo" panose="020B0609030804020204" pitchFamily="49" charset="0"/>
              </a:rPr>
              <a:t>raise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ParserException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(-1,               </a:t>
            </a:r>
            <a:r>
              <a:rPr lang="en-US" sz="1200" dirty="0">
                <a:solidFill>
                  <a:srgbClr val="B42419"/>
                </a:solidFill>
                <a:latin typeface="Menlo" panose="020B0609030804020204" pitchFamily="49" charset="0"/>
              </a:rPr>
              <a:t># line number (for you to do) 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              </a:t>
            </a:r>
            <a:r>
              <a:rPr lang="en-US" sz="1200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.to_match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,    </a:t>
            </a:r>
            <a:r>
              <a:rPr lang="en-US" sz="1200" dirty="0">
                <a:solidFill>
                  <a:srgbClr val="B42419"/>
                </a:solidFill>
                <a:latin typeface="Menlo" panose="020B0609030804020204" pitchFamily="49" charset="0"/>
              </a:rPr>
              <a:t># observed token 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              [</a:t>
            </a:r>
            <a:r>
              <a:rPr lang="en-US" sz="1200" dirty="0">
                <a:solidFill>
                  <a:srgbClr val="2FB41D"/>
                </a:solidFill>
                <a:latin typeface="Menlo" panose="020B0609030804020204" pitchFamily="49" charset="0"/>
              </a:rPr>
              <a:t>"MULT"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200" dirty="0">
                <a:solidFill>
                  <a:srgbClr val="2FB41D"/>
                </a:solidFill>
                <a:latin typeface="Menlo" panose="020B0609030804020204" pitchFamily="49" charset="0"/>
              </a:rPr>
              <a:t>"PLUS"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]) </a:t>
            </a:r>
            <a:r>
              <a:rPr lang="en-US" sz="1200" dirty="0">
                <a:solidFill>
                  <a:srgbClr val="B42419"/>
                </a:solidFill>
                <a:latin typeface="Menlo" panose="020B0609030804020204" pitchFamily="49" charset="0"/>
              </a:rPr>
              <a:t># expected token</a:t>
            </a:r>
            <a:endParaRPr lang="en-US" sz="12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352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400F1E-276B-664A-B60F-21CD0A4F3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905000"/>
            <a:ext cx="8839200" cy="304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358130-525A-C24E-B532-7DE0F8998242}"/>
              </a:ext>
            </a:extLst>
          </p:cNvPr>
          <p:cNvSpPr txBox="1"/>
          <p:nvPr/>
        </p:nvSpPr>
        <p:spPr>
          <a:xfrm>
            <a:off x="838200" y="212513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highlight>
                  <a:srgbClr val="FFFF00"/>
                </a:highlight>
              </a:rPr>
              <a:t>parsing</a:t>
            </a:r>
          </a:p>
        </p:txBody>
      </p:sp>
    </p:spTree>
    <p:extLst>
      <p:ext uri="{BB962C8B-B14F-4D97-AF65-F5344CB8AC3E}">
        <p14:creationId xmlns:p14="http://schemas.microsoft.com/office/powerpoint/2010/main" val="11607775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400F1E-276B-664A-B60F-21CD0A4F3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905000"/>
            <a:ext cx="8839200" cy="304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358130-525A-C24E-B532-7DE0F8998242}"/>
              </a:ext>
            </a:extLst>
          </p:cNvPr>
          <p:cNvSpPr txBox="1"/>
          <p:nvPr/>
        </p:nvSpPr>
        <p:spPr>
          <a:xfrm>
            <a:off x="838200" y="212513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highlight>
                  <a:srgbClr val="FFFF00"/>
                </a:highlight>
              </a:rPr>
              <a:t>parsing</a:t>
            </a:r>
          </a:p>
        </p:txBody>
      </p:sp>
    </p:spTree>
    <p:extLst>
      <p:ext uri="{BB962C8B-B14F-4D97-AF65-F5344CB8AC3E}">
        <p14:creationId xmlns:p14="http://schemas.microsoft.com/office/powerpoint/2010/main" val="10425058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400F1E-276B-664A-B60F-21CD0A4F3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905000"/>
            <a:ext cx="8839200" cy="304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358130-525A-C24E-B532-7DE0F8998242}"/>
              </a:ext>
            </a:extLst>
          </p:cNvPr>
          <p:cNvSpPr txBox="1"/>
          <p:nvPr/>
        </p:nvSpPr>
        <p:spPr>
          <a:xfrm>
            <a:off x="838200" y="212513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highlight>
                  <a:srgbClr val="FFFF00"/>
                </a:highlight>
              </a:rPr>
              <a:t>parsing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815FEF-1B25-8648-A780-04B3280BE9C8}"/>
              </a:ext>
            </a:extLst>
          </p:cNvPr>
          <p:cNvSpPr/>
          <p:nvPr/>
        </p:nvSpPr>
        <p:spPr>
          <a:xfrm>
            <a:off x="2110410" y="3013029"/>
            <a:ext cx="3260034" cy="278295"/>
          </a:xfrm>
          <a:prstGeom prst="rect">
            <a:avLst/>
          </a:prstGeom>
          <a:solidFill>
            <a:srgbClr val="ED7D31">
              <a:alpha val="3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411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400F1E-276B-664A-B60F-21CD0A4F3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905000"/>
            <a:ext cx="8839200" cy="304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358130-525A-C24E-B532-7DE0F8998242}"/>
              </a:ext>
            </a:extLst>
          </p:cNvPr>
          <p:cNvSpPr txBox="1"/>
          <p:nvPr/>
        </p:nvSpPr>
        <p:spPr>
          <a:xfrm>
            <a:off x="838200" y="212513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highlight>
                  <a:srgbClr val="FFFF00"/>
                </a:highlight>
              </a:rPr>
              <a:t>parsing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815FEF-1B25-8648-A780-04B3280BE9C8}"/>
              </a:ext>
            </a:extLst>
          </p:cNvPr>
          <p:cNvSpPr/>
          <p:nvPr/>
        </p:nvSpPr>
        <p:spPr>
          <a:xfrm>
            <a:off x="2110410" y="3013029"/>
            <a:ext cx="3260034" cy="278295"/>
          </a:xfrm>
          <a:prstGeom prst="rect">
            <a:avLst/>
          </a:prstGeom>
          <a:solidFill>
            <a:srgbClr val="ED7D31">
              <a:alpha val="3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712D3D-BCA3-EC43-BE9A-0C12A54ECC25}"/>
              </a:ext>
            </a:extLst>
          </p:cNvPr>
          <p:cNvSpPr txBox="1"/>
          <p:nvPr/>
        </p:nvSpPr>
        <p:spPr>
          <a:xfrm>
            <a:off x="5370444" y="5468080"/>
            <a:ext cx="6395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Likely plays a small role, but typically the number of non-terminals</a:t>
            </a:r>
            <a:br>
              <a:rPr lang="en-US" dirty="0"/>
            </a:br>
            <a:r>
              <a:rPr lang="en-US" dirty="0"/>
              <a:t>is much smaller than the input string</a:t>
            </a:r>
          </a:p>
        </p:txBody>
      </p:sp>
    </p:spTree>
    <p:extLst>
      <p:ext uri="{BB962C8B-B14F-4D97-AF65-F5344CB8AC3E}">
        <p14:creationId xmlns:p14="http://schemas.microsoft.com/office/powerpoint/2010/main" val="34331044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400F1E-276B-664A-B60F-21CD0A4F3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905000"/>
            <a:ext cx="8839200" cy="304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358130-525A-C24E-B532-7DE0F8998242}"/>
              </a:ext>
            </a:extLst>
          </p:cNvPr>
          <p:cNvSpPr txBox="1"/>
          <p:nvPr/>
        </p:nvSpPr>
        <p:spPr>
          <a:xfrm>
            <a:off x="838200" y="212513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highlight>
                  <a:srgbClr val="FFFF00"/>
                </a:highlight>
              </a:rPr>
              <a:t>parsing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815FEF-1B25-8648-A780-04B3280BE9C8}"/>
              </a:ext>
            </a:extLst>
          </p:cNvPr>
          <p:cNvSpPr/>
          <p:nvPr/>
        </p:nvSpPr>
        <p:spPr>
          <a:xfrm>
            <a:off x="2110410" y="3512562"/>
            <a:ext cx="3260034" cy="278295"/>
          </a:xfrm>
          <a:prstGeom prst="rect">
            <a:avLst/>
          </a:prstGeom>
          <a:solidFill>
            <a:srgbClr val="ED7D31">
              <a:alpha val="3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13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400F1E-276B-664A-B60F-21CD0A4F3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905000"/>
            <a:ext cx="8839200" cy="304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358130-525A-C24E-B532-7DE0F8998242}"/>
              </a:ext>
            </a:extLst>
          </p:cNvPr>
          <p:cNvSpPr txBox="1"/>
          <p:nvPr/>
        </p:nvSpPr>
        <p:spPr>
          <a:xfrm>
            <a:off x="838200" y="212513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highlight>
                  <a:srgbClr val="FFFF00"/>
                </a:highlight>
              </a:rPr>
              <a:t>parsing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815FEF-1B25-8648-A780-04B3280BE9C8}"/>
              </a:ext>
            </a:extLst>
          </p:cNvPr>
          <p:cNvSpPr/>
          <p:nvPr/>
        </p:nvSpPr>
        <p:spPr>
          <a:xfrm>
            <a:off x="2110410" y="3512562"/>
            <a:ext cx="3260034" cy="278295"/>
          </a:xfrm>
          <a:prstGeom prst="rect">
            <a:avLst/>
          </a:prstGeom>
          <a:solidFill>
            <a:srgbClr val="ED7D31">
              <a:alpha val="3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5383F-2235-3D4B-B14B-520C06AEFB4E}"/>
              </a:ext>
            </a:extLst>
          </p:cNvPr>
          <p:cNvSpPr txBox="1"/>
          <p:nvPr/>
        </p:nvSpPr>
        <p:spPr>
          <a:xfrm>
            <a:off x="5370444" y="5468080"/>
            <a:ext cx="6352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Good answer, but potentially the input string is one giant ID. Then</a:t>
            </a:r>
            <a:br>
              <a:rPr lang="en-US" dirty="0"/>
            </a:br>
            <a:r>
              <a:rPr lang="en-US" dirty="0"/>
              <a:t>the parser simply needs to match one token.</a:t>
            </a:r>
          </a:p>
        </p:txBody>
      </p:sp>
    </p:spTree>
    <p:extLst>
      <p:ext uri="{BB962C8B-B14F-4D97-AF65-F5344CB8AC3E}">
        <p14:creationId xmlns:p14="http://schemas.microsoft.com/office/powerpoint/2010/main" val="11688883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400F1E-276B-664A-B60F-21CD0A4F3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905000"/>
            <a:ext cx="8839200" cy="304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358130-525A-C24E-B532-7DE0F8998242}"/>
              </a:ext>
            </a:extLst>
          </p:cNvPr>
          <p:cNvSpPr txBox="1"/>
          <p:nvPr/>
        </p:nvSpPr>
        <p:spPr>
          <a:xfrm>
            <a:off x="838200" y="212513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highlight>
                  <a:srgbClr val="FFFF00"/>
                </a:highlight>
              </a:rPr>
              <a:t>parsing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815FEF-1B25-8648-A780-04B3280BE9C8}"/>
              </a:ext>
            </a:extLst>
          </p:cNvPr>
          <p:cNvSpPr/>
          <p:nvPr/>
        </p:nvSpPr>
        <p:spPr>
          <a:xfrm>
            <a:off x="2110410" y="3986695"/>
            <a:ext cx="3260034" cy="278295"/>
          </a:xfrm>
          <a:prstGeom prst="rect">
            <a:avLst/>
          </a:prstGeom>
          <a:solidFill>
            <a:srgbClr val="ED7D31">
              <a:alpha val="3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48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/>
          </a:bodyPr>
          <a:lstStyle/>
          <a:p>
            <a:r>
              <a:rPr lang="en-US" dirty="0"/>
              <a:t>Expect HW 1 grades around May 2</a:t>
            </a:r>
          </a:p>
          <a:p>
            <a:pPr lvl="1"/>
            <a:r>
              <a:rPr lang="en-US" dirty="0"/>
              <a:t>You have 2 weeks to do the homework and we get 2 weeks to grade it</a:t>
            </a:r>
          </a:p>
        </p:txBody>
      </p:sp>
    </p:spTree>
    <p:extLst>
      <p:ext uri="{BB962C8B-B14F-4D97-AF65-F5344CB8AC3E}">
        <p14:creationId xmlns:p14="http://schemas.microsoft.com/office/powerpoint/2010/main" val="8174236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400F1E-276B-664A-B60F-21CD0A4F3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905000"/>
            <a:ext cx="8839200" cy="304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358130-525A-C24E-B532-7DE0F8998242}"/>
              </a:ext>
            </a:extLst>
          </p:cNvPr>
          <p:cNvSpPr txBox="1"/>
          <p:nvPr/>
        </p:nvSpPr>
        <p:spPr>
          <a:xfrm>
            <a:off x="838200" y="212513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highlight>
                  <a:srgbClr val="FFFF00"/>
                </a:highlight>
              </a:rPr>
              <a:t>parsing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815FEF-1B25-8648-A780-04B3280BE9C8}"/>
              </a:ext>
            </a:extLst>
          </p:cNvPr>
          <p:cNvSpPr/>
          <p:nvPr/>
        </p:nvSpPr>
        <p:spPr>
          <a:xfrm>
            <a:off x="2110410" y="3986695"/>
            <a:ext cx="3260034" cy="278295"/>
          </a:xfrm>
          <a:prstGeom prst="rect">
            <a:avLst/>
          </a:prstGeom>
          <a:solidFill>
            <a:srgbClr val="ED7D31">
              <a:alpha val="3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A6F7A5-9C7D-644C-9FCB-4641691A6421}"/>
              </a:ext>
            </a:extLst>
          </p:cNvPr>
          <p:cNvSpPr txBox="1"/>
          <p:nvPr/>
        </p:nvSpPr>
        <p:spPr>
          <a:xfrm>
            <a:off x="5370444" y="5468080"/>
            <a:ext cx="5432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parser needs to match every single token once. This</a:t>
            </a:r>
          </a:p>
          <a:p>
            <a:r>
              <a:rPr lang="en-US" dirty="0"/>
              <a:t>is the correct answer</a:t>
            </a:r>
          </a:p>
        </p:txBody>
      </p:sp>
    </p:spTree>
    <p:extLst>
      <p:ext uri="{BB962C8B-B14F-4D97-AF65-F5344CB8AC3E}">
        <p14:creationId xmlns:p14="http://schemas.microsoft.com/office/powerpoint/2010/main" val="40721751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400F1E-276B-664A-B60F-21CD0A4F3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905000"/>
            <a:ext cx="8839200" cy="304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358130-525A-C24E-B532-7DE0F8998242}"/>
              </a:ext>
            </a:extLst>
          </p:cNvPr>
          <p:cNvSpPr txBox="1"/>
          <p:nvPr/>
        </p:nvSpPr>
        <p:spPr>
          <a:xfrm>
            <a:off x="838200" y="212513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highlight>
                  <a:srgbClr val="FFFF00"/>
                </a:highlight>
              </a:rPr>
              <a:t>parsing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815FEF-1B25-8648-A780-04B3280BE9C8}"/>
              </a:ext>
            </a:extLst>
          </p:cNvPr>
          <p:cNvSpPr/>
          <p:nvPr/>
        </p:nvSpPr>
        <p:spPr>
          <a:xfrm>
            <a:off x="2110410" y="4469295"/>
            <a:ext cx="3260034" cy="278295"/>
          </a:xfrm>
          <a:prstGeom prst="rect">
            <a:avLst/>
          </a:prstGeom>
          <a:solidFill>
            <a:srgbClr val="ED7D31">
              <a:alpha val="3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400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400F1E-276B-664A-B60F-21CD0A4F3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905000"/>
            <a:ext cx="8839200" cy="304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358130-525A-C24E-B532-7DE0F8998242}"/>
              </a:ext>
            </a:extLst>
          </p:cNvPr>
          <p:cNvSpPr txBox="1"/>
          <p:nvPr/>
        </p:nvSpPr>
        <p:spPr>
          <a:xfrm>
            <a:off x="838200" y="212513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highlight>
                  <a:srgbClr val="FFFF00"/>
                </a:highlight>
              </a:rPr>
              <a:t>parsing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815FEF-1B25-8648-A780-04B3280BE9C8}"/>
              </a:ext>
            </a:extLst>
          </p:cNvPr>
          <p:cNvSpPr/>
          <p:nvPr/>
        </p:nvSpPr>
        <p:spPr>
          <a:xfrm>
            <a:off x="2110410" y="4469295"/>
            <a:ext cx="3260034" cy="278295"/>
          </a:xfrm>
          <a:prstGeom prst="rect">
            <a:avLst/>
          </a:prstGeom>
          <a:solidFill>
            <a:srgbClr val="ED7D31">
              <a:alpha val="3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3247FD-CF87-E44E-B37A-A6CC2F82EEFB}"/>
              </a:ext>
            </a:extLst>
          </p:cNvPr>
          <p:cNvSpPr txBox="1"/>
          <p:nvPr/>
        </p:nvSpPr>
        <p:spPr>
          <a:xfrm>
            <a:off x="5370444" y="5468080"/>
            <a:ext cx="452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Backtracking is not required for LL(1) grammar</a:t>
            </a:r>
          </a:p>
        </p:txBody>
      </p:sp>
    </p:spTree>
    <p:extLst>
      <p:ext uri="{BB962C8B-B14F-4D97-AF65-F5344CB8AC3E}">
        <p14:creationId xmlns:p14="http://schemas.microsoft.com/office/powerpoint/2010/main" val="26004496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494DF-C6C8-D740-8958-4BBE04B9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4666121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FEBC-3A73-C04F-A743-09F1E452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we need backtracking?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54B967-9F94-FC48-BE79-CBA15B9229DF}"/>
              </a:ext>
            </a:extLst>
          </p:cNvPr>
          <p:cNvSpPr/>
          <p:nvPr/>
        </p:nvSpPr>
        <p:spPr>
          <a:xfrm>
            <a:off x="290662" y="2699951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63EA1A-6A20-4046-A801-5C74CA5DFA71}"/>
              </a:ext>
            </a:extLst>
          </p:cNvPr>
          <p:cNvSpPr txBox="1"/>
          <p:nvPr/>
        </p:nvSpPr>
        <p:spPr>
          <a:xfrm>
            <a:off x="4548173" y="1470022"/>
            <a:ext cx="5389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The First+ set is the combination of First and Follow sets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7EA11D-76FA-D843-9610-E15BBD909065}"/>
              </a:ext>
            </a:extLst>
          </p:cNvPr>
          <p:cNvSpPr/>
          <p:nvPr/>
        </p:nvSpPr>
        <p:spPr>
          <a:xfrm>
            <a:off x="4611332" y="2422952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F4CA7B-DCAC-F444-BC5B-85F9BEE053ED}"/>
              </a:ext>
            </a:extLst>
          </p:cNvPr>
          <p:cNvSpPr txBox="1"/>
          <p:nvPr/>
        </p:nvSpPr>
        <p:spPr>
          <a:xfrm>
            <a:off x="3411109" y="5645426"/>
            <a:ext cx="6838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For each non-terminal: if every production has a disjoint First+ set then</a:t>
            </a:r>
          </a:p>
          <a:p>
            <a:r>
              <a:rPr lang="en-US" i="1" dirty="0"/>
              <a:t>we do not need any backtracking!</a:t>
            </a:r>
          </a:p>
        </p:txBody>
      </p:sp>
    </p:spTree>
    <p:extLst>
      <p:ext uri="{BB962C8B-B14F-4D97-AF65-F5344CB8AC3E}">
        <p14:creationId xmlns:p14="http://schemas.microsoft.com/office/powerpoint/2010/main" val="28780259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FEBC-3A73-C04F-A743-09F1E452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we need backtracking?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54B967-9F94-FC48-BE79-CBA15B9229DF}"/>
              </a:ext>
            </a:extLst>
          </p:cNvPr>
          <p:cNvSpPr/>
          <p:nvPr/>
        </p:nvSpPr>
        <p:spPr>
          <a:xfrm>
            <a:off x="290662" y="2699951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63EA1A-6A20-4046-A801-5C74CA5DFA71}"/>
              </a:ext>
            </a:extLst>
          </p:cNvPr>
          <p:cNvSpPr txBox="1"/>
          <p:nvPr/>
        </p:nvSpPr>
        <p:spPr>
          <a:xfrm>
            <a:off x="4548173" y="1470022"/>
            <a:ext cx="5389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The First+ set is the combination of First and Follow sets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7EA11D-76FA-D843-9610-E15BBD909065}"/>
              </a:ext>
            </a:extLst>
          </p:cNvPr>
          <p:cNvSpPr/>
          <p:nvPr/>
        </p:nvSpPr>
        <p:spPr>
          <a:xfrm>
            <a:off x="4611332" y="2422952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1: {‘(‘, ID}</a:t>
            </a:r>
          </a:p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4: {‘(‘}</a:t>
            </a:r>
          </a:p>
          <a:p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5: {ID}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6: {‘+’}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7: {‘*’}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F4CA7B-DCAC-F444-BC5B-85F9BEE053ED}"/>
              </a:ext>
            </a:extLst>
          </p:cNvPr>
          <p:cNvSpPr txBox="1"/>
          <p:nvPr/>
        </p:nvSpPr>
        <p:spPr>
          <a:xfrm>
            <a:off x="3411109" y="5645426"/>
            <a:ext cx="6838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For each non-terminal: if every production has a disjoint First+ set then</a:t>
            </a:r>
          </a:p>
          <a:p>
            <a:r>
              <a:rPr lang="en-US" i="1" dirty="0"/>
              <a:t>we do not need any backtracking!</a:t>
            </a:r>
          </a:p>
        </p:txBody>
      </p:sp>
    </p:spTree>
    <p:extLst>
      <p:ext uri="{BB962C8B-B14F-4D97-AF65-F5344CB8AC3E}">
        <p14:creationId xmlns:p14="http://schemas.microsoft.com/office/powerpoint/2010/main" val="28729483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D758-013C-594A-9A4A-E7AF5230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the grammar needs to be refactored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D006E1-1813-AB46-869B-3AEA24FA8B03}"/>
              </a:ext>
            </a:extLst>
          </p:cNvPr>
          <p:cNvSpPr/>
          <p:nvPr/>
        </p:nvSpPr>
        <p:spPr>
          <a:xfrm>
            <a:off x="930742" y="2709095"/>
            <a:ext cx="4482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::= ID</a:t>
            </a:r>
          </a:p>
          <a:p>
            <a:r>
              <a:rPr lang="en-US" dirty="0">
                <a:latin typeface="Courier" pitchFamily="2" charset="0"/>
              </a:rPr>
              <a:t>2:        |   ID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|   ID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4964760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D758-013C-594A-9A4A-E7AF5230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the grammar needs to be refactored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D006E1-1813-AB46-869B-3AEA24FA8B03}"/>
              </a:ext>
            </a:extLst>
          </p:cNvPr>
          <p:cNvSpPr/>
          <p:nvPr/>
        </p:nvSpPr>
        <p:spPr>
          <a:xfrm>
            <a:off x="930742" y="2709095"/>
            <a:ext cx="4482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::= ID</a:t>
            </a:r>
          </a:p>
          <a:p>
            <a:r>
              <a:rPr lang="en-US" dirty="0">
                <a:latin typeface="Courier" pitchFamily="2" charset="0"/>
              </a:rPr>
              <a:t>2:        |   ID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|   ID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135032-ED4F-4E48-A097-89D4AC31FC1A}"/>
              </a:ext>
            </a:extLst>
          </p:cNvPr>
          <p:cNvSpPr/>
          <p:nvPr/>
        </p:nvSpPr>
        <p:spPr>
          <a:xfrm>
            <a:off x="5746582" y="2432096"/>
            <a:ext cx="44825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{ID}</a:t>
            </a:r>
          </a:p>
          <a:p>
            <a:r>
              <a:rPr lang="en-US" dirty="0">
                <a:latin typeface="Courier" pitchFamily="2" charset="0"/>
              </a:rPr>
              <a:t>2: {ID}</a:t>
            </a:r>
          </a:p>
          <a:p>
            <a:r>
              <a:rPr lang="en-US" dirty="0">
                <a:latin typeface="Courier" pitchFamily="2" charset="0"/>
              </a:rPr>
              <a:t>3: {ID}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1679047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D758-013C-594A-9A4A-E7AF5230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the grammar needs to be refactored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D006E1-1813-AB46-869B-3AEA24FA8B03}"/>
              </a:ext>
            </a:extLst>
          </p:cNvPr>
          <p:cNvSpPr/>
          <p:nvPr/>
        </p:nvSpPr>
        <p:spPr>
          <a:xfrm>
            <a:off x="930742" y="2709095"/>
            <a:ext cx="4482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::= ID</a:t>
            </a:r>
          </a:p>
          <a:p>
            <a:r>
              <a:rPr lang="en-US" dirty="0">
                <a:latin typeface="Courier" pitchFamily="2" charset="0"/>
              </a:rPr>
              <a:t>2:        |   ID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|   ID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135032-ED4F-4E48-A097-89D4AC31FC1A}"/>
              </a:ext>
            </a:extLst>
          </p:cNvPr>
          <p:cNvSpPr/>
          <p:nvPr/>
        </p:nvSpPr>
        <p:spPr>
          <a:xfrm>
            <a:off x="5746582" y="2432096"/>
            <a:ext cx="1623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1: {ID}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2: {ID}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3: {ID}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A4E4DE-61A3-4340-954F-842324A7F958}"/>
              </a:ext>
            </a:extLst>
          </p:cNvPr>
          <p:cNvSpPr txBox="1"/>
          <p:nvPr/>
        </p:nvSpPr>
        <p:spPr>
          <a:xfrm>
            <a:off x="6958584" y="4059936"/>
            <a:ext cx="33089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cannot select the next</a:t>
            </a:r>
            <a:br>
              <a:rPr lang="en-US" i="1" dirty="0"/>
            </a:br>
            <a:r>
              <a:rPr lang="en-US" i="1" dirty="0"/>
              <a:t>rule based on a single look ahead</a:t>
            </a:r>
          </a:p>
          <a:p>
            <a:r>
              <a:rPr lang="en-US" i="1" dirty="0"/>
              <a:t>token!</a:t>
            </a:r>
          </a:p>
        </p:txBody>
      </p:sp>
    </p:spTree>
    <p:extLst>
      <p:ext uri="{BB962C8B-B14F-4D97-AF65-F5344CB8AC3E}">
        <p14:creationId xmlns:p14="http://schemas.microsoft.com/office/powerpoint/2010/main" val="31617224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D758-013C-594A-9A4A-E7AF5230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the grammar needs to be refactored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D006E1-1813-AB46-869B-3AEA24FA8B03}"/>
              </a:ext>
            </a:extLst>
          </p:cNvPr>
          <p:cNvSpPr/>
          <p:nvPr/>
        </p:nvSpPr>
        <p:spPr>
          <a:xfrm>
            <a:off x="930742" y="2709095"/>
            <a:ext cx="4482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::= ID</a:t>
            </a:r>
          </a:p>
          <a:p>
            <a:r>
              <a:rPr lang="en-US" dirty="0">
                <a:latin typeface="Courier" pitchFamily="2" charset="0"/>
              </a:rPr>
              <a:t>2:        |   ID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|   ID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135032-ED4F-4E48-A097-89D4AC31FC1A}"/>
              </a:ext>
            </a:extLst>
          </p:cNvPr>
          <p:cNvSpPr/>
          <p:nvPr/>
        </p:nvSpPr>
        <p:spPr>
          <a:xfrm>
            <a:off x="5746582" y="2432096"/>
            <a:ext cx="1623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{ID}</a:t>
            </a:r>
          </a:p>
          <a:p>
            <a:r>
              <a:rPr lang="en-US" dirty="0">
                <a:latin typeface="Courier" pitchFamily="2" charset="0"/>
              </a:rPr>
              <a:t>2: {ID}</a:t>
            </a:r>
          </a:p>
          <a:p>
            <a:r>
              <a:rPr lang="en-US" dirty="0">
                <a:latin typeface="Courier" pitchFamily="2" charset="0"/>
              </a:rPr>
              <a:t>3: {ID}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ED7205-21A7-9847-AFDB-0F7DD328AF82}"/>
              </a:ext>
            </a:extLst>
          </p:cNvPr>
          <p:cNvSpPr/>
          <p:nvPr/>
        </p:nvSpPr>
        <p:spPr>
          <a:xfrm>
            <a:off x="838200" y="5569545"/>
            <a:ext cx="52597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     ::= ID </a:t>
            </a:r>
            <a:r>
              <a:rPr lang="en-US" dirty="0" err="1">
                <a:latin typeface="Courier" pitchFamily="2" charset="0"/>
              </a:rPr>
              <a:t>Option_args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2: </a:t>
            </a:r>
            <a:r>
              <a:rPr lang="en-US" dirty="0" err="1">
                <a:latin typeface="Courier" pitchFamily="2" charset="0"/>
              </a:rPr>
              <a:t>Option_args</a:t>
            </a:r>
            <a:r>
              <a:rPr lang="en-US" dirty="0">
                <a:latin typeface="Courier" pitchFamily="2" charset="0"/>
              </a:rPr>
              <a:t> ::=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     |  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4:             |   “”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9AAE05-AF36-EB44-A0BA-1F640DC24896}"/>
              </a:ext>
            </a:extLst>
          </p:cNvPr>
          <p:cNvSpPr txBox="1"/>
          <p:nvPr/>
        </p:nvSpPr>
        <p:spPr>
          <a:xfrm>
            <a:off x="886968" y="4800600"/>
            <a:ext cx="167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 refactor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BC75CF-7E9C-C347-B46F-D82D9FD87566}"/>
              </a:ext>
            </a:extLst>
          </p:cNvPr>
          <p:cNvSpPr/>
          <p:nvPr/>
        </p:nvSpPr>
        <p:spPr>
          <a:xfrm>
            <a:off x="6558323" y="5292546"/>
            <a:ext cx="1623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{ID}</a:t>
            </a:r>
          </a:p>
          <a:p>
            <a:r>
              <a:rPr lang="en-US" dirty="0">
                <a:latin typeface="Courier" pitchFamily="2" charset="0"/>
              </a:rPr>
              <a:t>2: {‘[‘}</a:t>
            </a:r>
          </a:p>
          <a:p>
            <a:r>
              <a:rPr lang="en-US" dirty="0">
                <a:latin typeface="Courier" pitchFamily="2" charset="0"/>
              </a:rPr>
              <a:t>3: {‘(‘}</a:t>
            </a:r>
          </a:p>
          <a:p>
            <a:r>
              <a:rPr lang="en-US" dirty="0">
                <a:latin typeface="Courier" pitchFamily="2" charset="0"/>
              </a:rPr>
              <a:t>4: {“”}</a:t>
            </a:r>
          </a:p>
        </p:txBody>
      </p:sp>
    </p:spTree>
    <p:extLst>
      <p:ext uri="{BB962C8B-B14F-4D97-AF65-F5344CB8AC3E}">
        <p14:creationId xmlns:p14="http://schemas.microsoft.com/office/powerpoint/2010/main" val="485654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>
            <a:normAutofit/>
          </a:bodyPr>
          <a:lstStyle/>
          <a:p>
            <a:r>
              <a:rPr lang="en-US" dirty="0"/>
              <a:t>HW 2 clarifications:</a:t>
            </a:r>
          </a:p>
          <a:p>
            <a:pPr lvl="1"/>
            <a:r>
              <a:rPr lang="en-US" dirty="0"/>
              <a:t>No skeleton for part 1 - it is done completely in your report</a:t>
            </a:r>
          </a:p>
          <a:p>
            <a:pPr lvl="1"/>
            <a:r>
              <a:rPr lang="en-US" dirty="0"/>
              <a:t>Please read the piazza for questions about the grammar and other hints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65E9DF-8A51-C149-AFDD-CCDCB4C3D7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784"/>
          <a:stretch/>
        </p:blipFill>
        <p:spPr>
          <a:xfrm>
            <a:off x="393700" y="4351338"/>
            <a:ext cx="10693400" cy="599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9954BD1-4A0D-0743-845B-DF974642B7CE}"/>
              </a:ext>
            </a:extLst>
          </p:cNvPr>
          <p:cNvSpPr txBox="1"/>
          <p:nvPr/>
        </p:nvSpPr>
        <p:spPr>
          <a:xfrm>
            <a:off x="393700" y="5207002"/>
            <a:ext cx="10223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An assignment statement is followed by a semi colon. The language is a subset of C. Anything that C-simple </a:t>
            </a:r>
            <a:br>
              <a:rPr lang="en-US" i="1" dirty="0"/>
            </a:br>
            <a:r>
              <a:rPr lang="en-US" i="1" dirty="0"/>
              <a:t>accepts should also be accepted by C (with the same meaning).</a:t>
            </a:r>
          </a:p>
        </p:txBody>
      </p:sp>
    </p:spTree>
    <p:extLst>
      <p:ext uri="{BB962C8B-B14F-4D97-AF65-F5344CB8AC3E}">
        <p14:creationId xmlns:p14="http://schemas.microsoft.com/office/powerpoint/2010/main" val="42586685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D758-013C-594A-9A4A-E7AF5230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the grammar needs to be refactored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D006E1-1813-AB46-869B-3AEA24FA8B03}"/>
              </a:ext>
            </a:extLst>
          </p:cNvPr>
          <p:cNvSpPr/>
          <p:nvPr/>
        </p:nvSpPr>
        <p:spPr>
          <a:xfrm>
            <a:off x="930742" y="2709095"/>
            <a:ext cx="4482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::= ID</a:t>
            </a:r>
          </a:p>
          <a:p>
            <a:r>
              <a:rPr lang="en-US" dirty="0">
                <a:latin typeface="Courier" pitchFamily="2" charset="0"/>
              </a:rPr>
              <a:t>2:        |   ID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|   ID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135032-ED4F-4E48-A097-89D4AC31FC1A}"/>
              </a:ext>
            </a:extLst>
          </p:cNvPr>
          <p:cNvSpPr/>
          <p:nvPr/>
        </p:nvSpPr>
        <p:spPr>
          <a:xfrm>
            <a:off x="5746582" y="2432096"/>
            <a:ext cx="1623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{ID}</a:t>
            </a:r>
          </a:p>
          <a:p>
            <a:r>
              <a:rPr lang="en-US" dirty="0">
                <a:latin typeface="Courier" pitchFamily="2" charset="0"/>
              </a:rPr>
              <a:t>2: {ID}</a:t>
            </a:r>
          </a:p>
          <a:p>
            <a:r>
              <a:rPr lang="en-US" dirty="0">
                <a:latin typeface="Courier" pitchFamily="2" charset="0"/>
              </a:rPr>
              <a:t>3: {ID}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ED7205-21A7-9847-AFDB-0F7DD328AF82}"/>
              </a:ext>
            </a:extLst>
          </p:cNvPr>
          <p:cNvSpPr/>
          <p:nvPr/>
        </p:nvSpPr>
        <p:spPr>
          <a:xfrm>
            <a:off x="838200" y="5569545"/>
            <a:ext cx="52597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     ::= ID </a:t>
            </a:r>
            <a:r>
              <a:rPr lang="en-US" dirty="0" err="1">
                <a:latin typeface="Courier" pitchFamily="2" charset="0"/>
              </a:rPr>
              <a:t>Option_args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2: </a:t>
            </a:r>
            <a:r>
              <a:rPr lang="en-US" dirty="0" err="1">
                <a:latin typeface="Courier" pitchFamily="2" charset="0"/>
              </a:rPr>
              <a:t>Option_args</a:t>
            </a:r>
            <a:r>
              <a:rPr lang="en-US" dirty="0">
                <a:latin typeface="Courier" pitchFamily="2" charset="0"/>
              </a:rPr>
              <a:t> ::=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     |  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4:             |   “”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9AAE05-AF36-EB44-A0BA-1F640DC24896}"/>
              </a:ext>
            </a:extLst>
          </p:cNvPr>
          <p:cNvSpPr txBox="1"/>
          <p:nvPr/>
        </p:nvSpPr>
        <p:spPr>
          <a:xfrm>
            <a:off x="886968" y="4800600"/>
            <a:ext cx="167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 refactor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BC75CF-7E9C-C347-B46F-D82D9FD87566}"/>
              </a:ext>
            </a:extLst>
          </p:cNvPr>
          <p:cNvSpPr/>
          <p:nvPr/>
        </p:nvSpPr>
        <p:spPr>
          <a:xfrm>
            <a:off x="6558323" y="5292546"/>
            <a:ext cx="1623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1: {ID}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2: {‘[‘}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3: {‘(‘}</a:t>
            </a:r>
          </a:p>
          <a:p>
            <a:r>
              <a:rPr lang="en-US" dirty="0">
                <a:latin typeface="Courier" pitchFamily="2" charset="0"/>
              </a:rPr>
              <a:t>4: {“”}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F1BC30-4BA1-B54E-81ED-8ED36F82B131}"/>
              </a:ext>
            </a:extLst>
          </p:cNvPr>
          <p:cNvSpPr txBox="1"/>
          <p:nvPr/>
        </p:nvSpPr>
        <p:spPr>
          <a:xfrm>
            <a:off x="7872984" y="6400542"/>
            <a:ext cx="4043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// We will need to compute the follow set</a:t>
            </a:r>
          </a:p>
        </p:txBody>
      </p:sp>
    </p:spTree>
    <p:extLst>
      <p:ext uri="{BB962C8B-B14F-4D97-AF65-F5344CB8AC3E}">
        <p14:creationId xmlns:p14="http://schemas.microsoft.com/office/powerpoint/2010/main" val="24695744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D758-013C-594A-9A4A-E7AF5230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the grammar needs to be refactored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D006E1-1813-AB46-869B-3AEA24FA8B03}"/>
              </a:ext>
            </a:extLst>
          </p:cNvPr>
          <p:cNvSpPr/>
          <p:nvPr/>
        </p:nvSpPr>
        <p:spPr>
          <a:xfrm>
            <a:off x="930742" y="2709095"/>
            <a:ext cx="4482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::= ID</a:t>
            </a:r>
          </a:p>
          <a:p>
            <a:r>
              <a:rPr lang="en-US" dirty="0">
                <a:latin typeface="Courier" pitchFamily="2" charset="0"/>
              </a:rPr>
              <a:t>2:        |   ID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|   ID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135032-ED4F-4E48-A097-89D4AC31FC1A}"/>
              </a:ext>
            </a:extLst>
          </p:cNvPr>
          <p:cNvSpPr/>
          <p:nvPr/>
        </p:nvSpPr>
        <p:spPr>
          <a:xfrm>
            <a:off x="5746582" y="2432096"/>
            <a:ext cx="1623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{ID}</a:t>
            </a:r>
          </a:p>
          <a:p>
            <a:r>
              <a:rPr lang="en-US" dirty="0">
                <a:latin typeface="Courier" pitchFamily="2" charset="0"/>
              </a:rPr>
              <a:t>2: {ID}</a:t>
            </a:r>
          </a:p>
          <a:p>
            <a:r>
              <a:rPr lang="en-US" dirty="0">
                <a:latin typeface="Courier" pitchFamily="2" charset="0"/>
              </a:rPr>
              <a:t>3: {ID}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ED7205-21A7-9847-AFDB-0F7DD328AF82}"/>
              </a:ext>
            </a:extLst>
          </p:cNvPr>
          <p:cNvSpPr/>
          <p:nvPr/>
        </p:nvSpPr>
        <p:spPr>
          <a:xfrm>
            <a:off x="838200" y="5569545"/>
            <a:ext cx="52597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     ::= ID </a:t>
            </a:r>
            <a:r>
              <a:rPr lang="en-US" dirty="0" err="1">
                <a:latin typeface="Courier" pitchFamily="2" charset="0"/>
              </a:rPr>
              <a:t>Option_args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2: </a:t>
            </a:r>
            <a:r>
              <a:rPr lang="en-US" dirty="0" err="1">
                <a:latin typeface="Courier" pitchFamily="2" charset="0"/>
              </a:rPr>
              <a:t>Option_args</a:t>
            </a:r>
            <a:r>
              <a:rPr lang="en-US" dirty="0">
                <a:latin typeface="Courier" pitchFamily="2" charset="0"/>
              </a:rPr>
              <a:t> ::=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     |  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4:             |   “”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9AAE05-AF36-EB44-A0BA-1F640DC24896}"/>
              </a:ext>
            </a:extLst>
          </p:cNvPr>
          <p:cNvSpPr txBox="1"/>
          <p:nvPr/>
        </p:nvSpPr>
        <p:spPr>
          <a:xfrm>
            <a:off x="886968" y="4800600"/>
            <a:ext cx="167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 refactor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2CAF56-2EA5-364A-B9B2-E8666FA36AEE}"/>
              </a:ext>
            </a:extLst>
          </p:cNvPr>
          <p:cNvSpPr txBox="1"/>
          <p:nvPr/>
        </p:nvSpPr>
        <p:spPr>
          <a:xfrm>
            <a:off x="8339328" y="3602736"/>
            <a:ext cx="32144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It is not always possible to </a:t>
            </a:r>
          </a:p>
          <a:p>
            <a:r>
              <a:rPr lang="en-US" i="1" dirty="0"/>
              <a:t>rewrite grammars into a</a:t>
            </a:r>
          </a:p>
          <a:p>
            <a:r>
              <a:rPr lang="en-US" i="1" dirty="0"/>
              <a:t>predictive form, but many</a:t>
            </a:r>
          </a:p>
          <a:p>
            <a:r>
              <a:rPr lang="en-US" i="1" dirty="0"/>
              <a:t>programming languages can be.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8570C3-F2D9-6D4D-AA7D-D892FDEF721E}"/>
              </a:ext>
            </a:extLst>
          </p:cNvPr>
          <p:cNvSpPr/>
          <p:nvPr/>
        </p:nvSpPr>
        <p:spPr>
          <a:xfrm>
            <a:off x="6558323" y="5292546"/>
            <a:ext cx="1623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1: {ID}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2: {‘[‘}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3: {‘(‘}</a:t>
            </a:r>
          </a:p>
          <a:p>
            <a:r>
              <a:rPr lang="en-US" dirty="0">
                <a:latin typeface="Courier" pitchFamily="2" charset="0"/>
              </a:rPr>
              <a:t>4: {“”}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847865-7BAF-E042-8CFD-EDF1CC5DE686}"/>
              </a:ext>
            </a:extLst>
          </p:cNvPr>
          <p:cNvSpPr txBox="1"/>
          <p:nvPr/>
        </p:nvSpPr>
        <p:spPr>
          <a:xfrm>
            <a:off x="7872984" y="6400542"/>
            <a:ext cx="4043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// We will need to compute the follow set</a:t>
            </a:r>
          </a:p>
        </p:txBody>
      </p:sp>
    </p:spTree>
    <p:extLst>
      <p:ext uri="{BB962C8B-B14F-4D97-AF65-F5344CB8AC3E}">
        <p14:creationId xmlns:p14="http://schemas.microsoft.com/office/powerpoint/2010/main" val="39075839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11CA3-5F86-B741-B517-4A35040C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material</a:t>
            </a:r>
          </a:p>
        </p:txBody>
      </p:sp>
    </p:spTree>
    <p:extLst>
      <p:ext uri="{BB962C8B-B14F-4D97-AF65-F5344CB8AC3E}">
        <p14:creationId xmlns:p14="http://schemas.microsoft.com/office/powerpoint/2010/main" val="3289724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FD68E-9E82-AE46-82DB-287C39608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0DB54-5A68-7A4F-B564-82AE0FB6C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scope?</a:t>
            </a:r>
          </a:p>
          <a:p>
            <a:endParaRPr lang="en-US" dirty="0"/>
          </a:p>
          <a:p>
            <a:r>
              <a:rPr lang="en-US" dirty="0"/>
              <a:t>Can it be determined at compile time? Can it be determined at runtime?</a:t>
            </a:r>
          </a:p>
          <a:p>
            <a:endParaRPr lang="en-US" dirty="0"/>
          </a:p>
          <a:p>
            <a:r>
              <a:rPr lang="en-US" dirty="0"/>
              <a:t>C vs. Python</a:t>
            </a:r>
          </a:p>
          <a:p>
            <a:endParaRPr lang="en-US" dirty="0"/>
          </a:p>
          <a:p>
            <a:r>
              <a:rPr lang="en-US" dirty="0"/>
              <a:t>Anyone have any interesting scoping rules they know of?</a:t>
            </a:r>
          </a:p>
        </p:txBody>
      </p:sp>
    </p:spTree>
    <p:extLst>
      <p:ext uri="{BB962C8B-B14F-4D97-AF65-F5344CB8AC3E}">
        <p14:creationId xmlns:p14="http://schemas.microsoft.com/office/powerpoint/2010/main" val="15504097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FD68E-9E82-AE46-82DB-287C39608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0DB54-5A68-7A4F-B564-82AE0FB6C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86586"/>
          </a:xfrm>
        </p:spPr>
        <p:txBody>
          <a:bodyPr/>
          <a:lstStyle/>
          <a:p>
            <a:r>
              <a:rPr lang="en-US" dirty="0"/>
              <a:t>Lexical scope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4DCF9F-7BD2-F74F-AA41-E7FD1E54DFBF}"/>
              </a:ext>
            </a:extLst>
          </p:cNvPr>
          <p:cNvSpPr/>
          <p:nvPr/>
        </p:nvSpPr>
        <p:spPr>
          <a:xfrm>
            <a:off x="1036927" y="2795278"/>
            <a:ext cx="394147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int x = 0;</a:t>
            </a:r>
          </a:p>
          <a:p>
            <a:r>
              <a:rPr lang="en-US" sz="2400" dirty="0">
                <a:latin typeface="Courier" pitchFamily="2" charset="0"/>
              </a:rPr>
              <a:t>int y = 0;</a:t>
            </a:r>
          </a:p>
          <a:p>
            <a:r>
              <a:rPr lang="en-US" sz="2400" dirty="0">
                <a:latin typeface="Courier" pitchFamily="2" charset="0"/>
              </a:rPr>
              <a:t>{</a:t>
            </a:r>
          </a:p>
          <a:p>
            <a:r>
              <a:rPr lang="en-US" sz="2400" dirty="0">
                <a:latin typeface="Courier" pitchFamily="2" charset="0"/>
              </a:rPr>
              <a:t>  int y = 0;</a:t>
            </a:r>
          </a:p>
          <a:p>
            <a:r>
              <a:rPr lang="en-US" sz="2400" dirty="0">
                <a:latin typeface="Courier" pitchFamily="2" charset="0"/>
              </a:rPr>
              <a:t>  x+=1;</a:t>
            </a:r>
          </a:p>
          <a:p>
            <a:r>
              <a:rPr lang="en-US" sz="2400" dirty="0">
                <a:latin typeface="Courier" pitchFamily="2" charset="0"/>
              </a:rPr>
              <a:t>  y+=1;</a:t>
            </a:r>
          </a:p>
          <a:p>
            <a:r>
              <a:rPr lang="en-US" sz="2400" dirty="0">
                <a:latin typeface="Courier" pitchFamily="2" charset="0"/>
              </a:rPr>
              <a:t>}</a:t>
            </a:r>
          </a:p>
          <a:p>
            <a:r>
              <a:rPr lang="en-US" sz="2400" dirty="0">
                <a:latin typeface="Courier" pitchFamily="2" charset="0"/>
              </a:rPr>
              <a:t>x+=1;</a:t>
            </a:r>
          </a:p>
          <a:p>
            <a:r>
              <a:rPr lang="en-US" sz="2400" dirty="0">
                <a:latin typeface="Courier" pitchFamily="2" charset="0"/>
              </a:rPr>
              <a:t>y+=1;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14E907-F0E4-D44E-B792-FA8DDA2D99A9}"/>
              </a:ext>
            </a:extLst>
          </p:cNvPr>
          <p:cNvSpPr txBox="1"/>
          <p:nvPr/>
        </p:nvSpPr>
        <p:spPr>
          <a:xfrm>
            <a:off x="4770248" y="5715000"/>
            <a:ext cx="35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the final values in x and y?</a:t>
            </a:r>
          </a:p>
        </p:txBody>
      </p:sp>
    </p:spTree>
    <p:extLst>
      <p:ext uri="{BB962C8B-B14F-4D97-AF65-F5344CB8AC3E}">
        <p14:creationId xmlns:p14="http://schemas.microsoft.com/office/powerpoint/2010/main" val="9533872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FD68E-9E82-AE46-82DB-287C39608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0DB54-5A68-7A4F-B564-82AE0FB6C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catch certain variable scope errors at parse time</a:t>
            </a:r>
          </a:p>
          <a:p>
            <a:pPr lvl="1"/>
            <a:r>
              <a:rPr lang="en-US" dirty="0"/>
              <a:t>e.g. if a variable was declared in the current scope or not</a:t>
            </a:r>
          </a:p>
        </p:txBody>
      </p:sp>
    </p:spTree>
    <p:extLst>
      <p:ext uri="{BB962C8B-B14F-4D97-AF65-F5344CB8AC3E}">
        <p14:creationId xmlns:p14="http://schemas.microsoft.com/office/powerpoint/2010/main" val="8698554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FD68E-9E82-AE46-82DB-287C39608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0DB54-5A68-7A4F-B564-82AE0FB6C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86586"/>
          </a:xfrm>
        </p:spPr>
        <p:txBody>
          <a:bodyPr/>
          <a:lstStyle/>
          <a:p>
            <a:r>
              <a:rPr lang="en-US" dirty="0"/>
              <a:t>Lexical scope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4DCF9F-7BD2-F74F-AA41-E7FD1E54DFBF}"/>
              </a:ext>
            </a:extLst>
          </p:cNvPr>
          <p:cNvSpPr/>
          <p:nvPr/>
        </p:nvSpPr>
        <p:spPr>
          <a:xfrm>
            <a:off x="1036927" y="2795278"/>
            <a:ext cx="394147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int x = 0;</a:t>
            </a:r>
          </a:p>
          <a:p>
            <a:r>
              <a:rPr lang="en-US" sz="2400" dirty="0">
                <a:latin typeface="Courier" pitchFamily="2" charset="0"/>
              </a:rPr>
              <a:t>int y = 0;</a:t>
            </a:r>
          </a:p>
          <a:p>
            <a:r>
              <a:rPr lang="en-US" sz="2400" dirty="0">
                <a:latin typeface="Courier" pitchFamily="2" charset="0"/>
              </a:rPr>
              <a:t>{</a:t>
            </a:r>
          </a:p>
          <a:p>
            <a:r>
              <a:rPr lang="en-US" sz="2400" dirty="0">
                <a:latin typeface="Courier" pitchFamily="2" charset="0"/>
              </a:rPr>
              <a:t>  int y = 0;</a:t>
            </a:r>
          </a:p>
          <a:p>
            <a:r>
              <a:rPr lang="en-US" sz="2400" dirty="0">
                <a:latin typeface="Courier" pitchFamily="2" charset="0"/>
              </a:rPr>
              <a:t>  x+=1;</a:t>
            </a:r>
          </a:p>
          <a:p>
            <a:r>
              <a:rPr lang="en-US" sz="2400" dirty="0">
                <a:latin typeface="Courier" pitchFamily="2" charset="0"/>
              </a:rPr>
              <a:t>  y+=1;</a:t>
            </a:r>
          </a:p>
          <a:p>
            <a:r>
              <a:rPr lang="en-US" sz="2400" dirty="0">
                <a:latin typeface="Courier" pitchFamily="2" charset="0"/>
              </a:rPr>
              <a:t>}</a:t>
            </a:r>
          </a:p>
          <a:p>
            <a:r>
              <a:rPr lang="en-US" sz="2400" dirty="0">
                <a:latin typeface="Courier" pitchFamily="2" charset="0"/>
              </a:rPr>
              <a:t>x+=1;</a:t>
            </a:r>
          </a:p>
          <a:p>
            <a:r>
              <a:rPr lang="en-US" sz="2400" dirty="0">
                <a:latin typeface="Courier" pitchFamily="2" charset="0"/>
              </a:rPr>
              <a:t>y+=1;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14E907-F0E4-D44E-B792-FA8DDA2D99A9}"/>
              </a:ext>
            </a:extLst>
          </p:cNvPr>
          <p:cNvSpPr txBox="1"/>
          <p:nvPr/>
        </p:nvSpPr>
        <p:spPr>
          <a:xfrm>
            <a:off x="838200" y="6308209"/>
            <a:ext cx="3853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This program should parse and execute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1B49D1-02A3-544E-ABDB-0A93EA0DC336}"/>
              </a:ext>
            </a:extLst>
          </p:cNvPr>
          <p:cNvSpPr/>
          <p:nvPr/>
        </p:nvSpPr>
        <p:spPr>
          <a:xfrm>
            <a:off x="7499948" y="2665343"/>
            <a:ext cx="394147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int x = 0;</a:t>
            </a:r>
          </a:p>
          <a:p>
            <a:r>
              <a:rPr lang="en-US" sz="2400" dirty="0">
                <a:latin typeface="Courier" pitchFamily="2" charset="0"/>
              </a:rPr>
              <a:t>{</a:t>
            </a:r>
          </a:p>
          <a:p>
            <a:r>
              <a:rPr lang="en-US" sz="2400" dirty="0">
                <a:latin typeface="Courier" pitchFamily="2" charset="0"/>
              </a:rPr>
              <a:t>  int y = 0;</a:t>
            </a:r>
          </a:p>
          <a:p>
            <a:r>
              <a:rPr lang="en-US" sz="2400" dirty="0">
                <a:latin typeface="Courier" pitchFamily="2" charset="0"/>
              </a:rPr>
              <a:t>  x+=1;</a:t>
            </a:r>
          </a:p>
          <a:p>
            <a:r>
              <a:rPr lang="en-US" sz="2400" dirty="0">
                <a:latin typeface="Courier" pitchFamily="2" charset="0"/>
              </a:rPr>
              <a:t>  y+=1;</a:t>
            </a:r>
          </a:p>
          <a:p>
            <a:r>
              <a:rPr lang="en-US" sz="2400" dirty="0">
                <a:latin typeface="Courier" pitchFamily="2" charset="0"/>
              </a:rPr>
              <a:t>}</a:t>
            </a:r>
          </a:p>
          <a:p>
            <a:r>
              <a:rPr lang="en-US" sz="2400" dirty="0">
                <a:latin typeface="Courier" pitchFamily="2" charset="0"/>
              </a:rPr>
              <a:t>x+=1;</a:t>
            </a:r>
          </a:p>
          <a:p>
            <a:r>
              <a:rPr lang="en-US" sz="2400" dirty="0">
                <a:latin typeface="Courier" pitchFamily="2" charset="0"/>
              </a:rPr>
              <a:t>y+=1;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C610AE-F75B-A446-8130-C6F67D1D72F7}"/>
              </a:ext>
            </a:extLst>
          </p:cNvPr>
          <p:cNvSpPr txBox="1"/>
          <p:nvPr/>
        </p:nvSpPr>
        <p:spPr>
          <a:xfrm>
            <a:off x="7499948" y="6317654"/>
            <a:ext cx="2216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about this one?</a:t>
            </a:r>
          </a:p>
        </p:txBody>
      </p:sp>
    </p:spTree>
    <p:extLst>
      <p:ext uri="{BB962C8B-B14F-4D97-AF65-F5344CB8AC3E}">
        <p14:creationId xmlns:p14="http://schemas.microsoft.com/office/powerpoint/2010/main" val="31053619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FD68E-9E82-AE46-82DB-287C39608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0DB54-5A68-7A4F-B564-82AE0FB6C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86586"/>
          </a:xfrm>
        </p:spPr>
        <p:txBody>
          <a:bodyPr/>
          <a:lstStyle/>
          <a:p>
            <a:r>
              <a:rPr lang="en-US" dirty="0"/>
              <a:t>Lexical scope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4DCF9F-7BD2-F74F-AA41-E7FD1E54DFBF}"/>
              </a:ext>
            </a:extLst>
          </p:cNvPr>
          <p:cNvSpPr/>
          <p:nvPr/>
        </p:nvSpPr>
        <p:spPr>
          <a:xfrm>
            <a:off x="1036927" y="2795278"/>
            <a:ext cx="394147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int x = 0;</a:t>
            </a:r>
          </a:p>
          <a:p>
            <a:r>
              <a:rPr lang="en-US" sz="2400" dirty="0">
                <a:latin typeface="Courier" pitchFamily="2" charset="0"/>
              </a:rPr>
              <a:t>int y = 0;</a:t>
            </a:r>
          </a:p>
          <a:p>
            <a:r>
              <a:rPr lang="en-US" sz="2400" dirty="0">
                <a:latin typeface="Courier" pitchFamily="2" charset="0"/>
              </a:rPr>
              <a:t>{</a:t>
            </a:r>
          </a:p>
          <a:p>
            <a:r>
              <a:rPr lang="en-US" sz="2400" dirty="0">
                <a:latin typeface="Courier" pitchFamily="2" charset="0"/>
              </a:rPr>
              <a:t>  int y = 0;</a:t>
            </a:r>
          </a:p>
          <a:p>
            <a:r>
              <a:rPr lang="en-US" sz="2400" dirty="0">
                <a:latin typeface="Courier" pitchFamily="2" charset="0"/>
              </a:rPr>
              <a:t>  x+=1;</a:t>
            </a:r>
          </a:p>
          <a:p>
            <a:r>
              <a:rPr lang="en-US" sz="2400" dirty="0">
                <a:latin typeface="Courier" pitchFamily="2" charset="0"/>
              </a:rPr>
              <a:t>  y+=1;</a:t>
            </a:r>
          </a:p>
          <a:p>
            <a:r>
              <a:rPr lang="en-US" sz="2400" dirty="0">
                <a:latin typeface="Courier" pitchFamily="2" charset="0"/>
              </a:rPr>
              <a:t>}</a:t>
            </a:r>
          </a:p>
          <a:p>
            <a:r>
              <a:rPr lang="en-US" sz="2400" dirty="0">
                <a:latin typeface="Courier" pitchFamily="2" charset="0"/>
              </a:rPr>
              <a:t>x+=1;</a:t>
            </a:r>
          </a:p>
          <a:p>
            <a:r>
              <a:rPr lang="en-US" sz="2400" dirty="0">
                <a:latin typeface="Courier" pitchFamily="2" charset="0"/>
              </a:rPr>
              <a:t>y+=1;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14E907-F0E4-D44E-B792-FA8DDA2D99A9}"/>
              </a:ext>
            </a:extLst>
          </p:cNvPr>
          <p:cNvSpPr txBox="1"/>
          <p:nvPr/>
        </p:nvSpPr>
        <p:spPr>
          <a:xfrm>
            <a:off x="838200" y="6308209"/>
            <a:ext cx="3853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This program should parse and execute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1B49D1-02A3-544E-ABDB-0A93EA0DC336}"/>
              </a:ext>
            </a:extLst>
          </p:cNvPr>
          <p:cNvSpPr/>
          <p:nvPr/>
        </p:nvSpPr>
        <p:spPr>
          <a:xfrm>
            <a:off x="7499948" y="2665343"/>
            <a:ext cx="394147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int x = 0;</a:t>
            </a:r>
          </a:p>
          <a:p>
            <a:r>
              <a:rPr lang="en-US" sz="2400" dirty="0">
                <a:latin typeface="Courier" pitchFamily="2" charset="0"/>
              </a:rPr>
              <a:t>{</a:t>
            </a:r>
          </a:p>
          <a:p>
            <a:r>
              <a:rPr lang="en-US" sz="2400" dirty="0">
                <a:latin typeface="Courier" pitchFamily="2" charset="0"/>
              </a:rPr>
              <a:t>  int y = 0;</a:t>
            </a:r>
          </a:p>
          <a:p>
            <a:r>
              <a:rPr lang="en-US" sz="2400" dirty="0">
                <a:latin typeface="Courier" pitchFamily="2" charset="0"/>
              </a:rPr>
              <a:t>  x+=1;</a:t>
            </a:r>
          </a:p>
          <a:p>
            <a:r>
              <a:rPr lang="en-US" sz="2400" dirty="0">
                <a:latin typeface="Courier" pitchFamily="2" charset="0"/>
              </a:rPr>
              <a:t>  y+=1;</a:t>
            </a:r>
          </a:p>
          <a:p>
            <a:r>
              <a:rPr lang="en-US" sz="2400" dirty="0">
                <a:latin typeface="Courier" pitchFamily="2" charset="0"/>
              </a:rPr>
              <a:t>}</a:t>
            </a:r>
          </a:p>
          <a:p>
            <a:r>
              <a:rPr lang="en-US" sz="2400" dirty="0">
                <a:latin typeface="Courier" pitchFamily="2" charset="0"/>
              </a:rPr>
              <a:t>x+=1;</a:t>
            </a:r>
          </a:p>
          <a:p>
            <a:r>
              <a:rPr lang="en-US" sz="2400" dirty="0">
                <a:highlight>
                  <a:srgbClr val="FF0000"/>
                </a:highlight>
                <a:latin typeface="Courier" pitchFamily="2" charset="0"/>
              </a:rPr>
              <a:t>y+=1;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C610AE-F75B-A446-8130-C6F67D1D72F7}"/>
              </a:ext>
            </a:extLst>
          </p:cNvPr>
          <p:cNvSpPr txBox="1"/>
          <p:nvPr/>
        </p:nvSpPr>
        <p:spPr>
          <a:xfrm>
            <a:off x="7499948" y="6317654"/>
            <a:ext cx="2216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about this one?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14FE88-883D-4C48-85A5-63D21EB4DF6A}"/>
              </a:ext>
            </a:extLst>
          </p:cNvPr>
          <p:cNvSpPr txBox="1"/>
          <p:nvPr/>
        </p:nvSpPr>
        <p:spPr>
          <a:xfrm>
            <a:off x="8608328" y="5645660"/>
            <a:ext cx="1316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undeclared!</a:t>
            </a:r>
          </a:p>
        </p:txBody>
      </p:sp>
    </p:spTree>
    <p:extLst>
      <p:ext uri="{BB962C8B-B14F-4D97-AF65-F5344CB8AC3E}">
        <p14:creationId xmlns:p14="http://schemas.microsoft.com/office/powerpoint/2010/main" val="15969091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track scope?</a:t>
            </a:r>
          </a:p>
        </p:txBody>
      </p:sp>
    </p:spTree>
    <p:extLst>
      <p:ext uri="{BB962C8B-B14F-4D97-AF65-F5344CB8AC3E}">
        <p14:creationId xmlns:p14="http://schemas.microsoft.com/office/powerpoint/2010/main" val="32187790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track scope?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1E3D-D70C-934E-B36F-94EA76B7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79952"/>
          </a:xfrm>
        </p:spPr>
        <p:txBody>
          <a:bodyPr>
            <a:normAutofit/>
          </a:bodyPr>
          <a:lstStyle/>
          <a:p>
            <a:r>
              <a:rPr lang="en-US" dirty="0"/>
              <a:t>Symbol table object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two methods:</a:t>
            </a:r>
          </a:p>
          <a:p>
            <a:pPr lvl="1"/>
            <a:r>
              <a:rPr lang="en-US" b="1" dirty="0">
                <a:latin typeface="Courier" pitchFamily="2" charset="0"/>
              </a:rPr>
              <a:t>lookup(id) </a:t>
            </a:r>
            <a:r>
              <a:rPr lang="en-US" dirty="0">
                <a:latin typeface="Courier" pitchFamily="2" charset="0"/>
              </a:rPr>
              <a:t>: lookup an id in the symbol table. Returns None if the id is not in the symbol table.</a:t>
            </a:r>
            <a:br>
              <a:rPr lang="en-US" dirty="0">
                <a:latin typeface="Courier" pitchFamily="2" charset="0"/>
              </a:rPr>
            </a:br>
            <a:endParaRPr lang="en-US" dirty="0">
              <a:latin typeface="Courier" pitchFamily="2" charset="0"/>
            </a:endParaRPr>
          </a:p>
          <a:p>
            <a:pPr lvl="1"/>
            <a:r>
              <a:rPr lang="en-US" b="1" dirty="0">
                <a:latin typeface="Courier" pitchFamily="2" charset="0"/>
              </a:rPr>
              <a:t>insert(</a:t>
            </a:r>
            <a:r>
              <a:rPr lang="en-US" b="1" dirty="0" err="1">
                <a:latin typeface="Courier" pitchFamily="2" charset="0"/>
              </a:rPr>
              <a:t>id,info</a:t>
            </a:r>
            <a:r>
              <a:rPr lang="en-US" b="1" dirty="0">
                <a:latin typeface="Courier" pitchFamily="2" charset="0"/>
              </a:rPr>
              <a:t>) </a:t>
            </a:r>
            <a:r>
              <a:rPr lang="en-US" dirty="0">
                <a:latin typeface="Courier" pitchFamily="2" charset="0"/>
              </a:rPr>
              <a:t>: insert a new id (or overwrite an existing id) into the symbol table along with a set of information about the id.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C62BFF-D72A-BB42-AA45-43DB37C7F1E6}"/>
              </a:ext>
            </a:extLst>
          </p:cNvPr>
          <p:cNvSpPr txBox="1"/>
          <p:nvPr/>
        </p:nvSpPr>
        <p:spPr>
          <a:xfrm>
            <a:off x="1121434" y="6159260"/>
            <a:ext cx="4540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information might we store about an id?</a:t>
            </a:r>
          </a:p>
        </p:txBody>
      </p:sp>
    </p:spTree>
    <p:extLst>
      <p:ext uri="{BB962C8B-B14F-4D97-AF65-F5344CB8AC3E}">
        <p14:creationId xmlns:p14="http://schemas.microsoft.com/office/powerpoint/2010/main" val="1498387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85975"/>
          </a:xfrm>
        </p:spPr>
        <p:txBody>
          <a:bodyPr>
            <a:normAutofit/>
          </a:bodyPr>
          <a:lstStyle/>
          <a:p>
            <a:r>
              <a:rPr lang="en-US" dirty="0"/>
              <a:t>Some more homework examples:</a:t>
            </a:r>
          </a:p>
          <a:p>
            <a:pPr lvl="1"/>
            <a:r>
              <a:rPr lang="en-US" dirty="0"/>
              <a:t>Variable declarations vs. assignment statements</a:t>
            </a:r>
          </a:p>
          <a:p>
            <a:pPr lvl="1"/>
            <a:r>
              <a:rPr lang="en-US" dirty="0"/>
              <a:t>for statements</a:t>
            </a:r>
          </a:p>
          <a:p>
            <a:pPr lvl="1"/>
            <a:r>
              <a:rPr lang="en-US" dirty="0"/>
              <a:t>block statements</a:t>
            </a:r>
          </a:p>
        </p:txBody>
      </p:sp>
    </p:spTree>
    <p:extLst>
      <p:ext uri="{BB962C8B-B14F-4D97-AF65-F5344CB8AC3E}">
        <p14:creationId xmlns:p14="http://schemas.microsoft.com/office/powerpoint/2010/main" val="42616212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64904-26A2-D74C-ADED-1FDE4320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very simple programming language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D8E49F-1C9B-1C49-B371-5B3E13844265}"/>
              </a:ext>
            </a:extLst>
          </p:cNvPr>
          <p:cNvSpPr/>
          <p:nvPr/>
        </p:nvSpPr>
        <p:spPr>
          <a:xfrm>
            <a:off x="9410623" y="1825625"/>
            <a:ext cx="15067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int x;</a:t>
            </a:r>
          </a:p>
          <a:p>
            <a:r>
              <a:rPr lang="en-US" sz="2400" dirty="0">
                <a:latin typeface="Courier" pitchFamily="2" charset="0"/>
              </a:rPr>
              <a:t>x++;</a:t>
            </a:r>
          </a:p>
          <a:p>
            <a:r>
              <a:rPr lang="en-US" sz="2400" dirty="0">
                <a:latin typeface="Courier" pitchFamily="2" charset="0"/>
              </a:rPr>
              <a:t>int y;</a:t>
            </a:r>
          </a:p>
          <a:p>
            <a:r>
              <a:rPr lang="en-US" sz="2400" dirty="0">
                <a:latin typeface="Courier" pitchFamily="2" charset="0"/>
              </a:rPr>
              <a:t>y++;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9B47610-82B0-3C47-8446-DD8B3933BEF2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808151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ID = [a-z]+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INCREMENT = “\+\+”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TYPE = “int”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LBRAC = “{“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RBRAC = “}”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SEMI = “;”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statements are either a declaration or an increment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491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64904-26A2-D74C-ADED-1FDE4320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very simple programming language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D8E49F-1C9B-1C49-B371-5B3E13844265}"/>
              </a:ext>
            </a:extLst>
          </p:cNvPr>
          <p:cNvSpPr/>
          <p:nvPr/>
        </p:nvSpPr>
        <p:spPr>
          <a:xfrm>
            <a:off x="9065628" y="1825625"/>
            <a:ext cx="21041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int x;</a:t>
            </a:r>
          </a:p>
          <a:p>
            <a:r>
              <a:rPr lang="en-US" sz="2400" dirty="0">
                <a:latin typeface="Courier" pitchFamily="2" charset="0"/>
              </a:rPr>
              <a:t>{</a:t>
            </a:r>
          </a:p>
          <a:p>
            <a:r>
              <a:rPr lang="en-US" sz="2400" dirty="0">
                <a:latin typeface="Courier" pitchFamily="2" charset="0"/>
              </a:rPr>
              <a:t>  int y;</a:t>
            </a:r>
          </a:p>
          <a:p>
            <a:r>
              <a:rPr lang="en-US" sz="2400" dirty="0">
                <a:latin typeface="Courier" pitchFamily="2" charset="0"/>
              </a:rPr>
              <a:t>  x++;</a:t>
            </a:r>
          </a:p>
          <a:p>
            <a:r>
              <a:rPr lang="en-US" sz="2400" dirty="0">
                <a:latin typeface="Courier" pitchFamily="2" charset="0"/>
              </a:rPr>
              <a:t>  y++;</a:t>
            </a:r>
          </a:p>
          <a:p>
            <a:r>
              <a:rPr lang="en-US" sz="2400" dirty="0">
                <a:latin typeface="Courier" pitchFamily="2" charset="0"/>
              </a:rPr>
              <a:t>}</a:t>
            </a:r>
          </a:p>
          <a:p>
            <a:r>
              <a:rPr lang="en-US" sz="2400" dirty="0">
                <a:latin typeface="Courier" pitchFamily="2" charset="0"/>
              </a:rPr>
              <a:t>y++;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BC9C335-EF6A-6747-B3BA-4044A0E1049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808151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ID = [a-z]+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INCREMENT = “\+\+”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TYPE = “int”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LBRAC = “{“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RBRAC = “}”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SEMI = “;”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statements are either a declaration or an increment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2652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64904-26A2-D74C-ADED-1FDE4320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very simple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D6D98-EA31-E24D-94B3-BED0E5046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08151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 = [a-z]+</a:t>
            </a:r>
          </a:p>
          <a:p>
            <a:pPr marL="0" indent="0">
              <a:buNone/>
            </a:pPr>
            <a:r>
              <a:rPr lang="en-US" dirty="0"/>
              <a:t>INCREMENT = “\+\+”</a:t>
            </a:r>
          </a:p>
          <a:p>
            <a:pPr marL="0" indent="0">
              <a:buNone/>
            </a:pPr>
            <a:r>
              <a:rPr lang="en-US" dirty="0"/>
              <a:t>TYPE = “int”</a:t>
            </a:r>
          </a:p>
          <a:p>
            <a:pPr marL="0" indent="0">
              <a:buNone/>
            </a:pPr>
            <a:r>
              <a:rPr lang="en-US" dirty="0"/>
              <a:t>LBRAC = “{“</a:t>
            </a:r>
          </a:p>
          <a:p>
            <a:pPr marL="0" indent="0">
              <a:buNone/>
            </a:pPr>
            <a:r>
              <a:rPr lang="en-US" dirty="0"/>
              <a:t>RBRAC = “}”</a:t>
            </a:r>
          </a:p>
          <a:p>
            <a:pPr marL="0" indent="0">
              <a:buNone/>
            </a:pPr>
            <a:r>
              <a:rPr lang="en-US" dirty="0"/>
              <a:t>SEMI = “;”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statements are either a declaration or an increment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D8E49F-1C9B-1C49-B371-5B3E13844265}"/>
              </a:ext>
            </a:extLst>
          </p:cNvPr>
          <p:cNvSpPr/>
          <p:nvPr/>
        </p:nvSpPr>
        <p:spPr>
          <a:xfrm>
            <a:off x="8988358" y="1825625"/>
            <a:ext cx="18998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int x;</a:t>
            </a:r>
          </a:p>
          <a:p>
            <a:r>
              <a:rPr lang="en-US" sz="2400" dirty="0">
                <a:latin typeface="Courier" pitchFamily="2" charset="0"/>
              </a:rPr>
              <a:t>{</a:t>
            </a:r>
          </a:p>
          <a:p>
            <a:r>
              <a:rPr lang="en-US" sz="2400" dirty="0">
                <a:latin typeface="Courier" pitchFamily="2" charset="0"/>
              </a:rPr>
              <a:t>  int y;</a:t>
            </a:r>
          </a:p>
          <a:p>
            <a:r>
              <a:rPr lang="en-US" sz="2400" dirty="0">
                <a:latin typeface="Courier" pitchFamily="2" charset="0"/>
              </a:rPr>
              <a:t>  </a:t>
            </a:r>
            <a:r>
              <a:rPr lang="en-US" sz="2400" dirty="0">
                <a:highlight>
                  <a:srgbClr val="00FF00"/>
                </a:highlight>
                <a:latin typeface="Courier" pitchFamily="2" charset="0"/>
              </a:rPr>
              <a:t>x++;</a:t>
            </a:r>
          </a:p>
          <a:p>
            <a:r>
              <a:rPr lang="en-US" sz="2400" dirty="0">
                <a:latin typeface="Courier" pitchFamily="2" charset="0"/>
              </a:rPr>
              <a:t>  y++;</a:t>
            </a:r>
          </a:p>
          <a:p>
            <a:r>
              <a:rPr lang="en-US" sz="2400" dirty="0">
                <a:latin typeface="Courier" pitchFamily="2" charset="0"/>
              </a:rPr>
              <a:t>}</a:t>
            </a:r>
          </a:p>
          <a:p>
            <a:r>
              <a:rPr lang="en-US" sz="2400" dirty="0">
                <a:highlight>
                  <a:srgbClr val="FF0000"/>
                </a:highlight>
                <a:latin typeface="Courier" pitchFamily="2" charset="0"/>
              </a:rPr>
              <a:t>y++;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2752A9-9DE8-1B4B-BAB7-DC3CB7136AC2}"/>
              </a:ext>
            </a:extLst>
          </p:cNvPr>
          <p:cNvSpPr txBox="1"/>
          <p:nvPr/>
        </p:nvSpPr>
        <p:spPr>
          <a:xfrm>
            <a:off x="9685866" y="4638218"/>
            <a:ext cx="733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error!</a:t>
            </a:r>
          </a:p>
        </p:txBody>
      </p:sp>
    </p:spTree>
    <p:extLst>
      <p:ext uri="{BB962C8B-B14F-4D97-AF65-F5344CB8AC3E}">
        <p14:creationId xmlns:p14="http://schemas.microsoft.com/office/powerpoint/2010/main" val="6081554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track scope?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1E3D-D70C-934E-B36F-94EA76B7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79952"/>
          </a:xfrm>
        </p:spPr>
        <p:txBody>
          <a:bodyPr/>
          <a:lstStyle/>
          <a:p>
            <a:r>
              <a:rPr lang="en-US" dirty="0" err="1">
                <a:latin typeface="Courier" pitchFamily="2" charset="0"/>
              </a:rPr>
              <a:t>SymbolTable</a:t>
            </a:r>
            <a:r>
              <a:rPr lang="en-US" dirty="0">
                <a:latin typeface="Courier" pitchFamily="2" charset="0"/>
              </a:rPr>
              <a:t> ST;</a:t>
            </a: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/>
              <a:t>declare_statement</a:t>
            </a:r>
            <a:r>
              <a:rPr lang="en-US" dirty="0"/>
              <a:t> ::= TYPE ID SEMI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{}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35FB34-5EF6-F34B-85C3-261AB2E9072E}"/>
              </a:ext>
            </a:extLst>
          </p:cNvPr>
          <p:cNvSpPr txBox="1"/>
          <p:nvPr/>
        </p:nvSpPr>
        <p:spPr>
          <a:xfrm>
            <a:off x="6368690" y="1563817"/>
            <a:ext cx="459754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Say we are matched the statement:</a:t>
            </a:r>
            <a:br>
              <a:rPr lang="en-US" sz="2400" dirty="0"/>
            </a:br>
            <a:r>
              <a:rPr lang="en-US" sz="2400" dirty="0">
                <a:latin typeface="Courier" pitchFamily="2" charset="0"/>
              </a:rPr>
              <a:t>int x;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7CEC4D-A4F8-3248-8664-1C5693551E8D}"/>
              </a:ext>
            </a:extLst>
          </p:cNvPr>
          <p:cNvSpPr/>
          <p:nvPr/>
        </p:nvSpPr>
        <p:spPr>
          <a:xfrm>
            <a:off x="327886" y="4463186"/>
            <a:ext cx="99639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dirty="0">
                <a:latin typeface="Courier" pitchFamily="2" charset="0"/>
              </a:rPr>
              <a:t>lookup(id) </a:t>
            </a:r>
            <a:r>
              <a:rPr lang="en-US" dirty="0">
                <a:latin typeface="Courier" pitchFamily="2" charset="0"/>
              </a:rPr>
              <a:t>: lookup an id in the symbol table. Returns None if the id is not in the symbol table.</a:t>
            </a:r>
            <a:br>
              <a:rPr lang="en-US" dirty="0">
                <a:latin typeface="Courier" pitchFamily="2" charset="0"/>
              </a:rPr>
            </a:br>
            <a:endParaRPr lang="en-US" dirty="0">
              <a:latin typeface="Courier" pitchFamily="2" charset="0"/>
            </a:endParaRPr>
          </a:p>
          <a:p>
            <a:pPr lvl="1"/>
            <a:r>
              <a:rPr lang="en-US" b="1" dirty="0">
                <a:latin typeface="Courier" pitchFamily="2" charset="0"/>
              </a:rPr>
              <a:t>insert(</a:t>
            </a:r>
            <a:r>
              <a:rPr lang="en-US" b="1" dirty="0" err="1">
                <a:latin typeface="Courier" pitchFamily="2" charset="0"/>
              </a:rPr>
              <a:t>id,info</a:t>
            </a:r>
            <a:r>
              <a:rPr lang="en-US" b="1" dirty="0">
                <a:latin typeface="Courier" pitchFamily="2" charset="0"/>
              </a:rPr>
              <a:t>) </a:t>
            </a:r>
            <a:r>
              <a:rPr lang="en-US" dirty="0">
                <a:latin typeface="Courier" pitchFamily="2" charset="0"/>
              </a:rPr>
              <a:t>: insert a new id (or overwrite an existing id) into the symbol table along with a set of information about the 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1004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track scope?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1E3D-D70C-934E-B36F-94EA76B7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Courier" pitchFamily="2" charset="0"/>
              </a:rPr>
              <a:t>SymbolTable</a:t>
            </a:r>
            <a:r>
              <a:rPr lang="en-US" dirty="0">
                <a:latin typeface="Courier" pitchFamily="2" charset="0"/>
              </a:rPr>
              <a:t> ST;</a:t>
            </a: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/>
              <a:t>declare_statement</a:t>
            </a:r>
            <a:r>
              <a:rPr lang="en-US" dirty="0"/>
              <a:t> ::= TYPE ID SEMI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self.eat</a:t>
            </a:r>
            <a:r>
              <a:rPr lang="en-US" dirty="0">
                <a:latin typeface="Courier" pitchFamily="2" charset="0"/>
              </a:rPr>
              <a:t>(TYPE)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variable_name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self.to_match</a:t>
            </a:r>
            <a:r>
              <a:rPr lang="en-US" dirty="0">
                <a:latin typeface="Courier" pitchFamily="2" charset="0"/>
              </a:rPr>
              <a:t>[1] # lexeme value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self.eat</a:t>
            </a:r>
            <a:r>
              <a:rPr lang="en-US" dirty="0">
                <a:latin typeface="Courier" pitchFamily="2" charset="0"/>
              </a:rPr>
              <a:t>(ID)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ST.insert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variable_name,None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self.eat</a:t>
            </a:r>
            <a:r>
              <a:rPr lang="en-US" dirty="0">
                <a:latin typeface="Courier" pitchFamily="2" charset="0"/>
              </a:rPr>
              <a:t>(SEMI)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970213-59E7-9B4F-B56F-59A8A7151E35}"/>
              </a:ext>
            </a:extLst>
          </p:cNvPr>
          <p:cNvSpPr txBox="1"/>
          <p:nvPr/>
        </p:nvSpPr>
        <p:spPr>
          <a:xfrm>
            <a:off x="6368690" y="1563817"/>
            <a:ext cx="459754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Say we are matched the statement:</a:t>
            </a:r>
            <a:br>
              <a:rPr lang="en-US" sz="2400" dirty="0"/>
            </a:br>
            <a:r>
              <a:rPr lang="en-US" sz="2400" dirty="0">
                <a:latin typeface="Courier" pitchFamily="2" charset="0"/>
              </a:rPr>
              <a:t>int x;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157852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track scope?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1E3D-D70C-934E-B36F-94EA76B7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79952"/>
          </a:xfrm>
        </p:spPr>
        <p:txBody>
          <a:bodyPr/>
          <a:lstStyle/>
          <a:p>
            <a:r>
              <a:rPr lang="en-US" dirty="0" err="1">
                <a:latin typeface="Courier" pitchFamily="2" charset="0"/>
              </a:rPr>
              <a:t>SymbolTable</a:t>
            </a:r>
            <a:r>
              <a:rPr lang="en-US" dirty="0">
                <a:latin typeface="Courier" pitchFamily="2" charset="0"/>
              </a:rPr>
              <a:t> ST;</a:t>
            </a: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/>
              <a:t>inc_statement</a:t>
            </a:r>
            <a:r>
              <a:rPr lang="en-US" dirty="0"/>
              <a:t> ::= ID INCREMENT SEMI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{}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5CE85A-EE89-FC48-BF54-F121B73BB184}"/>
              </a:ext>
            </a:extLst>
          </p:cNvPr>
          <p:cNvSpPr txBox="1"/>
          <p:nvPr/>
        </p:nvSpPr>
        <p:spPr>
          <a:xfrm>
            <a:off x="8540151" y="1570008"/>
            <a:ext cx="353962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Say we are matched string:</a:t>
            </a:r>
            <a:br>
              <a:rPr lang="en-US" sz="2400" dirty="0"/>
            </a:br>
            <a:r>
              <a:rPr lang="en-US" sz="2400" dirty="0">
                <a:latin typeface="Courier" pitchFamily="2" charset="0"/>
              </a:rPr>
              <a:t>x++;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3D3755-053A-DE4F-B385-B8149438F615}"/>
              </a:ext>
            </a:extLst>
          </p:cNvPr>
          <p:cNvSpPr/>
          <p:nvPr/>
        </p:nvSpPr>
        <p:spPr>
          <a:xfrm>
            <a:off x="327886" y="4463186"/>
            <a:ext cx="99639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dirty="0">
                <a:latin typeface="Courier" pitchFamily="2" charset="0"/>
              </a:rPr>
              <a:t>lookup(id) </a:t>
            </a:r>
            <a:r>
              <a:rPr lang="en-US" dirty="0">
                <a:latin typeface="Courier" pitchFamily="2" charset="0"/>
              </a:rPr>
              <a:t>: lookup an id in the symbol table. Returns None if the id is not in the symbol table.</a:t>
            </a:r>
            <a:br>
              <a:rPr lang="en-US" dirty="0">
                <a:latin typeface="Courier" pitchFamily="2" charset="0"/>
              </a:rPr>
            </a:br>
            <a:endParaRPr lang="en-US" dirty="0">
              <a:latin typeface="Courier" pitchFamily="2" charset="0"/>
            </a:endParaRPr>
          </a:p>
          <a:p>
            <a:pPr lvl="1"/>
            <a:r>
              <a:rPr lang="en-US" b="1" dirty="0">
                <a:latin typeface="Courier" pitchFamily="2" charset="0"/>
              </a:rPr>
              <a:t>insert(</a:t>
            </a:r>
            <a:r>
              <a:rPr lang="en-US" b="1" dirty="0" err="1">
                <a:latin typeface="Courier" pitchFamily="2" charset="0"/>
              </a:rPr>
              <a:t>id,info</a:t>
            </a:r>
            <a:r>
              <a:rPr lang="en-US" b="1" dirty="0">
                <a:latin typeface="Courier" pitchFamily="2" charset="0"/>
              </a:rPr>
              <a:t>) </a:t>
            </a:r>
            <a:r>
              <a:rPr lang="en-US" dirty="0">
                <a:latin typeface="Courier" pitchFamily="2" charset="0"/>
              </a:rPr>
              <a:t>: insert a new id (or overwrite an existing id) into the symbol table along with a set of information about the 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881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track scope?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1E3D-D70C-934E-B36F-94EA76B7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41574" cy="3979952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>
                <a:latin typeface="Courier" pitchFamily="2" charset="0"/>
              </a:rPr>
              <a:t>SymbolTable</a:t>
            </a:r>
            <a:r>
              <a:rPr lang="en-US" dirty="0">
                <a:latin typeface="Courier" pitchFamily="2" charset="0"/>
              </a:rPr>
              <a:t> ST;</a:t>
            </a: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/>
              <a:t>inc_statement</a:t>
            </a:r>
            <a:r>
              <a:rPr lang="en-US" dirty="0"/>
              <a:t> ::= ID INCREMENT SEMI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variable_name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self.to_match</a:t>
            </a:r>
            <a:r>
              <a:rPr lang="en-US" dirty="0">
                <a:latin typeface="Courier" pitchFamily="2" charset="0"/>
              </a:rPr>
              <a:t>[1] # lexeme value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if </a:t>
            </a:r>
            <a:r>
              <a:rPr lang="en-US" dirty="0" err="1">
                <a:latin typeface="Courier" pitchFamily="2" charset="0"/>
              </a:rPr>
              <a:t>ST.lookup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variable_name</a:t>
            </a:r>
            <a:r>
              <a:rPr lang="en-US" dirty="0">
                <a:latin typeface="Courier" pitchFamily="2" charset="0"/>
              </a:rPr>
              <a:t>) is None: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raise </a:t>
            </a:r>
            <a:r>
              <a:rPr lang="en-US" dirty="0" err="1">
                <a:latin typeface="Courier" pitchFamily="2" charset="0"/>
              </a:rPr>
              <a:t>SymbolTableException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variable_name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self.eat</a:t>
            </a:r>
            <a:r>
              <a:rPr lang="en-US" dirty="0">
                <a:latin typeface="Courier" pitchFamily="2" charset="0"/>
              </a:rPr>
              <a:t>(ID)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self.eat</a:t>
            </a:r>
            <a:r>
              <a:rPr lang="en-US" dirty="0">
                <a:latin typeface="Courier" pitchFamily="2" charset="0"/>
              </a:rPr>
              <a:t>(INCREMENT)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self.eat</a:t>
            </a:r>
            <a:r>
              <a:rPr lang="en-US" dirty="0">
                <a:latin typeface="Courier" pitchFamily="2" charset="0"/>
              </a:rPr>
              <a:t>(SEMI)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5CE85A-EE89-FC48-BF54-F121B73BB184}"/>
              </a:ext>
            </a:extLst>
          </p:cNvPr>
          <p:cNvSpPr txBox="1"/>
          <p:nvPr/>
        </p:nvSpPr>
        <p:spPr>
          <a:xfrm>
            <a:off x="8540151" y="1570008"/>
            <a:ext cx="353962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Say we are matched string:</a:t>
            </a:r>
            <a:br>
              <a:rPr lang="en-US" sz="2400" dirty="0"/>
            </a:br>
            <a:r>
              <a:rPr lang="en-US" sz="2400" dirty="0">
                <a:latin typeface="Courier" pitchFamily="2" charset="0"/>
              </a:rPr>
              <a:t>x++;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33636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track scope?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1E3D-D70C-934E-B36F-94EA76B7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561441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urier" pitchFamily="2" charset="0"/>
              </a:rPr>
              <a:t>SymbolTable</a:t>
            </a:r>
            <a:r>
              <a:rPr lang="en-US" dirty="0">
                <a:latin typeface="Courier" pitchFamily="2" charset="0"/>
              </a:rPr>
              <a:t> ST;</a:t>
            </a: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/>
              <a:t>statement : </a:t>
            </a:r>
            <a:r>
              <a:rPr lang="en-US" dirty="0">
                <a:highlight>
                  <a:srgbClr val="00FF00"/>
                </a:highlight>
              </a:rPr>
              <a:t>LBRAC</a:t>
            </a:r>
            <a:r>
              <a:rPr lang="en-US" dirty="0"/>
              <a:t> </a:t>
            </a:r>
            <a:r>
              <a:rPr lang="en-US" dirty="0" err="1"/>
              <a:t>statement_list</a:t>
            </a:r>
            <a:r>
              <a:rPr lang="en-US" dirty="0"/>
              <a:t> </a:t>
            </a:r>
            <a:r>
              <a:rPr lang="en-US" dirty="0">
                <a:highlight>
                  <a:srgbClr val="00FF00"/>
                </a:highlight>
              </a:rPr>
              <a:t>RBRAC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 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C757F4-42C5-8D4A-9164-8158049EC90F}"/>
              </a:ext>
            </a:extLst>
          </p:cNvPr>
          <p:cNvSpPr/>
          <p:nvPr/>
        </p:nvSpPr>
        <p:spPr>
          <a:xfrm>
            <a:off x="8988358" y="1825625"/>
            <a:ext cx="18998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int x;</a:t>
            </a:r>
          </a:p>
          <a:p>
            <a:r>
              <a:rPr lang="en-US" sz="2400" dirty="0">
                <a:latin typeface="Courier" pitchFamily="2" charset="0"/>
              </a:rPr>
              <a:t>{</a:t>
            </a:r>
          </a:p>
          <a:p>
            <a:r>
              <a:rPr lang="en-US" sz="2400" dirty="0">
                <a:latin typeface="Courier" pitchFamily="2" charset="0"/>
              </a:rPr>
              <a:t>  int y;</a:t>
            </a:r>
          </a:p>
          <a:p>
            <a:r>
              <a:rPr lang="en-US" sz="2400" dirty="0">
                <a:latin typeface="Courier" pitchFamily="2" charset="0"/>
              </a:rPr>
              <a:t>  </a:t>
            </a:r>
            <a:r>
              <a:rPr lang="en-US" sz="2400" dirty="0">
                <a:highlight>
                  <a:srgbClr val="00FF00"/>
                </a:highlight>
                <a:latin typeface="Courier" pitchFamily="2" charset="0"/>
              </a:rPr>
              <a:t>x++;</a:t>
            </a:r>
          </a:p>
          <a:p>
            <a:r>
              <a:rPr lang="en-US" sz="2400" dirty="0">
                <a:latin typeface="Courier" pitchFamily="2" charset="0"/>
              </a:rPr>
              <a:t>  y++;</a:t>
            </a:r>
          </a:p>
          <a:p>
            <a:r>
              <a:rPr lang="en-US" sz="2400" dirty="0">
                <a:latin typeface="Courier" pitchFamily="2" charset="0"/>
              </a:rPr>
              <a:t>}</a:t>
            </a:r>
          </a:p>
          <a:p>
            <a:r>
              <a:rPr lang="en-US" sz="2400" dirty="0">
                <a:highlight>
                  <a:srgbClr val="FF0000"/>
                </a:highlight>
                <a:latin typeface="Courier" pitchFamily="2" charset="0"/>
              </a:rPr>
              <a:t>y++;</a:t>
            </a:r>
          </a:p>
        </p:txBody>
      </p:sp>
    </p:spTree>
    <p:extLst>
      <p:ext uri="{BB962C8B-B14F-4D97-AF65-F5344CB8AC3E}">
        <p14:creationId xmlns:p14="http://schemas.microsoft.com/office/powerpoint/2010/main" val="269060101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track scope?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1E3D-D70C-934E-B36F-94EA76B7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561441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urier" pitchFamily="2" charset="0"/>
              </a:rPr>
              <a:t>SymbolTable</a:t>
            </a:r>
            <a:r>
              <a:rPr lang="en-US" dirty="0">
                <a:latin typeface="Courier" pitchFamily="2" charset="0"/>
              </a:rPr>
              <a:t> ST;</a:t>
            </a: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/>
              <a:t>statement : </a:t>
            </a:r>
            <a:r>
              <a:rPr lang="en-US" dirty="0">
                <a:highlight>
                  <a:srgbClr val="00FF00"/>
                </a:highlight>
              </a:rPr>
              <a:t>LBRAC</a:t>
            </a:r>
            <a:r>
              <a:rPr lang="en-US" dirty="0"/>
              <a:t> </a:t>
            </a:r>
            <a:r>
              <a:rPr lang="en-US" dirty="0" err="1"/>
              <a:t>statement_list</a:t>
            </a:r>
            <a:r>
              <a:rPr lang="en-US" dirty="0"/>
              <a:t> </a:t>
            </a:r>
            <a:r>
              <a:rPr lang="en-US" dirty="0">
                <a:highlight>
                  <a:srgbClr val="00FF00"/>
                </a:highlight>
              </a:rPr>
              <a:t>RBRAC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6BA9F8-B5BA-1649-9C81-705B419CB52D}"/>
              </a:ext>
            </a:extLst>
          </p:cNvPr>
          <p:cNvSpPr txBox="1"/>
          <p:nvPr/>
        </p:nvSpPr>
        <p:spPr>
          <a:xfrm>
            <a:off x="1890445" y="4664467"/>
            <a:ext cx="1987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 a new scope 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E4B185-69B7-B445-9002-497AB2210028}"/>
              </a:ext>
            </a:extLst>
          </p:cNvPr>
          <p:cNvSpPr txBox="1"/>
          <p:nvPr/>
        </p:nvSpPr>
        <p:spPr>
          <a:xfrm>
            <a:off x="5578867" y="4664467"/>
            <a:ext cx="2076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remove the scope 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B1FA70-B8DD-724E-AABA-9FDEC1AB1822}"/>
              </a:ext>
            </a:extLst>
          </p:cNvPr>
          <p:cNvSpPr/>
          <p:nvPr/>
        </p:nvSpPr>
        <p:spPr>
          <a:xfrm>
            <a:off x="8988358" y="1825625"/>
            <a:ext cx="18998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int x;</a:t>
            </a:r>
          </a:p>
          <a:p>
            <a:r>
              <a:rPr lang="en-US" sz="2400" dirty="0">
                <a:latin typeface="Courier" pitchFamily="2" charset="0"/>
              </a:rPr>
              <a:t>{</a:t>
            </a:r>
          </a:p>
          <a:p>
            <a:r>
              <a:rPr lang="en-US" sz="2400" dirty="0">
                <a:latin typeface="Courier" pitchFamily="2" charset="0"/>
              </a:rPr>
              <a:t>  int y;</a:t>
            </a:r>
          </a:p>
          <a:p>
            <a:r>
              <a:rPr lang="en-US" sz="2400" dirty="0">
                <a:latin typeface="Courier" pitchFamily="2" charset="0"/>
              </a:rPr>
              <a:t>  </a:t>
            </a:r>
            <a:r>
              <a:rPr lang="en-US" sz="2400" dirty="0">
                <a:highlight>
                  <a:srgbClr val="00FF00"/>
                </a:highlight>
                <a:latin typeface="Courier" pitchFamily="2" charset="0"/>
              </a:rPr>
              <a:t>x++;</a:t>
            </a:r>
          </a:p>
          <a:p>
            <a:r>
              <a:rPr lang="en-US" sz="2400" dirty="0">
                <a:latin typeface="Courier" pitchFamily="2" charset="0"/>
              </a:rPr>
              <a:t>  y++;</a:t>
            </a:r>
          </a:p>
          <a:p>
            <a:r>
              <a:rPr lang="en-US" sz="2400" dirty="0">
                <a:latin typeface="Courier" pitchFamily="2" charset="0"/>
              </a:rPr>
              <a:t>}</a:t>
            </a:r>
          </a:p>
          <a:p>
            <a:r>
              <a:rPr lang="en-US" sz="2400" dirty="0">
                <a:highlight>
                  <a:srgbClr val="FF0000"/>
                </a:highlight>
                <a:latin typeface="Courier" pitchFamily="2" charset="0"/>
              </a:rPr>
              <a:t>y++;</a:t>
            </a:r>
          </a:p>
        </p:txBody>
      </p:sp>
    </p:spTree>
    <p:extLst>
      <p:ext uri="{BB962C8B-B14F-4D97-AF65-F5344CB8AC3E}">
        <p14:creationId xmlns:p14="http://schemas.microsoft.com/office/powerpoint/2010/main" val="387976275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track scope?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1E3D-D70C-934E-B36F-94EA76B7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799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Symbol table</a:t>
            </a:r>
          </a:p>
          <a:p>
            <a:r>
              <a:rPr lang="en-US" dirty="0">
                <a:highlight>
                  <a:srgbClr val="00FF00"/>
                </a:highlight>
              </a:rPr>
              <a:t>four</a:t>
            </a:r>
            <a:r>
              <a:rPr lang="en-US" dirty="0"/>
              <a:t> methods:</a:t>
            </a:r>
          </a:p>
          <a:p>
            <a:pPr lvl="1"/>
            <a:r>
              <a:rPr lang="en-US" b="1" dirty="0">
                <a:latin typeface="Courier" pitchFamily="2" charset="0"/>
              </a:rPr>
              <a:t>lookup(id) </a:t>
            </a:r>
            <a:r>
              <a:rPr lang="en-US" dirty="0">
                <a:latin typeface="Courier" pitchFamily="2" charset="0"/>
              </a:rPr>
              <a:t>: lookup an id in the symbol table. Returns None if the id is not in the symbol table.</a:t>
            </a:r>
            <a:br>
              <a:rPr lang="en-US" dirty="0">
                <a:latin typeface="Courier" pitchFamily="2" charset="0"/>
              </a:rPr>
            </a:br>
            <a:endParaRPr lang="en-US" dirty="0">
              <a:latin typeface="Courier" pitchFamily="2" charset="0"/>
            </a:endParaRPr>
          </a:p>
          <a:p>
            <a:pPr lvl="1"/>
            <a:r>
              <a:rPr lang="en-US" b="1" dirty="0">
                <a:latin typeface="Courier" pitchFamily="2" charset="0"/>
              </a:rPr>
              <a:t>insert(</a:t>
            </a:r>
            <a:r>
              <a:rPr lang="en-US" b="1" dirty="0" err="1">
                <a:latin typeface="Courier" pitchFamily="2" charset="0"/>
              </a:rPr>
              <a:t>id,info</a:t>
            </a:r>
            <a:r>
              <a:rPr lang="en-US" b="1" dirty="0">
                <a:latin typeface="Courier" pitchFamily="2" charset="0"/>
              </a:rPr>
              <a:t>) </a:t>
            </a:r>
            <a:r>
              <a:rPr lang="en-US" dirty="0">
                <a:latin typeface="Courier" pitchFamily="2" charset="0"/>
              </a:rPr>
              <a:t>: insert a new id into the symbol table along with a set of information about the id.</a:t>
            </a:r>
          </a:p>
          <a:p>
            <a:pPr lvl="1"/>
            <a:endParaRPr lang="en-US" dirty="0">
              <a:latin typeface="Courier" pitchFamily="2" charset="0"/>
            </a:endParaRPr>
          </a:p>
          <a:p>
            <a:pPr lvl="1"/>
            <a:r>
              <a:rPr lang="en-US" b="1" dirty="0" err="1">
                <a:latin typeface="Courier" pitchFamily="2" charset="0"/>
              </a:rPr>
              <a:t>push_scope</a:t>
            </a:r>
            <a:r>
              <a:rPr lang="en-US" b="1" dirty="0">
                <a:latin typeface="Courier" pitchFamily="2" charset="0"/>
              </a:rPr>
              <a:t>() </a:t>
            </a:r>
            <a:r>
              <a:rPr lang="en-US" dirty="0">
                <a:latin typeface="Courier" pitchFamily="2" charset="0"/>
              </a:rPr>
              <a:t>: push a new scope to the symbol table</a:t>
            </a:r>
          </a:p>
          <a:p>
            <a:pPr lvl="1"/>
            <a:endParaRPr lang="en-US" dirty="0">
              <a:latin typeface="Courier" pitchFamily="2" charset="0"/>
            </a:endParaRPr>
          </a:p>
          <a:p>
            <a:pPr lvl="1"/>
            <a:r>
              <a:rPr lang="en-US" b="1" dirty="0" err="1">
                <a:latin typeface="Courier" pitchFamily="2" charset="0"/>
              </a:rPr>
              <a:t>pop_scope</a:t>
            </a:r>
            <a:r>
              <a:rPr lang="en-US" b="1" dirty="0">
                <a:latin typeface="Courier" pitchFamily="2" charset="0"/>
              </a:rPr>
              <a:t>() : </a:t>
            </a:r>
            <a:r>
              <a:rPr lang="en-US" dirty="0">
                <a:latin typeface="Courier" pitchFamily="2" charset="0"/>
              </a:rPr>
              <a:t>pop a scope from the symbol table</a:t>
            </a:r>
          </a:p>
        </p:txBody>
      </p:sp>
    </p:spTree>
    <p:extLst>
      <p:ext uri="{BB962C8B-B14F-4D97-AF65-F5344CB8AC3E}">
        <p14:creationId xmlns:p14="http://schemas.microsoft.com/office/powerpoint/2010/main" val="206721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676AFE-340E-AC4E-8325-AB698489FC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7143"/>
          <a:stretch/>
        </p:blipFill>
        <p:spPr>
          <a:xfrm>
            <a:off x="1473200" y="1879600"/>
            <a:ext cx="3962400" cy="30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8819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track scope?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1E3D-D70C-934E-B36F-94EA76B7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561441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urier" pitchFamily="2" charset="0"/>
              </a:rPr>
              <a:t>SymbolTable</a:t>
            </a:r>
            <a:r>
              <a:rPr lang="en-US" dirty="0">
                <a:latin typeface="Courier" pitchFamily="2" charset="0"/>
              </a:rPr>
              <a:t> ST;</a:t>
            </a: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/>
              <a:t>statement : </a:t>
            </a:r>
            <a:r>
              <a:rPr lang="en-US" dirty="0">
                <a:highlight>
                  <a:srgbClr val="00FF00"/>
                </a:highlight>
              </a:rPr>
              <a:t>LBRAC</a:t>
            </a:r>
            <a:r>
              <a:rPr lang="en-US" dirty="0"/>
              <a:t> </a:t>
            </a:r>
            <a:r>
              <a:rPr lang="en-US" dirty="0" err="1"/>
              <a:t>statement_list</a:t>
            </a:r>
            <a:r>
              <a:rPr lang="en-US" dirty="0"/>
              <a:t> </a:t>
            </a:r>
            <a:r>
              <a:rPr lang="en-US" dirty="0">
                <a:highlight>
                  <a:srgbClr val="00FF00"/>
                </a:highlight>
              </a:rPr>
              <a:t>RBRAC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6BA9F8-B5BA-1649-9C81-705B419CB52D}"/>
              </a:ext>
            </a:extLst>
          </p:cNvPr>
          <p:cNvSpPr txBox="1"/>
          <p:nvPr/>
        </p:nvSpPr>
        <p:spPr>
          <a:xfrm>
            <a:off x="1297472" y="4522001"/>
            <a:ext cx="721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You will be adding the functions to push and pop scopes in your homework</a:t>
            </a:r>
          </a:p>
        </p:txBody>
      </p:sp>
    </p:spTree>
    <p:extLst>
      <p:ext uri="{BB962C8B-B14F-4D97-AF65-F5344CB8AC3E}">
        <p14:creationId xmlns:p14="http://schemas.microsoft.com/office/powerpoint/2010/main" val="3501293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9C5E-AADA-7449-8B50-9D8E40DE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 symbol table?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33BB9-8E0D-2D49-B4E8-FB70A0848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Thoughts? What data structures are good at mapping strings?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B5AF34-69E8-5846-A50F-646CD02A23E0}"/>
              </a:ext>
            </a:extLst>
          </p:cNvPr>
          <p:cNvSpPr txBox="1">
            <a:spLocks/>
          </p:cNvSpPr>
          <p:nvPr/>
        </p:nvSpPr>
        <p:spPr>
          <a:xfrm>
            <a:off x="838200" y="2633021"/>
            <a:ext cx="10515600" cy="39799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Symbol table</a:t>
            </a:r>
          </a:p>
          <a:p>
            <a:r>
              <a:rPr lang="en-US">
                <a:highlight>
                  <a:srgbClr val="00FF00"/>
                </a:highlight>
              </a:rPr>
              <a:t>four</a:t>
            </a:r>
            <a:r>
              <a:rPr lang="en-US"/>
              <a:t> methods:</a:t>
            </a:r>
          </a:p>
          <a:p>
            <a:pPr lvl="1"/>
            <a:r>
              <a:rPr lang="en-US" b="1">
                <a:latin typeface="Courier" pitchFamily="2" charset="0"/>
              </a:rPr>
              <a:t>lookup(id) </a:t>
            </a:r>
            <a:r>
              <a:rPr lang="en-US">
                <a:latin typeface="Courier" pitchFamily="2" charset="0"/>
              </a:rPr>
              <a:t>: lookup an id in the symbol table. Returns None if the id is not in the symbol table.</a:t>
            </a:r>
            <a:br>
              <a:rPr lang="en-US">
                <a:latin typeface="Courier" pitchFamily="2" charset="0"/>
              </a:rPr>
            </a:br>
            <a:endParaRPr lang="en-US">
              <a:latin typeface="Courier" pitchFamily="2" charset="0"/>
            </a:endParaRPr>
          </a:p>
          <a:p>
            <a:pPr lvl="1"/>
            <a:r>
              <a:rPr lang="en-US" b="1">
                <a:latin typeface="Courier" pitchFamily="2" charset="0"/>
              </a:rPr>
              <a:t>insert(id,info) </a:t>
            </a:r>
            <a:r>
              <a:rPr lang="en-US">
                <a:latin typeface="Courier" pitchFamily="2" charset="0"/>
              </a:rPr>
              <a:t>: insert a new id into the symbol table along with a set of information about the id.</a:t>
            </a:r>
          </a:p>
          <a:p>
            <a:pPr lvl="1"/>
            <a:endParaRPr lang="en-US">
              <a:latin typeface="Courier" pitchFamily="2" charset="0"/>
            </a:endParaRPr>
          </a:p>
          <a:p>
            <a:pPr lvl="1"/>
            <a:r>
              <a:rPr lang="en-US" b="1">
                <a:latin typeface="Courier" pitchFamily="2" charset="0"/>
              </a:rPr>
              <a:t>push_scope() </a:t>
            </a:r>
            <a:r>
              <a:rPr lang="en-US">
                <a:latin typeface="Courier" pitchFamily="2" charset="0"/>
              </a:rPr>
              <a:t>: push a new scope to the symbol table</a:t>
            </a:r>
          </a:p>
          <a:p>
            <a:pPr lvl="1"/>
            <a:endParaRPr lang="en-US">
              <a:latin typeface="Courier" pitchFamily="2" charset="0"/>
            </a:endParaRPr>
          </a:p>
          <a:p>
            <a:pPr lvl="1"/>
            <a:r>
              <a:rPr lang="en-US" b="1">
                <a:latin typeface="Courier" pitchFamily="2" charset="0"/>
              </a:rPr>
              <a:t>pop_scope() : </a:t>
            </a:r>
            <a:r>
              <a:rPr lang="en-US">
                <a:latin typeface="Courier" pitchFamily="2" charset="0"/>
              </a:rPr>
              <a:t>pop a scope from the symbol table</a:t>
            </a:r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89206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9C5E-AADA-7449-8B50-9D8E40DE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 symbol table?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33BB9-8E0D-2D49-B4E8-FB70A0848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34519" cy="4351338"/>
          </a:xfrm>
        </p:spPr>
        <p:txBody>
          <a:bodyPr/>
          <a:lstStyle/>
          <a:p>
            <a:r>
              <a:rPr lang="en-US" dirty="0"/>
              <a:t>Many ways to implement:</a:t>
            </a:r>
          </a:p>
          <a:p>
            <a:endParaRPr lang="en-US" dirty="0"/>
          </a:p>
          <a:p>
            <a:r>
              <a:rPr lang="en-US" dirty="0"/>
              <a:t>A good way is a stack of hash tables: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A3B147-D35B-B644-8745-4E467C99E24A}"/>
              </a:ext>
            </a:extLst>
          </p:cNvPr>
          <p:cNvSpPr txBox="1"/>
          <p:nvPr/>
        </p:nvSpPr>
        <p:spPr>
          <a:xfrm>
            <a:off x="9451770" y="5992297"/>
            <a:ext cx="203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of hash tables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0EAF1-F6F1-6B4F-B6EC-B40441CA1E6B}"/>
              </a:ext>
            </a:extLst>
          </p:cNvPr>
          <p:cNvSpPr/>
          <p:nvPr/>
        </p:nvSpPr>
        <p:spPr>
          <a:xfrm>
            <a:off x="9586645" y="4952144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6E1B91-0C88-7945-B022-9658A45E81D7}"/>
              </a:ext>
            </a:extLst>
          </p:cNvPr>
          <p:cNvSpPr txBox="1"/>
          <p:nvPr/>
        </p:nvSpPr>
        <p:spPr>
          <a:xfrm>
            <a:off x="8151779" y="5245226"/>
            <a:ext cx="121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base scope</a:t>
            </a:r>
          </a:p>
        </p:txBody>
      </p:sp>
    </p:spTree>
    <p:extLst>
      <p:ext uri="{BB962C8B-B14F-4D97-AF65-F5344CB8AC3E}">
        <p14:creationId xmlns:p14="http://schemas.microsoft.com/office/powerpoint/2010/main" val="31242809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9C5E-AADA-7449-8B50-9D8E40DE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 symbol table?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0EAF1-F6F1-6B4F-B6EC-B40441CA1E6B}"/>
              </a:ext>
            </a:extLst>
          </p:cNvPr>
          <p:cNvSpPr/>
          <p:nvPr/>
        </p:nvSpPr>
        <p:spPr>
          <a:xfrm>
            <a:off x="9586645" y="4952144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6BB221-2DEE-4E45-A704-507A91854C05}"/>
              </a:ext>
            </a:extLst>
          </p:cNvPr>
          <p:cNvSpPr/>
          <p:nvPr/>
        </p:nvSpPr>
        <p:spPr>
          <a:xfrm>
            <a:off x="7102487" y="5245226"/>
            <a:ext cx="197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Courier" pitchFamily="2" charset="0"/>
              </a:rPr>
              <a:t>push_scope</a:t>
            </a:r>
            <a:r>
              <a:rPr lang="en-US" b="1" dirty="0">
                <a:latin typeface="Courier" pitchFamily="2" charset="0"/>
              </a:rPr>
              <a:t>() 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7C0A352-3EE5-8343-AF6E-7F9E6901E562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63451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Many ways to implement:</a:t>
            </a:r>
          </a:p>
          <a:p>
            <a:endParaRPr lang="en-US"/>
          </a:p>
          <a:p>
            <a:r>
              <a:rPr lang="en-US"/>
              <a:t>A good way is a stack of hash tables: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EAF420-B501-0C42-AC57-B440D546F967}"/>
              </a:ext>
            </a:extLst>
          </p:cNvPr>
          <p:cNvSpPr txBox="1"/>
          <p:nvPr/>
        </p:nvSpPr>
        <p:spPr>
          <a:xfrm>
            <a:off x="9451770" y="5992297"/>
            <a:ext cx="203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of hash tables</a:t>
            </a:r>
          </a:p>
        </p:txBody>
      </p:sp>
    </p:spTree>
    <p:extLst>
      <p:ext uri="{BB962C8B-B14F-4D97-AF65-F5344CB8AC3E}">
        <p14:creationId xmlns:p14="http://schemas.microsoft.com/office/powerpoint/2010/main" val="112165505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9C5E-AADA-7449-8B50-9D8E40DE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 symbol table?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0EAF1-F6F1-6B4F-B6EC-B40441CA1E6B}"/>
              </a:ext>
            </a:extLst>
          </p:cNvPr>
          <p:cNvSpPr/>
          <p:nvPr/>
        </p:nvSpPr>
        <p:spPr>
          <a:xfrm>
            <a:off x="9586645" y="4952144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C7C2F0-1153-CE48-AA44-01204EA79B21}"/>
              </a:ext>
            </a:extLst>
          </p:cNvPr>
          <p:cNvSpPr/>
          <p:nvPr/>
        </p:nvSpPr>
        <p:spPr>
          <a:xfrm>
            <a:off x="9586645" y="3842535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E5047D-BAF5-D943-A175-C150602EF898}"/>
              </a:ext>
            </a:extLst>
          </p:cNvPr>
          <p:cNvSpPr/>
          <p:nvPr/>
        </p:nvSpPr>
        <p:spPr>
          <a:xfrm>
            <a:off x="7102487" y="5245226"/>
            <a:ext cx="197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Courier" pitchFamily="2" charset="0"/>
              </a:rPr>
              <a:t>push_scope</a:t>
            </a:r>
            <a:r>
              <a:rPr lang="en-US" b="1" dirty="0">
                <a:latin typeface="Courier" pitchFamily="2" charset="0"/>
              </a:rPr>
              <a:t>()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F6BE18-3567-794D-AC8D-CFF6B94AE38B}"/>
              </a:ext>
            </a:extLst>
          </p:cNvPr>
          <p:cNvSpPr txBox="1"/>
          <p:nvPr/>
        </p:nvSpPr>
        <p:spPr>
          <a:xfrm>
            <a:off x="7256834" y="3842535"/>
            <a:ext cx="22586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adds a new </a:t>
            </a:r>
            <a:br>
              <a:rPr lang="en-US" i="1" dirty="0"/>
            </a:br>
            <a:r>
              <a:rPr lang="en-US" i="1" dirty="0"/>
              <a:t>Hash Table</a:t>
            </a:r>
            <a:br>
              <a:rPr lang="en-US" i="1" dirty="0"/>
            </a:br>
            <a:r>
              <a:rPr lang="en-US" i="1" dirty="0"/>
              <a:t>to the top of the stack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EB4C34F-5B89-E647-8AFE-6E2A02EDB1AC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63451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Many ways to implement:</a:t>
            </a:r>
          </a:p>
          <a:p>
            <a:endParaRPr lang="en-US"/>
          </a:p>
          <a:p>
            <a:r>
              <a:rPr lang="en-US"/>
              <a:t>A good way is a stack of hash tables: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E94538-676C-B147-8C02-A3A7A4711A22}"/>
              </a:ext>
            </a:extLst>
          </p:cNvPr>
          <p:cNvSpPr txBox="1"/>
          <p:nvPr/>
        </p:nvSpPr>
        <p:spPr>
          <a:xfrm>
            <a:off x="9451770" y="5992297"/>
            <a:ext cx="203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of hash tables</a:t>
            </a:r>
          </a:p>
        </p:txBody>
      </p:sp>
    </p:spTree>
    <p:extLst>
      <p:ext uri="{BB962C8B-B14F-4D97-AF65-F5344CB8AC3E}">
        <p14:creationId xmlns:p14="http://schemas.microsoft.com/office/powerpoint/2010/main" val="256577124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9C5E-AADA-7449-8B50-9D8E40DE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 symbol table?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0EAF1-F6F1-6B4F-B6EC-B40441CA1E6B}"/>
              </a:ext>
            </a:extLst>
          </p:cNvPr>
          <p:cNvSpPr/>
          <p:nvPr/>
        </p:nvSpPr>
        <p:spPr>
          <a:xfrm>
            <a:off x="9586645" y="4952144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C7C2F0-1153-CE48-AA44-01204EA79B21}"/>
              </a:ext>
            </a:extLst>
          </p:cNvPr>
          <p:cNvSpPr/>
          <p:nvPr/>
        </p:nvSpPr>
        <p:spPr>
          <a:xfrm>
            <a:off x="9586645" y="3842535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6DC32D-A2D2-C34A-A0B5-D89F19A09DD5}"/>
              </a:ext>
            </a:extLst>
          </p:cNvPr>
          <p:cNvSpPr/>
          <p:nvPr/>
        </p:nvSpPr>
        <p:spPr>
          <a:xfrm>
            <a:off x="6229184" y="4798031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" pitchFamily="2" charset="0"/>
              </a:rPr>
              <a:t>insert(</a:t>
            </a:r>
            <a:r>
              <a:rPr lang="en-US" b="1" dirty="0" err="1">
                <a:latin typeface="Courier" pitchFamily="2" charset="0"/>
              </a:rPr>
              <a:t>id,data</a:t>
            </a:r>
            <a:r>
              <a:rPr lang="en-US" b="1" dirty="0">
                <a:latin typeface="Courier" pitchFamily="2" charset="0"/>
              </a:rPr>
              <a:t>) 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89B570D-D459-E844-B75F-29E7CC452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34519" cy="4351338"/>
          </a:xfrm>
        </p:spPr>
        <p:txBody>
          <a:bodyPr/>
          <a:lstStyle/>
          <a:p>
            <a:r>
              <a:rPr lang="en-US" dirty="0"/>
              <a:t>Many ways to implement:</a:t>
            </a:r>
          </a:p>
          <a:p>
            <a:endParaRPr lang="en-US" dirty="0"/>
          </a:p>
          <a:p>
            <a:r>
              <a:rPr lang="en-US" dirty="0"/>
              <a:t>A good way is a stack of hash tables: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FB1446-421B-D543-B993-2AA606FE431F}"/>
              </a:ext>
            </a:extLst>
          </p:cNvPr>
          <p:cNvSpPr txBox="1"/>
          <p:nvPr/>
        </p:nvSpPr>
        <p:spPr>
          <a:xfrm>
            <a:off x="9451770" y="5992297"/>
            <a:ext cx="203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of hash tables</a:t>
            </a:r>
          </a:p>
        </p:txBody>
      </p:sp>
    </p:spTree>
    <p:extLst>
      <p:ext uri="{BB962C8B-B14F-4D97-AF65-F5344CB8AC3E}">
        <p14:creationId xmlns:p14="http://schemas.microsoft.com/office/powerpoint/2010/main" val="421990439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9C5E-AADA-7449-8B50-9D8E40DE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 symbol table?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0EAF1-F6F1-6B4F-B6EC-B40441CA1E6B}"/>
              </a:ext>
            </a:extLst>
          </p:cNvPr>
          <p:cNvSpPr/>
          <p:nvPr/>
        </p:nvSpPr>
        <p:spPr>
          <a:xfrm>
            <a:off x="9586645" y="4952144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C7C2F0-1153-CE48-AA44-01204EA79B21}"/>
              </a:ext>
            </a:extLst>
          </p:cNvPr>
          <p:cNvSpPr/>
          <p:nvPr/>
        </p:nvSpPr>
        <p:spPr>
          <a:xfrm>
            <a:off x="9586645" y="3842535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6DC32D-A2D2-C34A-A0B5-D89F19A09DD5}"/>
              </a:ext>
            </a:extLst>
          </p:cNvPr>
          <p:cNvSpPr/>
          <p:nvPr/>
        </p:nvSpPr>
        <p:spPr>
          <a:xfrm>
            <a:off x="6229184" y="4798031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" pitchFamily="2" charset="0"/>
              </a:rPr>
              <a:t>insert(</a:t>
            </a:r>
            <a:r>
              <a:rPr lang="en-US" b="1" dirty="0" err="1">
                <a:latin typeface="Courier" pitchFamily="2" charset="0"/>
              </a:rPr>
              <a:t>id,data</a:t>
            </a:r>
            <a:r>
              <a:rPr lang="en-US" b="1" dirty="0">
                <a:latin typeface="Courier" pitchFamily="2" charset="0"/>
              </a:rPr>
              <a:t>)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4C41F5-B7AA-8140-A54D-E1972422CB8F}"/>
              </a:ext>
            </a:extLst>
          </p:cNvPr>
          <p:cNvSpPr txBox="1"/>
          <p:nvPr/>
        </p:nvSpPr>
        <p:spPr>
          <a:xfrm>
            <a:off x="9136619" y="3105834"/>
            <a:ext cx="2667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 </a:t>
            </a:r>
            <a:r>
              <a:rPr lang="en-US" dirty="0">
                <a:latin typeface="Courier" pitchFamily="2" charset="0"/>
              </a:rPr>
              <a:t>(id -&gt; data)</a:t>
            </a:r>
            <a:r>
              <a:rPr lang="en-US" dirty="0"/>
              <a:t> at</a:t>
            </a:r>
            <a:br>
              <a:rPr lang="en-US" dirty="0"/>
            </a:br>
            <a:r>
              <a:rPr lang="en-US" dirty="0"/>
              <a:t>top hash table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1053634-A073-6B44-81CA-2D6C74D260B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63451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Many ways to implement:</a:t>
            </a:r>
          </a:p>
          <a:p>
            <a:endParaRPr lang="en-US"/>
          </a:p>
          <a:p>
            <a:r>
              <a:rPr lang="en-US"/>
              <a:t>A good way is a stack of hash tables: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AA22A7-38DD-0F4F-A340-26C87E6B29CF}"/>
              </a:ext>
            </a:extLst>
          </p:cNvPr>
          <p:cNvSpPr txBox="1"/>
          <p:nvPr/>
        </p:nvSpPr>
        <p:spPr>
          <a:xfrm>
            <a:off x="9451770" y="5992297"/>
            <a:ext cx="203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of hash tables</a:t>
            </a:r>
          </a:p>
        </p:txBody>
      </p:sp>
    </p:spTree>
    <p:extLst>
      <p:ext uri="{BB962C8B-B14F-4D97-AF65-F5344CB8AC3E}">
        <p14:creationId xmlns:p14="http://schemas.microsoft.com/office/powerpoint/2010/main" val="226482291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9C5E-AADA-7449-8B50-9D8E40DE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 symbol table?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0EAF1-F6F1-6B4F-B6EC-B40441CA1E6B}"/>
              </a:ext>
            </a:extLst>
          </p:cNvPr>
          <p:cNvSpPr/>
          <p:nvPr/>
        </p:nvSpPr>
        <p:spPr>
          <a:xfrm>
            <a:off x="9586645" y="4952144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C7C2F0-1153-CE48-AA44-01204EA79B21}"/>
              </a:ext>
            </a:extLst>
          </p:cNvPr>
          <p:cNvSpPr/>
          <p:nvPr/>
        </p:nvSpPr>
        <p:spPr>
          <a:xfrm>
            <a:off x="9586645" y="3842535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2B126A-9D0F-D544-BF62-FCCE4C6DDD6B}"/>
              </a:ext>
            </a:extLst>
          </p:cNvPr>
          <p:cNvSpPr/>
          <p:nvPr/>
        </p:nvSpPr>
        <p:spPr>
          <a:xfrm>
            <a:off x="5838765" y="5245226"/>
            <a:ext cx="1701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" pitchFamily="2" charset="0"/>
              </a:rPr>
              <a:t>lookup(id) 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84075E7-0805-C240-AC82-C84351653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34519" cy="4351338"/>
          </a:xfrm>
        </p:spPr>
        <p:txBody>
          <a:bodyPr/>
          <a:lstStyle/>
          <a:p>
            <a:r>
              <a:rPr lang="en-US" dirty="0"/>
              <a:t>Many ways to implement:</a:t>
            </a:r>
          </a:p>
          <a:p>
            <a:endParaRPr lang="en-US" dirty="0"/>
          </a:p>
          <a:p>
            <a:r>
              <a:rPr lang="en-US" dirty="0"/>
              <a:t>A good way is a stack of hash tables: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193F01-ACBE-0941-BB9B-C0944B9A84E2}"/>
              </a:ext>
            </a:extLst>
          </p:cNvPr>
          <p:cNvSpPr txBox="1"/>
          <p:nvPr/>
        </p:nvSpPr>
        <p:spPr>
          <a:xfrm>
            <a:off x="9451770" y="5992297"/>
            <a:ext cx="203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of hash tables</a:t>
            </a:r>
          </a:p>
        </p:txBody>
      </p:sp>
    </p:spTree>
    <p:extLst>
      <p:ext uri="{BB962C8B-B14F-4D97-AF65-F5344CB8AC3E}">
        <p14:creationId xmlns:p14="http://schemas.microsoft.com/office/powerpoint/2010/main" val="40083208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9C5E-AADA-7449-8B50-9D8E40DE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 symbol table?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0EAF1-F6F1-6B4F-B6EC-B40441CA1E6B}"/>
              </a:ext>
            </a:extLst>
          </p:cNvPr>
          <p:cNvSpPr/>
          <p:nvPr/>
        </p:nvSpPr>
        <p:spPr>
          <a:xfrm>
            <a:off x="9586645" y="4952144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C7C2F0-1153-CE48-AA44-01204EA79B21}"/>
              </a:ext>
            </a:extLst>
          </p:cNvPr>
          <p:cNvSpPr/>
          <p:nvPr/>
        </p:nvSpPr>
        <p:spPr>
          <a:xfrm>
            <a:off x="9586645" y="3842535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2B126A-9D0F-D544-BF62-FCCE4C6DDD6B}"/>
              </a:ext>
            </a:extLst>
          </p:cNvPr>
          <p:cNvSpPr/>
          <p:nvPr/>
        </p:nvSpPr>
        <p:spPr>
          <a:xfrm>
            <a:off x="5838765" y="5245226"/>
            <a:ext cx="1701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" pitchFamily="2" charset="0"/>
              </a:rPr>
              <a:t>lookup(id)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256120-08E6-1342-9017-AA64020A4AF2}"/>
              </a:ext>
            </a:extLst>
          </p:cNvPr>
          <p:cNvSpPr txBox="1"/>
          <p:nvPr/>
        </p:nvSpPr>
        <p:spPr>
          <a:xfrm>
            <a:off x="8096036" y="4001294"/>
            <a:ext cx="1204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check here</a:t>
            </a:r>
            <a:br>
              <a:rPr lang="en-US" dirty="0"/>
            </a:br>
            <a:r>
              <a:rPr lang="en-US" dirty="0"/>
              <a:t>first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49D71BD-26A3-A042-A705-DCF2D2BDA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34519" cy="4351338"/>
          </a:xfrm>
        </p:spPr>
        <p:txBody>
          <a:bodyPr/>
          <a:lstStyle/>
          <a:p>
            <a:r>
              <a:rPr lang="en-US" dirty="0"/>
              <a:t>Many ways to implement:</a:t>
            </a:r>
          </a:p>
          <a:p>
            <a:endParaRPr lang="en-US" dirty="0"/>
          </a:p>
          <a:p>
            <a:r>
              <a:rPr lang="en-US" dirty="0"/>
              <a:t>A good way is a stack of hash tables: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2C2F01-962C-CC42-B989-D624183345EB}"/>
              </a:ext>
            </a:extLst>
          </p:cNvPr>
          <p:cNvSpPr txBox="1"/>
          <p:nvPr/>
        </p:nvSpPr>
        <p:spPr>
          <a:xfrm>
            <a:off x="9451770" y="5992297"/>
            <a:ext cx="203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of hash tables</a:t>
            </a:r>
          </a:p>
        </p:txBody>
      </p:sp>
    </p:spTree>
    <p:extLst>
      <p:ext uri="{BB962C8B-B14F-4D97-AF65-F5344CB8AC3E}">
        <p14:creationId xmlns:p14="http://schemas.microsoft.com/office/powerpoint/2010/main" val="140631061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9C5E-AADA-7449-8B50-9D8E40DE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 symbol table?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0EAF1-F6F1-6B4F-B6EC-B40441CA1E6B}"/>
              </a:ext>
            </a:extLst>
          </p:cNvPr>
          <p:cNvSpPr/>
          <p:nvPr/>
        </p:nvSpPr>
        <p:spPr>
          <a:xfrm>
            <a:off x="9586645" y="4952144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C7C2F0-1153-CE48-AA44-01204EA79B21}"/>
              </a:ext>
            </a:extLst>
          </p:cNvPr>
          <p:cNvSpPr/>
          <p:nvPr/>
        </p:nvSpPr>
        <p:spPr>
          <a:xfrm>
            <a:off x="9586645" y="3842535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2B126A-9D0F-D544-BF62-FCCE4C6DDD6B}"/>
              </a:ext>
            </a:extLst>
          </p:cNvPr>
          <p:cNvSpPr/>
          <p:nvPr/>
        </p:nvSpPr>
        <p:spPr>
          <a:xfrm>
            <a:off x="5838765" y="5245226"/>
            <a:ext cx="1701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" pitchFamily="2" charset="0"/>
              </a:rPr>
              <a:t>lookup(id)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256120-08E6-1342-9017-AA64020A4AF2}"/>
              </a:ext>
            </a:extLst>
          </p:cNvPr>
          <p:cNvSpPr txBox="1"/>
          <p:nvPr/>
        </p:nvSpPr>
        <p:spPr>
          <a:xfrm>
            <a:off x="8123751" y="5106726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then check</a:t>
            </a:r>
            <a:br>
              <a:rPr lang="en-US" dirty="0"/>
            </a:br>
            <a:r>
              <a:rPr lang="en-US" dirty="0"/>
              <a:t>here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91787D9-41F9-6F41-9505-E34814E07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34519" cy="4351338"/>
          </a:xfrm>
        </p:spPr>
        <p:txBody>
          <a:bodyPr/>
          <a:lstStyle/>
          <a:p>
            <a:r>
              <a:rPr lang="en-US" dirty="0"/>
              <a:t>Many ways to implement:</a:t>
            </a:r>
          </a:p>
          <a:p>
            <a:endParaRPr lang="en-US" dirty="0"/>
          </a:p>
          <a:p>
            <a:r>
              <a:rPr lang="en-US" dirty="0"/>
              <a:t>A good way is a stack of hash tables: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99CC51-CA56-DB47-8727-96460C5F2F40}"/>
              </a:ext>
            </a:extLst>
          </p:cNvPr>
          <p:cNvSpPr txBox="1"/>
          <p:nvPr/>
        </p:nvSpPr>
        <p:spPr>
          <a:xfrm>
            <a:off x="9451770" y="5992297"/>
            <a:ext cx="203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of hash tables</a:t>
            </a:r>
          </a:p>
        </p:txBody>
      </p:sp>
    </p:spTree>
    <p:extLst>
      <p:ext uri="{BB962C8B-B14F-4D97-AF65-F5344CB8AC3E}">
        <p14:creationId xmlns:p14="http://schemas.microsoft.com/office/powerpoint/2010/main" val="3610665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2A3F27-E468-8144-AFBF-D29DEFB92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585" r="85531"/>
          <a:stretch/>
        </p:blipFill>
        <p:spPr>
          <a:xfrm>
            <a:off x="1473200" y="2548466"/>
            <a:ext cx="1337733" cy="24299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0A2C19-34EE-0147-9165-D354BFB71AB2}"/>
              </a:ext>
            </a:extLst>
          </p:cNvPr>
          <p:cNvSpPr txBox="1"/>
          <p:nvPr/>
        </p:nvSpPr>
        <p:spPr>
          <a:xfrm>
            <a:off x="2946400" y="254846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810A59-C69F-4C48-9025-CE64CFB7F679}"/>
              </a:ext>
            </a:extLst>
          </p:cNvPr>
          <p:cNvSpPr txBox="1"/>
          <p:nvPr/>
        </p:nvSpPr>
        <p:spPr>
          <a:xfrm>
            <a:off x="2946400" y="2976509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CE0DFD-F994-8F4B-9F57-8A8F0317AE65}"/>
              </a:ext>
            </a:extLst>
          </p:cNvPr>
          <p:cNvSpPr txBox="1"/>
          <p:nvPr/>
        </p:nvSpPr>
        <p:spPr>
          <a:xfrm>
            <a:off x="2946400" y="346136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F3410B-65BC-1A4D-BBB3-3E7CE674804F}"/>
              </a:ext>
            </a:extLst>
          </p:cNvPr>
          <p:cNvSpPr txBox="1"/>
          <p:nvPr/>
        </p:nvSpPr>
        <p:spPr>
          <a:xfrm>
            <a:off x="2929469" y="393315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F9543B-3854-D145-B1D3-41653906E00B}"/>
              </a:ext>
            </a:extLst>
          </p:cNvPr>
          <p:cNvSpPr txBox="1"/>
          <p:nvPr/>
        </p:nvSpPr>
        <p:spPr>
          <a:xfrm>
            <a:off x="2929469" y="4345681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1EDC3C-F049-F144-A7DC-C53897DD5ED1}"/>
              </a:ext>
            </a:extLst>
          </p:cNvPr>
          <p:cNvSpPr txBox="1"/>
          <p:nvPr/>
        </p:nvSpPr>
        <p:spPr>
          <a:xfrm>
            <a:off x="2607236" y="1885478"/>
            <a:ext cx="1007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sets</a:t>
            </a:r>
          </a:p>
        </p:txBody>
      </p:sp>
    </p:spTree>
    <p:extLst>
      <p:ext uri="{BB962C8B-B14F-4D97-AF65-F5344CB8AC3E}">
        <p14:creationId xmlns:p14="http://schemas.microsoft.com/office/powerpoint/2010/main" val="415022584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9C5E-AADA-7449-8B50-9D8E40DE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 symbol table?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0EAF1-F6F1-6B4F-B6EC-B40441CA1E6B}"/>
              </a:ext>
            </a:extLst>
          </p:cNvPr>
          <p:cNvSpPr/>
          <p:nvPr/>
        </p:nvSpPr>
        <p:spPr>
          <a:xfrm>
            <a:off x="9586645" y="4952144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C7C2F0-1153-CE48-AA44-01204EA79B21}"/>
              </a:ext>
            </a:extLst>
          </p:cNvPr>
          <p:cNvSpPr/>
          <p:nvPr/>
        </p:nvSpPr>
        <p:spPr>
          <a:xfrm>
            <a:off x="9586645" y="3842535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7403E-F336-5046-A205-FA3FEB347621}"/>
              </a:ext>
            </a:extLst>
          </p:cNvPr>
          <p:cNvSpPr/>
          <p:nvPr/>
        </p:nvSpPr>
        <p:spPr>
          <a:xfrm>
            <a:off x="7102487" y="5245226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Courier" pitchFamily="2" charset="0"/>
              </a:rPr>
              <a:t>pop_scope</a:t>
            </a:r>
            <a:r>
              <a:rPr lang="en-US" b="1" dirty="0">
                <a:latin typeface="Courier" pitchFamily="2" charset="0"/>
              </a:rPr>
              <a:t>() 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43765EF-EF4D-AC46-B0B9-0A7A8E830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34519" cy="4351338"/>
          </a:xfrm>
        </p:spPr>
        <p:txBody>
          <a:bodyPr/>
          <a:lstStyle/>
          <a:p>
            <a:r>
              <a:rPr lang="en-US" dirty="0"/>
              <a:t>Many ways to implement:</a:t>
            </a:r>
          </a:p>
          <a:p>
            <a:endParaRPr lang="en-US" dirty="0"/>
          </a:p>
          <a:p>
            <a:r>
              <a:rPr lang="en-US" dirty="0"/>
              <a:t>A good way is a stack of hash tables: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97416F-9FEB-904C-9931-1E427C69EA86}"/>
              </a:ext>
            </a:extLst>
          </p:cNvPr>
          <p:cNvSpPr txBox="1"/>
          <p:nvPr/>
        </p:nvSpPr>
        <p:spPr>
          <a:xfrm>
            <a:off x="9451770" y="5992297"/>
            <a:ext cx="203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of hash tables</a:t>
            </a:r>
          </a:p>
        </p:txBody>
      </p:sp>
    </p:spTree>
    <p:extLst>
      <p:ext uri="{BB962C8B-B14F-4D97-AF65-F5344CB8AC3E}">
        <p14:creationId xmlns:p14="http://schemas.microsoft.com/office/powerpoint/2010/main" val="325670203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9C5E-AADA-7449-8B50-9D8E40DE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 symbol table?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0EAF1-F6F1-6B4F-B6EC-B40441CA1E6B}"/>
              </a:ext>
            </a:extLst>
          </p:cNvPr>
          <p:cNvSpPr/>
          <p:nvPr/>
        </p:nvSpPr>
        <p:spPr>
          <a:xfrm>
            <a:off x="9586645" y="4952144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0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E3156FD-D309-264E-97A9-3294F8ADF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34519" cy="4351338"/>
          </a:xfrm>
        </p:spPr>
        <p:txBody>
          <a:bodyPr/>
          <a:lstStyle/>
          <a:p>
            <a:r>
              <a:rPr lang="en-US" dirty="0"/>
              <a:t>Many ways to implement:</a:t>
            </a:r>
          </a:p>
          <a:p>
            <a:endParaRPr lang="en-US" dirty="0"/>
          </a:p>
          <a:p>
            <a:r>
              <a:rPr lang="en-US" dirty="0"/>
              <a:t>A good way is a stack of hash tables: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993229-5D3A-DF4F-A7DE-9795D9894D55}"/>
              </a:ext>
            </a:extLst>
          </p:cNvPr>
          <p:cNvSpPr txBox="1"/>
          <p:nvPr/>
        </p:nvSpPr>
        <p:spPr>
          <a:xfrm>
            <a:off x="9451770" y="5992297"/>
            <a:ext cx="203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of hash tables</a:t>
            </a:r>
          </a:p>
        </p:txBody>
      </p:sp>
    </p:spTree>
    <p:extLst>
      <p:ext uri="{BB962C8B-B14F-4D97-AF65-F5344CB8AC3E}">
        <p14:creationId xmlns:p14="http://schemas.microsoft.com/office/powerpoint/2010/main" val="108422984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9C5E-AADA-7449-8B50-9D8E40DE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 symbol table?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33BB9-8E0D-2D49-B4E8-FB70A0848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34519" cy="4351338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0EAF1-F6F1-6B4F-B6EC-B40441CA1E6B}"/>
              </a:ext>
            </a:extLst>
          </p:cNvPr>
          <p:cNvSpPr/>
          <p:nvPr/>
        </p:nvSpPr>
        <p:spPr>
          <a:xfrm>
            <a:off x="9586645" y="4952144"/>
            <a:ext cx="1767155" cy="955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 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2BD510-7170-9741-88EA-F65D66194A69}"/>
              </a:ext>
            </a:extLst>
          </p:cNvPr>
          <p:cNvSpPr/>
          <p:nvPr/>
        </p:nvSpPr>
        <p:spPr>
          <a:xfrm>
            <a:off x="3812875" y="2399625"/>
            <a:ext cx="22831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int x = 0;</a:t>
            </a:r>
          </a:p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int y = 0;</a:t>
            </a:r>
          </a:p>
          <a:p>
            <a:r>
              <a:rPr lang="en-US" dirty="0">
                <a:latin typeface="Courier" pitchFamily="2" charset="0"/>
              </a:rPr>
              <a:t>  y++;</a:t>
            </a:r>
          </a:p>
          <a:p>
            <a:r>
              <a:rPr lang="en-US" dirty="0">
                <a:latin typeface="Courier" pitchFamily="2" charset="0"/>
              </a:rPr>
              <a:t>  x++;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x++;</a:t>
            </a:r>
          </a:p>
          <a:p>
            <a:r>
              <a:rPr lang="en-US" dirty="0">
                <a:latin typeface="Courier" pitchFamily="2" charset="0"/>
              </a:rPr>
              <a:t>y++;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166D9E-6A4A-4648-A21F-E904A4DD4613}"/>
              </a:ext>
            </a:extLst>
          </p:cNvPr>
          <p:cNvSpPr txBox="1"/>
          <p:nvPr/>
        </p:nvSpPr>
        <p:spPr>
          <a:xfrm>
            <a:off x="9451770" y="5992297"/>
            <a:ext cx="203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of hash tables</a:t>
            </a:r>
          </a:p>
        </p:txBody>
      </p:sp>
    </p:spTree>
    <p:extLst>
      <p:ext uri="{BB962C8B-B14F-4D97-AF65-F5344CB8AC3E}">
        <p14:creationId xmlns:p14="http://schemas.microsoft.com/office/powerpoint/2010/main" val="230145982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94BEF-BE56-BE40-9AB8-D6BA2561F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Parser actions</a:t>
            </a:r>
          </a:p>
        </p:txBody>
      </p:sp>
    </p:spTree>
    <p:extLst>
      <p:ext uri="{BB962C8B-B14F-4D97-AF65-F5344CB8AC3E}">
        <p14:creationId xmlns:p14="http://schemas.microsoft.com/office/powerpoint/2010/main" val="414981386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94BEF-BE56-BE40-9AB8-D6BA2561F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Parser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388B5-C043-6A43-A3EC-D35DEE7DA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Like token actions: perform an action each time a production option is matched. Useful for: tracking state</a:t>
            </a:r>
          </a:p>
        </p:txBody>
      </p:sp>
    </p:spTree>
    <p:extLst>
      <p:ext uri="{BB962C8B-B14F-4D97-AF65-F5344CB8AC3E}">
        <p14:creationId xmlns:p14="http://schemas.microsoft.com/office/powerpoint/2010/main" val="73677934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94BEF-BE56-BE40-9AB8-D6BA2561F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Parser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388B5-C043-6A43-A3EC-D35DEE7DA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Like token actions: perform an action each time a production option is matched. </a:t>
            </a:r>
          </a:p>
          <a:p>
            <a:endParaRPr lang="en-US" dirty="0"/>
          </a:p>
          <a:p>
            <a:r>
              <a:rPr lang="en-US" dirty="0"/>
              <a:t>Typically performed after the entire production action is matched</a:t>
            </a:r>
          </a:p>
          <a:p>
            <a:endParaRPr lang="en-US" dirty="0"/>
          </a:p>
          <a:p>
            <a:r>
              <a:rPr lang="en-US" dirty="0"/>
              <a:t>Useful for: </a:t>
            </a:r>
          </a:p>
          <a:p>
            <a:pPr lvl="1"/>
            <a:r>
              <a:rPr lang="en-US" dirty="0"/>
              <a:t>tracking state</a:t>
            </a:r>
          </a:p>
        </p:txBody>
      </p:sp>
    </p:spTree>
    <p:extLst>
      <p:ext uri="{BB962C8B-B14F-4D97-AF65-F5344CB8AC3E}">
        <p14:creationId xmlns:p14="http://schemas.microsoft.com/office/powerpoint/2010/main" val="39900407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1E3D-D70C-934E-B36F-94EA76B7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Courier" pitchFamily="2" charset="0"/>
              </a:rPr>
              <a:t>SymbolTable</a:t>
            </a:r>
            <a:r>
              <a:rPr lang="en-US" dirty="0">
                <a:latin typeface="Courier" pitchFamily="2" charset="0"/>
              </a:rPr>
              <a:t> ST;</a:t>
            </a: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/>
              <a:t>declare_statement</a:t>
            </a:r>
            <a:r>
              <a:rPr lang="en-US" dirty="0"/>
              <a:t> ::= TYPE ID SEMI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self.eat</a:t>
            </a:r>
            <a:r>
              <a:rPr lang="en-US" dirty="0">
                <a:latin typeface="Courier" pitchFamily="2" charset="0"/>
              </a:rPr>
              <a:t>(TYPE)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variable_name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self.to_match</a:t>
            </a:r>
            <a:r>
              <a:rPr lang="en-US" dirty="0">
                <a:latin typeface="Courier" pitchFamily="2" charset="0"/>
              </a:rPr>
              <a:t>[1] # lexeme value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self.eat</a:t>
            </a:r>
            <a:r>
              <a:rPr lang="en-US" dirty="0">
                <a:latin typeface="Courier" pitchFamily="2" charset="0"/>
              </a:rPr>
              <a:t>(ID)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ST.insert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variable_name,None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self.eat</a:t>
            </a:r>
            <a:r>
              <a:rPr lang="en-US" dirty="0">
                <a:latin typeface="Courier" pitchFamily="2" charset="0"/>
              </a:rPr>
              <a:t>(SEMI)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970213-59E7-9B4F-B56F-59A8A7151E35}"/>
              </a:ext>
            </a:extLst>
          </p:cNvPr>
          <p:cNvSpPr txBox="1"/>
          <p:nvPr/>
        </p:nvSpPr>
        <p:spPr>
          <a:xfrm>
            <a:off x="6368690" y="1563817"/>
            <a:ext cx="459754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Say we are matched the statement:</a:t>
            </a:r>
            <a:br>
              <a:rPr lang="en-US" sz="2400" dirty="0"/>
            </a:br>
            <a:r>
              <a:rPr lang="en-US" sz="2400" dirty="0">
                <a:latin typeface="Courier" pitchFamily="2" charset="0"/>
              </a:rPr>
              <a:t>int x;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30AD06-A129-CA46-AEB5-90C2D4CBF149}"/>
              </a:ext>
            </a:extLst>
          </p:cNvPr>
          <p:cNvSpPr txBox="1"/>
          <p:nvPr/>
        </p:nvSpPr>
        <p:spPr>
          <a:xfrm>
            <a:off x="2921000" y="6123543"/>
            <a:ext cx="8469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highlight>
                  <a:srgbClr val="FFFF00"/>
                </a:highlight>
              </a:rPr>
              <a:t>If we wrote our own recursive descent parser we can implement our own actions </a:t>
            </a:r>
            <a:r>
              <a:rPr lang="en-US" i="1" dirty="0" err="1">
                <a:highlight>
                  <a:srgbClr val="FFFF00"/>
                </a:highlight>
              </a:rPr>
              <a:t>inlined</a:t>
            </a:r>
            <a:endParaRPr lang="en-US" i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9410081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1E3D-D70C-934E-B36F-94EA76B7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urier" pitchFamily="2" charset="0"/>
              </a:rPr>
              <a:t>SymbolTable</a:t>
            </a:r>
            <a:r>
              <a:rPr lang="en-US" dirty="0">
                <a:latin typeface="Courier" pitchFamily="2" charset="0"/>
              </a:rPr>
              <a:t> ST;</a:t>
            </a: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/>
              <a:t>declare_statement</a:t>
            </a:r>
            <a:r>
              <a:rPr lang="en-US" dirty="0"/>
              <a:t> ::= TYPE </a:t>
            </a:r>
            <a:r>
              <a:rPr lang="en-US" dirty="0">
                <a:highlight>
                  <a:srgbClr val="FFFF00"/>
                </a:highlight>
              </a:rPr>
              <a:t>ID</a:t>
            </a:r>
            <a:r>
              <a:rPr lang="en-US" dirty="0"/>
              <a:t> SEMI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ST.insert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$2</a:t>
            </a:r>
            <a:r>
              <a:rPr lang="en-US" dirty="0">
                <a:latin typeface="Courier" pitchFamily="2" charset="0"/>
              </a:rPr>
              <a:t>, None);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970213-59E7-9B4F-B56F-59A8A7151E35}"/>
              </a:ext>
            </a:extLst>
          </p:cNvPr>
          <p:cNvSpPr txBox="1"/>
          <p:nvPr/>
        </p:nvSpPr>
        <p:spPr>
          <a:xfrm>
            <a:off x="6394090" y="683284"/>
            <a:ext cx="459754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Say we are matched the statement:</a:t>
            </a:r>
            <a:br>
              <a:rPr lang="en-US" sz="2400" dirty="0"/>
            </a:br>
            <a:r>
              <a:rPr lang="en-US" sz="2400" dirty="0">
                <a:latin typeface="Courier" pitchFamily="2" charset="0"/>
              </a:rPr>
              <a:t>int x;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53D6D1-0516-8C41-A5FC-0378B34B9AE5}"/>
              </a:ext>
            </a:extLst>
          </p:cNvPr>
          <p:cNvSpPr txBox="1"/>
          <p:nvPr/>
        </p:nvSpPr>
        <p:spPr>
          <a:xfrm>
            <a:off x="4301066" y="24384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39065B-F667-BD48-9C2C-F310E075BBBE}"/>
              </a:ext>
            </a:extLst>
          </p:cNvPr>
          <p:cNvSpPr txBox="1"/>
          <p:nvPr/>
        </p:nvSpPr>
        <p:spPr>
          <a:xfrm>
            <a:off x="4910666" y="24384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050773-0F04-534F-B370-7E5BAAECC6B3}"/>
              </a:ext>
            </a:extLst>
          </p:cNvPr>
          <p:cNvSpPr txBox="1"/>
          <p:nvPr/>
        </p:nvSpPr>
        <p:spPr>
          <a:xfrm>
            <a:off x="5630333" y="24384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505EF9-AB85-AF4F-9AA5-2D717DCD4CF4}"/>
              </a:ext>
            </a:extLst>
          </p:cNvPr>
          <p:cNvSpPr txBox="1"/>
          <p:nvPr/>
        </p:nvSpPr>
        <p:spPr>
          <a:xfrm>
            <a:off x="6747934" y="2743200"/>
            <a:ext cx="23478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result of each symbol.</a:t>
            </a:r>
            <a:br>
              <a:rPr lang="en-US" i="1" dirty="0"/>
            </a:br>
            <a:r>
              <a:rPr lang="en-US" i="1" dirty="0"/>
              <a:t>For a terminal it will be</a:t>
            </a:r>
            <a:br>
              <a:rPr lang="en-US" i="1" dirty="0"/>
            </a:br>
            <a:r>
              <a:rPr lang="en-US" i="1" dirty="0"/>
              <a:t>the value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C377BE-CFF8-2642-9199-72C87FFD57D8}"/>
              </a:ext>
            </a:extLst>
          </p:cNvPr>
          <p:cNvSpPr txBox="1"/>
          <p:nvPr/>
        </p:nvSpPr>
        <p:spPr>
          <a:xfrm>
            <a:off x="2638986" y="4774399"/>
            <a:ext cx="5380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always some way to refer to symbol value, e.g. an array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43D307-651E-E047-BC40-2C88C82A912F}"/>
              </a:ext>
            </a:extLst>
          </p:cNvPr>
          <p:cNvSpPr txBox="1"/>
          <p:nvPr/>
        </p:nvSpPr>
        <p:spPr>
          <a:xfrm>
            <a:off x="6197600" y="1883549"/>
            <a:ext cx="3921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Parser actions would be written like this</a:t>
            </a:r>
          </a:p>
        </p:txBody>
      </p:sp>
    </p:spTree>
    <p:extLst>
      <p:ext uri="{BB962C8B-B14F-4D97-AF65-F5344CB8AC3E}">
        <p14:creationId xmlns:p14="http://schemas.microsoft.com/office/powerpoint/2010/main" val="28052471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values get returned from non-terminals?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2E639D-7988-614F-835E-C1C3812687D2}"/>
              </a:ext>
            </a:extLst>
          </p:cNvPr>
          <p:cNvSpPr txBox="1"/>
          <p:nvPr/>
        </p:nvSpPr>
        <p:spPr>
          <a:xfrm>
            <a:off x="9008533" y="2844800"/>
            <a:ext cx="2205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does this print?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7102352-889D-5548-8820-C75C858B5508}"/>
              </a:ext>
            </a:extLst>
          </p:cNvPr>
          <p:cNvSpPr/>
          <p:nvPr/>
        </p:nvSpPr>
        <p:spPr>
          <a:xfrm>
            <a:off x="736597" y="2739073"/>
            <a:ext cx="109389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1: Expr  ::= Expr ‘+’ Unit    {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print $1</a:t>
            </a:r>
            <a:r>
              <a:rPr lang="en-US" sz="2400" dirty="0">
                <a:latin typeface="Courier" pitchFamily="2" charset="0"/>
              </a:rPr>
              <a:t>}</a:t>
            </a:r>
          </a:p>
          <a:p>
            <a:r>
              <a:rPr lang="en-US" sz="2400" dirty="0">
                <a:latin typeface="Courier" pitchFamily="2" charset="0"/>
              </a:rPr>
              <a:t>2:       |   Expr ‘-’ Unit</a:t>
            </a:r>
          </a:p>
          <a:p>
            <a:r>
              <a:rPr lang="en-US" sz="2400" dirty="0">
                <a:latin typeface="Courier" pitchFamily="2" charset="0"/>
              </a:rPr>
              <a:t>3:       |   Unit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4: Unit  ::= ‘(‘ Expr ‘)’</a:t>
            </a:r>
          </a:p>
          <a:p>
            <a:r>
              <a:rPr lang="en-US" sz="2400" dirty="0">
                <a:latin typeface="Courier" pitchFamily="2" charset="0"/>
              </a:rPr>
              <a:t>5:       |    NUM</a:t>
            </a:r>
          </a:p>
        </p:txBody>
      </p:sp>
    </p:spTree>
    <p:extLst>
      <p:ext uri="{BB962C8B-B14F-4D97-AF65-F5344CB8AC3E}">
        <p14:creationId xmlns:p14="http://schemas.microsoft.com/office/powerpoint/2010/main" val="369277009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values get returned from non-terminals?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2E639D-7988-614F-835E-C1C3812687D2}"/>
              </a:ext>
            </a:extLst>
          </p:cNvPr>
          <p:cNvSpPr txBox="1"/>
          <p:nvPr/>
        </p:nvSpPr>
        <p:spPr>
          <a:xfrm>
            <a:off x="7421573" y="4572000"/>
            <a:ext cx="2688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Each production rule</a:t>
            </a:r>
            <a:br>
              <a:rPr lang="en-US" i="1" dirty="0"/>
            </a:br>
            <a:r>
              <a:rPr lang="en-US" i="1" dirty="0"/>
              <a:t>needs to return something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F10F09-3516-C544-B551-57907834422F}"/>
              </a:ext>
            </a:extLst>
          </p:cNvPr>
          <p:cNvSpPr/>
          <p:nvPr/>
        </p:nvSpPr>
        <p:spPr>
          <a:xfrm>
            <a:off x="736597" y="2739073"/>
            <a:ext cx="109389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1: Expr  ::= Expr ‘+’ Unit    {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print $1; return “expr”</a:t>
            </a:r>
            <a:r>
              <a:rPr lang="en-US" sz="2400" dirty="0">
                <a:latin typeface="Courier" pitchFamily="2" charset="0"/>
              </a:rPr>
              <a:t>}</a:t>
            </a:r>
          </a:p>
          <a:p>
            <a:r>
              <a:rPr lang="en-US" sz="2400" dirty="0">
                <a:latin typeface="Courier" pitchFamily="2" charset="0"/>
              </a:rPr>
              <a:t>2:       |   Expr ‘-’ Unit    {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return “expr”</a:t>
            </a:r>
            <a:r>
              <a:rPr lang="en-US" sz="2400" dirty="0">
                <a:latin typeface="Courier" pitchFamily="2" charset="0"/>
              </a:rPr>
              <a:t>}</a:t>
            </a:r>
          </a:p>
          <a:p>
            <a:r>
              <a:rPr lang="en-US" sz="2400" dirty="0">
                <a:latin typeface="Courier" pitchFamily="2" charset="0"/>
              </a:rPr>
              <a:t>3:       |   Unit             {...}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4: Unit  ::= ‘(‘ Expr ‘)’</a:t>
            </a:r>
          </a:p>
          <a:p>
            <a:r>
              <a:rPr lang="en-US" sz="2400" dirty="0">
                <a:latin typeface="Courier" pitchFamily="2" charset="0"/>
              </a:rPr>
              <a:t>5:       |    NUM</a:t>
            </a:r>
          </a:p>
        </p:txBody>
      </p:sp>
    </p:spTree>
    <p:extLst>
      <p:ext uri="{BB962C8B-B14F-4D97-AF65-F5344CB8AC3E}">
        <p14:creationId xmlns:p14="http://schemas.microsoft.com/office/powerpoint/2010/main" val="2808299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2A3F27-E468-8144-AFBF-D29DEFB92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585" r="85531"/>
          <a:stretch/>
        </p:blipFill>
        <p:spPr>
          <a:xfrm>
            <a:off x="1473200" y="2548466"/>
            <a:ext cx="1337733" cy="24299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0A2C19-34EE-0147-9165-D354BFB71AB2}"/>
              </a:ext>
            </a:extLst>
          </p:cNvPr>
          <p:cNvSpPr txBox="1"/>
          <p:nvPr/>
        </p:nvSpPr>
        <p:spPr>
          <a:xfrm>
            <a:off x="2946400" y="2548466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</a:t>
            </a:r>
            <a:r>
              <a:rPr lang="en-US" dirty="0" err="1"/>
              <a:t>d,c</a:t>
            </a:r>
            <a:r>
              <a:rPr lang="en-US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810A59-C69F-4C48-9025-CE64CFB7F679}"/>
              </a:ext>
            </a:extLst>
          </p:cNvPr>
          <p:cNvSpPr txBox="1"/>
          <p:nvPr/>
        </p:nvSpPr>
        <p:spPr>
          <a:xfrm>
            <a:off x="2946400" y="297650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{d}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CE0DFD-F994-8F4B-9F57-8A8F0317AE65}"/>
              </a:ext>
            </a:extLst>
          </p:cNvPr>
          <p:cNvSpPr txBox="1"/>
          <p:nvPr/>
        </p:nvSpPr>
        <p:spPr>
          <a:xfrm>
            <a:off x="2946400" y="346136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</a:t>
            </a:r>
            <a:r>
              <a:rPr lang="en-US" dirty="0" err="1"/>
              <a:t>d,c</a:t>
            </a:r>
            <a:r>
              <a:rPr lang="en-US" dirty="0"/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F3410B-65BC-1A4D-BBB3-3E7CE674804F}"/>
              </a:ext>
            </a:extLst>
          </p:cNvPr>
          <p:cNvSpPr txBox="1"/>
          <p:nvPr/>
        </p:nvSpPr>
        <p:spPr>
          <a:xfrm>
            <a:off x="2929469" y="3933153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{c}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F9543B-3854-D145-B1D3-41653906E00B}"/>
              </a:ext>
            </a:extLst>
          </p:cNvPr>
          <p:cNvSpPr txBox="1"/>
          <p:nvPr/>
        </p:nvSpPr>
        <p:spPr>
          <a:xfrm>
            <a:off x="2929469" y="4345681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</a:t>
            </a:r>
            <a:r>
              <a:rPr lang="en-US" dirty="0" err="1"/>
              <a:t>d,c</a:t>
            </a:r>
            <a:r>
              <a:rPr lang="en-US" dirty="0"/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EEBDA6-E0BF-654C-B56A-77BB0028CBF6}"/>
              </a:ext>
            </a:extLst>
          </p:cNvPr>
          <p:cNvSpPr txBox="1"/>
          <p:nvPr/>
        </p:nvSpPr>
        <p:spPr>
          <a:xfrm>
            <a:off x="2607236" y="1885478"/>
            <a:ext cx="1007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sets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8B65FA-BB30-2C4D-83AB-41B6AD31A62C}"/>
              </a:ext>
            </a:extLst>
          </p:cNvPr>
          <p:cNvSpPr txBox="1"/>
          <p:nvPr/>
        </p:nvSpPr>
        <p:spPr>
          <a:xfrm>
            <a:off x="2919950" y="5230002"/>
            <a:ext cx="5027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no! in both B and C we do not have disjoint first sets</a:t>
            </a:r>
          </a:p>
        </p:txBody>
      </p:sp>
    </p:spTree>
    <p:extLst>
      <p:ext uri="{BB962C8B-B14F-4D97-AF65-F5344CB8AC3E}">
        <p14:creationId xmlns:p14="http://schemas.microsoft.com/office/powerpoint/2010/main" val="3984110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values get returned from non-terminals?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B3C585-6749-BC48-BDF0-0BE1DED343F2}"/>
              </a:ext>
            </a:extLst>
          </p:cNvPr>
          <p:cNvSpPr/>
          <p:nvPr/>
        </p:nvSpPr>
        <p:spPr>
          <a:xfrm>
            <a:off x="736597" y="2739073"/>
            <a:ext cx="109389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1: Expr  ::= Expr ‘+’ Unit    {}</a:t>
            </a:r>
          </a:p>
          <a:p>
            <a:r>
              <a:rPr lang="en-US" sz="2400" dirty="0">
                <a:latin typeface="Courier" pitchFamily="2" charset="0"/>
              </a:rPr>
              <a:t>2:       |   Expr ‘-’ Unit    {}</a:t>
            </a:r>
          </a:p>
          <a:p>
            <a:r>
              <a:rPr lang="en-US" sz="2400" dirty="0">
                <a:latin typeface="Courier" pitchFamily="2" charset="0"/>
              </a:rPr>
              <a:t>3:       |   Unit             {}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4: Unit  ::= ‘(‘ Expr ‘)’     {}</a:t>
            </a:r>
          </a:p>
          <a:p>
            <a:r>
              <a:rPr lang="en-US" sz="2400" dirty="0">
                <a:latin typeface="Courier" pitchFamily="2" charset="0"/>
              </a:rPr>
              <a:t>5:       |    NUM             {}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3133EA-111B-5748-873E-79F6F69EB970}"/>
              </a:ext>
            </a:extLst>
          </p:cNvPr>
          <p:cNvSpPr txBox="1"/>
          <p:nvPr/>
        </p:nvSpPr>
        <p:spPr>
          <a:xfrm>
            <a:off x="6959600" y="1955800"/>
            <a:ext cx="207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building a calculator</a:t>
            </a:r>
          </a:p>
        </p:txBody>
      </p:sp>
    </p:spTree>
    <p:extLst>
      <p:ext uri="{BB962C8B-B14F-4D97-AF65-F5344CB8AC3E}">
        <p14:creationId xmlns:p14="http://schemas.microsoft.com/office/powerpoint/2010/main" val="334831973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values get returned from non-terminals?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B3C585-6749-BC48-BDF0-0BE1DED343F2}"/>
              </a:ext>
            </a:extLst>
          </p:cNvPr>
          <p:cNvSpPr/>
          <p:nvPr/>
        </p:nvSpPr>
        <p:spPr>
          <a:xfrm>
            <a:off x="736597" y="2739073"/>
            <a:ext cx="109389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1: Expr  ::= Expr ‘+’ Unit    {return $1 + $3}</a:t>
            </a:r>
          </a:p>
          <a:p>
            <a:r>
              <a:rPr lang="en-US" sz="2400" dirty="0">
                <a:latin typeface="Courier" pitchFamily="2" charset="0"/>
              </a:rPr>
              <a:t>2:       |   Expr ‘-’ Unit    {return $1 - $3}</a:t>
            </a:r>
          </a:p>
          <a:p>
            <a:r>
              <a:rPr lang="en-US" sz="2400" dirty="0">
                <a:latin typeface="Courier" pitchFamily="2" charset="0"/>
              </a:rPr>
              <a:t>3:       |   Unit             {return $1}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4: Unit  ::= ‘(‘ Expr ‘)’     {return $2}</a:t>
            </a:r>
          </a:p>
          <a:p>
            <a:r>
              <a:rPr lang="en-US" sz="2400" dirty="0">
                <a:latin typeface="Courier" pitchFamily="2" charset="0"/>
              </a:rPr>
              <a:t>5:       |    NUM             {return $1}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3133EA-111B-5748-873E-79F6F69EB970}"/>
              </a:ext>
            </a:extLst>
          </p:cNvPr>
          <p:cNvSpPr txBox="1"/>
          <p:nvPr/>
        </p:nvSpPr>
        <p:spPr>
          <a:xfrm>
            <a:off x="6959600" y="1955800"/>
            <a:ext cx="207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building a calculator</a:t>
            </a:r>
          </a:p>
        </p:txBody>
      </p:sp>
    </p:spTree>
    <p:extLst>
      <p:ext uri="{BB962C8B-B14F-4D97-AF65-F5344CB8AC3E}">
        <p14:creationId xmlns:p14="http://schemas.microsoft.com/office/powerpoint/2010/main" val="48158901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7CDAB-6A37-7943-A0C7-290331970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Shortcomings of parser actions</a:t>
            </a:r>
          </a:p>
        </p:txBody>
      </p:sp>
    </p:spTree>
    <p:extLst>
      <p:ext uri="{BB962C8B-B14F-4D97-AF65-F5344CB8AC3E}">
        <p14:creationId xmlns:p14="http://schemas.microsoft.com/office/powerpoint/2010/main" val="181946993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 to perform actions in the middle of a 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1E3D-D70C-934E-B36F-94EA76B7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3760"/>
            <a:ext cx="10515600" cy="2561441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urier" pitchFamily="2" charset="0"/>
              </a:rPr>
              <a:t>SymbolTable</a:t>
            </a:r>
            <a:r>
              <a:rPr lang="en-US" dirty="0">
                <a:latin typeface="Courier" pitchFamily="2" charset="0"/>
              </a:rPr>
              <a:t> ST;</a:t>
            </a: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/>
              <a:t>statement : </a:t>
            </a:r>
            <a:r>
              <a:rPr lang="en-US" dirty="0">
                <a:highlight>
                  <a:srgbClr val="00FF00"/>
                </a:highlight>
              </a:rPr>
              <a:t>LBRAC</a:t>
            </a:r>
            <a:r>
              <a:rPr lang="en-US" dirty="0"/>
              <a:t> </a:t>
            </a:r>
            <a:r>
              <a:rPr lang="en-US" dirty="0" err="1"/>
              <a:t>statement_list</a:t>
            </a:r>
            <a:r>
              <a:rPr lang="en-US" dirty="0"/>
              <a:t> </a:t>
            </a:r>
            <a:r>
              <a:rPr lang="en-US" dirty="0">
                <a:highlight>
                  <a:srgbClr val="00FF00"/>
                </a:highlight>
              </a:rPr>
              <a:t>RBRAC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6BA9F8-B5BA-1649-9C81-705B419CB52D}"/>
              </a:ext>
            </a:extLst>
          </p:cNvPr>
          <p:cNvSpPr txBox="1"/>
          <p:nvPr/>
        </p:nvSpPr>
        <p:spPr>
          <a:xfrm>
            <a:off x="1890445" y="5392603"/>
            <a:ext cx="1987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 a new scope 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E4B185-69B7-B445-9002-497AB2210028}"/>
              </a:ext>
            </a:extLst>
          </p:cNvPr>
          <p:cNvSpPr txBox="1"/>
          <p:nvPr/>
        </p:nvSpPr>
        <p:spPr>
          <a:xfrm>
            <a:off x="5578867" y="5392603"/>
            <a:ext cx="2076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remove the scope 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B1FA70-B8DD-724E-AABA-9FDEC1AB1822}"/>
              </a:ext>
            </a:extLst>
          </p:cNvPr>
          <p:cNvSpPr/>
          <p:nvPr/>
        </p:nvSpPr>
        <p:spPr>
          <a:xfrm>
            <a:off x="8988358" y="2553761"/>
            <a:ext cx="18998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int x;</a:t>
            </a:r>
          </a:p>
          <a:p>
            <a:r>
              <a:rPr lang="en-US" sz="2400" dirty="0">
                <a:latin typeface="Courier" pitchFamily="2" charset="0"/>
              </a:rPr>
              <a:t>{</a:t>
            </a:r>
          </a:p>
          <a:p>
            <a:r>
              <a:rPr lang="en-US" sz="2400" dirty="0">
                <a:latin typeface="Courier" pitchFamily="2" charset="0"/>
              </a:rPr>
              <a:t>  int y;</a:t>
            </a:r>
          </a:p>
          <a:p>
            <a:r>
              <a:rPr lang="en-US" sz="2400" dirty="0">
                <a:latin typeface="Courier" pitchFamily="2" charset="0"/>
              </a:rPr>
              <a:t>  </a:t>
            </a:r>
            <a:r>
              <a:rPr lang="en-US" sz="2400" dirty="0">
                <a:highlight>
                  <a:srgbClr val="00FF00"/>
                </a:highlight>
                <a:latin typeface="Courier" pitchFamily="2" charset="0"/>
              </a:rPr>
              <a:t>x++;</a:t>
            </a:r>
          </a:p>
          <a:p>
            <a:r>
              <a:rPr lang="en-US" sz="2400" dirty="0">
                <a:latin typeface="Courier" pitchFamily="2" charset="0"/>
              </a:rPr>
              <a:t>  y++;</a:t>
            </a:r>
          </a:p>
          <a:p>
            <a:r>
              <a:rPr lang="en-US" sz="2400" dirty="0">
                <a:latin typeface="Courier" pitchFamily="2" charset="0"/>
              </a:rPr>
              <a:t>}</a:t>
            </a:r>
          </a:p>
          <a:p>
            <a:r>
              <a:rPr lang="en-US" sz="2400" dirty="0">
                <a:highlight>
                  <a:srgbClr val="FF0000"/>
                </a:highlight>
                <a:latin typeface="Courier" pitchFamily="2" charset="0"/>
              </a:rPr>
              <a:t>y++;</a:t>
            </a:r>
          </a:p>
        </p:txBody>
      </p:sp>
    </p:spTree>
    <p:extLst>
      <p:ext uri="{BB962C8B-B14F-4D97-AF65-F5344CB8AC3E}">
        <p14:creationId xmlns:p14="http://schemas.microsoft.com/office/powerpoint/2010/main" val="262266122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4FF5C-7FA9-4448-B92E-A0CC6FE4D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Parser generators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2066BDD-F935-6640-A558-B97E287C4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You provide the CFG, along with some hints, you get a parser back</a:t>
            </a:r>
          </a:p>
          <a:p>
            <a:endParaRPr lang="en-US" dirty="0"/>
          </a:p>
          <a:p>
            <a:r>
              <a:rPr lang="en-US" dirty="0"/>
              <a:t>They typically use bottom-up parsers</a:t>
            </a:r>
          </a:p>
          <a:p>
            <a:pPr lvl="1"/>
            <a:r>
              <a:rPr lang="en-US" dirty="0"/>
              <a:t>Algorithm is more complicated</a:t>
            </a:r>
          </a:p>
          <a:p>
            <a:pPr lvl="1"/>
            <a:r>
              <a:rPr lang="en-US" dirty="0"/>
              <a:t>Able to handle more types of grammars naturally</a:t>
            </a:r>
          </a:p>
          <a:p>
            <a:pPr lvl="1"/>
            <a:r>
              <a:rPr lang="en-US" dirty="0"/>
              <a:t>Able to naturally encode precedence and associativity</a:t>
            </a:r>
          </a:p>
          <a:p>
            <a:pPr lvl="1"/>
            <a:endParaRPr lang="en-US" dirty="0"/>
          </a:p>
          <a:p>
            <a:r>
              <a:rPr lang="en-US" dirty="0"/>
              <a:t>Examples of tools:</a:t>
            </a:r>
          </a:p>
          <a:p>
            <a:pPr lvl="1"/>
            <a:r>
              <a:rPr lang="en-US" dirty="0" err="1"/>
              <a:t>Yacc</a:t>
            </a:r>
            <a:r>
              <a:rPr lang="en-US" dirty="0"/>
              <a:t>, </a:t>
            </a:r>
            <a:r>
              <a:rPr lang="en-US" dirty="0" err="1"/>
              <a:t>Antrl</a:t>
            </a:r>
            <a:r>
              <a:rPr lang="en-US" dirty="0"/>
              <a:t>, PLY</a:t>
            </a:r>
          </a:p>
        </p:txBody>
      </p:sp>
    </p:spTree>
    <p:extLst>
      <p:ext uri="{BB962C8B-B14F-4D97-AF65-F5344CB8AC3E}">
        <p14:creationId xmlns:p14="http://schemas.microsoft.com/office/powerpoint/2010/main" val="390882541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2642-2A31-F340-BBFC-195ADF88D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calculator example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0211B4-2969-574E-8CA1-FA81C35D97E7}"/>
              </a:ext>
            </a:extLst>
          </p:cNvPr>
          <p:cNvSpPr txBox="1"/>
          <p:nvPr/>
        </p:nvSpPr>
        <p:spPr>
          <a:xfrm>
            <a:off x="1007533" y="2108200"/>
            <a:ext cx="8999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These slides follow the calculator example from the PLY documentation</a:t>
            </a:r>
          </a:p>
        </p:txBody>
      </p:sp>
    </p:spTree>
    <p:extLst>
      <p:ext uri="{BB962C8B-B14F-4D97-AF65-F5344CB8AC3E}">
        <p14:creationId xmlns:p14="http://schemas.microsoft.com/office/powerpoint/2010/main" val="174930657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2642-2A31-F340-BBFC-195ADF88D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calculator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B4F483-AADA-9244-8065-9E3C15B40C4B}"/>
              </a:ext>
            </a:extLst>
          </p:cNvPr>
          <p:cNvSpPr/>
          <p:nvPr/>
        </p:nvSpPr>
        <p:spPr>
          <a:xfrm>
            <a:off x="497733" y="1598165"/>
            <a:ext cx="84030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ply.lex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200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as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lex</a:t>
            </a:r>
          </a:p>
          <a:p>
            <a:endParaRPr lang="en-US" sz="12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tokens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[</a:t>
            </a:r>
            <a:r>
              <a:rPr lang="en-US" sz="12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"NUM"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2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"MULT"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2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"PLUS"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2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"MINUS"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2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"DIV"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2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"LPAR"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2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"RPAR"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</a:t>
            </a:r>
            <a:endParaRPr lang="en-US" sz="1200" dirty="0">
              <a:solidFill>
                <a:srgbClr val="2FB41D"/>
              </a:solidFill>
              <a:effectLst/>
              <a:latin typeface="Menlo" panose="020B0609030804020204" pitchFamily="49" charset="0"/>
            </a:endParaRPr>
          </a:p>
          <a:p>
            <a:endParaRPr lang="en-US" sz="12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200" dirty="0" err="1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t_NUM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12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'[0-9]+'</a:t>
            </a:r>
          </a:p>
          <a:p>
            <a:r>
              <a:rPr lang="en-US" sz="1200" dirty="0" err="1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t_MULT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12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'\*'</a:t>
            </a:r>
            <a:endParaRPr lang="en-US" sz="1200" dirty="0">
              <a:solidFill>
                <a:srgbClr val="9FA01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200" dirty="0" err="1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t_PLUS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12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'\+'</a:t>
            </a:r>
            <a:endParaRPr lang="en-US" sz="1200" dirty="0">
              <a:solidFill>
                <a:srgbClr val="9FA01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200" dirty="0" err="1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t_MINUS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12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'-'</a:t>
            </a:r>
            <a:endParaRPr lang="en-US" sz="1200" dirty="0">
              <a:solidFill>
                <a:srgbClr val="9FA01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200" dirty="0" err="1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t_DIV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12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'/'</a:t>
            </a:r>
            <a:endParaRPr lang="en-US" sz="1200" dirty="0">
              <a:solidFill>
                <a:srgbClr val="9FA01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200" dirty="0" err="1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t_LPAR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12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'\('</a:t>
            </a:r>
            <a:endParaRPr lang="en-US" sz="1200" dirty="0">
              <a:solidFill>
                <a:srgbClr val="9FA01C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200" dirty="0" err="1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t_RPAR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12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‘\)'</a:t>
            </a:r>
            <a:endParaRPr lang="en-US" sz="1200" dirty="0">
              <a:solidFill>
                <a:srgbClr val="9FA01C"/>
              </a:solidFill>
              <a:effectLst/>
              <a:latin typeface="Menlo" panose="020B0609030804020204" pitchFamily="49" charset="0"/>
            </a:endParaRPr>
          </a:p>
          <a:p>
            <a:endParaRPr lang="en-US" sz="12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200" dirty="0" err="1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t_ignore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12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' '</a:t>
            </a:r>
            <a:endParaRPr lang="en-US" sz="1200" dirty="0">
              <a:solidFill>
                <a:srgbClr val="9FA01C"/>
              </a:solidFill>
              <a:effectLst/>
              <a:latin typeface="Menlo" panose="020B0609030804020204" pitchFamily="49" charset="0"/>
            </a:endParaRPr>
          </a:p>
          <a:p>
            <a:endParaRPr lang="en-US" sz="12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# Error handling rule</a:t>
            </a:r>
          </a:p>
          <a:p>
            <a:r>
              <a:rPr lang="en-US" sz="1200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200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t_error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(t):</a:t>
            </a:r>
            <a:endParaRPr lang="en-US" sz="1200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sz="1200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print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2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"Illegal character '%s'"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% </a:t>
            </a:r>
            <a:r>
              <a:rPr lang="en-US" sz="12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t.value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[0])</a:t>
            </a:r>
            <a:endParaRPr lang="en-US" sz="1200" dirty="0">
              <a:solidFill>
                <a:srgbClr val="2FB41D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sz="1200" dirty="0">
                <a:solidFill>
                  <a:srgbClr val="C814C9"/>
                </a:solidFill>
                <a:effectLst/>
                <a:latin typeface="Menlo" panose="020B0609030804020204" pitchFamily="49" charset="0"/>
              </a:rPr>
              <a:t>exit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(1)</a:t>
            </a:r>
          </a:p>
          <a:p>
            <a:endParaRPr lang="en-US" sz="12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200" dirty="0" err="1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lexer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lex.lex</a:t>
            </a:r>
            <a:r>
              <a:rPr lang="en-US" sz="12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A4763F-9A65-CE4F-AC53-EBCC82F5824A}"/>
              </a:ext>
            </a:extLst>
          </p:cNvPr>
          <p:cNvSpPr txBox="1"/>
          <p:nvPr/>
        </p:nvSpPr>
        <p:spPr>
          <a:xfrm>
            <a:off x="9581745" y="3244334"/>
            <a:ext cx="16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Set up the </a:t>
            </a:r>
            <a:r>
              <a:rPr lang="en-US" i="1" dirty="0" err="1"/>
              <a:t>lexer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1205756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DEC26-F079-0A41-9EB5-D8D2E92BF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calculator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C8C6C-8D73-BD48-9094-BFCEEB454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5498"/>
            <a:ext cx="10515600" cy="742477"/>
          </a:xfrm>
        </p:spPr>
        <p:txBody>
          <a:bodyPr/>
          <a:lstStyle/>
          <a:p>
            <a:r>
              <a:rPr lang="en-US" i="1" dirty="0"/>
              <a:t>Import the library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737EEE-CE5A-CB4A-8B3E-C023E3936623}"/>
              </a:ext>
            </a:extLst>
          </p:cNvPr>
          <p:cNvSpPr/>
          <p:nvPr/>
        </p:nvSpPr>
        <p:spPr>
          <a:xfrm>
            <a:off x="838200" y="2317975"/>
            <a:ext cx="3392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ply.yacc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yacc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BE1A8C4-3F18-574F-9A07-D84C4201B325}"/>
              </a:ext>
            </a:extLst>
          </p:cNvPr>
          <p:cNvSpPr txBox="1">
            <a:spLocks/>
          </p:cNvSpPr>
          <p:nvPr/>
        </p:nvSpPr>
        <p:spPr>
          <a:xfrm>
            <a:off x="838200" y="3157109"/>
            <a:ext cx="10515600" cy="742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Simple rule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D874D9-9272-3D43-8157-42EC7CA748AC}"/>
              </a:ext>
            </a:extLst>
          </p:cNvPr>
          <p:cNvSpPr/>
          <p:nvPr/>
        </p:nvSpPr>
        <p:spPr>
          <a:xfrm>
            <a:off x="838200" y="402765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p_expr_num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(p):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"expr : NUM"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[0] = </a:t>
            </a:r>
            <a:r>
              <a:rPr lang="en-US" b="1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(p[1])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2C39CF-0138-AF40-847C-9916F8C53AE1}"/>
              </a:ext>
            </a:extLst>
          </p:cNvPr>
          <p:cNvSpPr txBox="1"/>
          <p:nvPr/>
        </p:nvSpPr>
        <p:spPr>
          <a:xfrm>
            <a:off x="4357991" y="4282220"/>
            <a:ext cx="4457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functions are given prefixed by </a:t>
            </a:r>
            <a:r>
              <a:rPr lang="en-US" sz="2400" dirty="0">
                <a:latin typeface="Courier" pitchFamily="2" charset="0"/>
              </a:rPr>
              <a:t>p_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BE708E-76B4-2B44-92D1-7E6872B52D11}"/>
              </a:ext>
            </a:extLst>
          </p:cNvPr>
          <p:cNvSpPr txBox="1"/>
          <p:nvPr/>
        </p:nvSpPr>
        <p:spPr>
          <a:xfrm>
            <a:off x="4357990" y="4876494"/>
            <a:ext cx="4500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production rules are the doc string</a:t>
            </a:r>
            <a:endParaRPr lang="en-US" sz="2400" dirty="0">
              <a:latin typeface="Courier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2315C4-BE5B-8E43-A396-415681D4F43C}"/>
              </a:ext>
            </a:extLst>
          </p:cNvPr>
          <p:cNvSpPr txBox="1"/>
          <p:nvPr/>
        </p:nvSpPr>
        <p:spPr>
          <a:xfrm>
            <a:off x="4426085" y="5692730"/>
            <a:ext cx="46630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return values are stored in p[0]</a:t>
            </a:r>
          </a:p>
          <a:p>
            <a:r>
              <a:rPr lang="en-US" sz="2400" dirty="0"/>
              <a:t>children values are in p[1], p[2], etc.</a:t>
            </a:r>
          </a:p>
        </p:txBody>
      </p:sp>
    </p:spTree>
    <p:extLst>
      <p:ext uri="{BB962C8B-B14F-4D97-AF65-F5344CB8AC3E}">
        <p14:creationId xmlns:p14="http://schemas.microsoft.com/office/powerpoint/2010/main" val="30528206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DEC26-F079-0A41-9EB5-D8D2E92BF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calculator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C8C6C-8D73-BD48-9094-BFCEEB454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5498"/>
            <a:ext cx="10515600" cy="742477"/>
          </a:xfrm>
        </p:spPr>
        <p:txBody>
          <a:bodyPr/>
          <a:lstStyle/>
          <a:p>
            <a:r>
              <a:rPr lang="en-US" i="1" dirty="0"/>
              <a:t>Try it out</a:t>
            </a:r>
          </a:p>
        </p:txBody>
      </p:sp>
    </p:spTree>
    <p:extLst>
      <p:ext uri="{BB962C8B-B14F-4D97-AF65-F5344CB8AC3E}">
        <p14:creationId xmlns:p14="http://schemas.microsoft.com/office/powerpoint/2010/main" val="308518817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DEC26-F079-0A41-9EB5-D8D2E92BF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calculator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C8C6C-8D73-BD48-9094-BFCEEB454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5498"/>
            <a:ext cx="10515600" cy="742477"/>
          </a:xfrm>
        </p:spPr>
        <p:txBody>
          <a:bodyPr/>
          <a:lstStyle/>
          <a:p>
            <a:r>
              <a:rPr lang="en-US" i="1" dirty="0"/>
              <a:t>Next rule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C49E09-3EDB-E44B-904F-26A1739436DC}"/>
              </a:ext>
            </a:extLst>
          </p:cNvPr>
          <p:cNvSpPr/>
          <p:nvPr/>
        </p:nvSpPr>
        <p:spPr>
          <a:xfrm>
            <a:off x="838200" y="250567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p_expr_plus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(p):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"expr : expr PLUS expr"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[0] = p[1] + p[3]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2DC01FF-94B0-424C-A700-FF572A2B0D37}"/>
              </a:ext>
            </a:extLst>
          </p:cNvPr>
          <p:cNvSpPr txBox="1">
            <a:spLocks/>
          </p:cNvSpPr>
          <p:nvPr/>
        </p:nvSpPr>
        <p:spPr>
          <a:xfrm>
            <a:off x="838200" y="3984715"/>
            <a:ext cx="10515600" cy="742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Try it again</a:t>
            </a:r>
          </a:p>
        </p:txBody>
      </p:sp>
    </p:spTree>
    <p:extLst>
      <p:ext uri="{BB962C8B-B14F-4D97-AF65-F5344CB8AC3E}">
        <p14:creationId xmlns:p14="http://schemas.microsoft.com/office/powerpoint/2010/main" val="602973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996D63-3C4A-E248-BFB0-7486F126E5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050" y="1752600"/>
            <a:ext cx="88519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05211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DEC26-F079-0A41-9EB5-D8D2E92BF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calculator example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2DC01FF-94B0-424C-A700-FF572A2B0D37}"/>
              </a:ext>
            </a:extLst>
          </p:cNvPr>
          <p:cNvSpPr txBox="1">
            <a:spLocks/>
          </p:cNvSpPr>
          <p:nvPr/>
        </p:nvSpPr>
        <p:spPr>
          <a:xfrm>
            <a:off x="838200" y="2011977"/>
            <a:ext cx="10515600" cy="742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Set associativity (and precedence)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D4A4D5-3DE7-A749-9A17-7C477A000BA5}"/>
              </a:ext>
            </a:extLst>
          </p:cNvPr>
          <p:cNvSpPr/>
          <p:nvPr/>
        </p:nvSpPr>
        <p:spPr>
          <a:xfrm>
            <a:off x="838200" y="285153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precedence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(</a:t>
            </a:r>
            <a:endParaRPr lang="en-US" dirty="0">
              <a:solidFill>
                <a:srgbClr val="9FA01C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(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'left'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'PLUS'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),</a:t>
            </a:r>
            <a:endParaRPr lang="en-US" dirty="0">
              <a:solidFill>
                <a:srgbClr val="2FB41D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7339222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DEC26-F079-0A41-9EB5-D8D2E92BF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calculator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C8C6C-8D73-BD48-9094-BFCEEB454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5498"/>
            <a:ext cx="10515600" cy="742477"/>
          </a:xfrm>
        </p:spPr>
        <p:txBody>
          <a:bodyPr/>
          <a:lstStyle/>
          <a:p>
            <a:r>
              <a:rPr lang="en-US" i="1" dirty="0"/>
              <a:t>Next rules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4E0B75-F0DB-8B4E-A80C-BDA8082C3967}"/>
              </a:ext>
            </a:extLst>
          </p:cNvPr>
          <p:cNvSpPr/>
          <p:nvPr/>
        </p:nvSpPr>
        <p:spPr>
          <a:xfrm>
            <a:off x="838200" y="2448102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p_expr_minus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(p):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"expr : expr MINUS expr"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[0] = p[1] - p[3]</a:t>
            </a:r>
          </a:p>
          <a:p>
            <a:b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p_expr_mult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(p):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"expr : expr MULT expr"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[0] = p[1] * p[3]</a:t>
            </a:r>
          </a:p>
          <a:p>
            <a:b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p_expr_div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(p):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"expr : expr DIV expr"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[0] = p[1] / p[3]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C8F42E-0773-AF4A-9580-4346EDF53395}"/>
              </a:ext>
            </a:extLst>
          </p:cNvPr>
          <p:cNvSpPr/>
          <p:nvPr/>
        </p:nvSpPr>
        <p:spPr>
          <a:xfrm>
            <a:off x="7357353" y="3094432"/>
            <a:ext cx="4704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precedence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[</a:t>
            </a:r>
            <a:endParaRPr lang="en-US" dirty="0">
              <a:solidFill>
                <a:srgbClr val="9FA01C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(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'left'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'PLUS'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'MINUS'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),</a:t>
            </a:r>
            <a:endParaRPr lang="en-US" dirty="0">
              <a:solidFill>
                <a:srgbClr val="2FB41D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(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'left'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'MULT'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'DIV'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),</a:t>
            </a:r>
            <a:endParaRPr lang="en-US" dirty="0">
              <a:solidFill>
                <a:srgbClr val="2FB41D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08494213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DEC26-F079-0A41-9EB5-D8D2E92BF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calculator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C8C6C-8D73-BD48-9094-BFCEEB454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5498"/>
            <a:ext cx="10515600" cy="742477"/>
          </a:xfrm>
        </p:spPr>
        <p:txBody>
          <a:bodyPr/>
          <a:lstStyle/>
          <a:p>
            <a:r>
              <a:rPr lang="en-US" i="1" dirty="0"/>
              <a:t>Last rule for expressions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10917C-4808-9E4B-8526-9C0E7824055E}"/>
              </a:ext>
            </a:extLst>
          </p:cNvPr>
          <p:cNvSpPr/>
          <p:nvPr/>
        </p:nvSpPr>
        <p:spPr>
          <a:xfrm>
            <a:off x="838200" y="243939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p_expr_par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(p):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"expr : LPAR expr RPAR"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[0] = p[2]</a:t>
            </a:r>
          </a:p>
        </p:txBody>
      </p:sp>
    </p:spTree>
    <p:extLst>
      <p:ext uri="{BB962C8B-B14F-4D97-AF65-F5344CB8AC3E}">
        <p14:creationId xmlns:p14="http://schemas.microsoft.com/office/powerpoint/2010/main" val="159138365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DEC26-F079-0A41-9EB5-D8D2E92BF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calculator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C8C6C-8D73-BD48-9094-BFCEEB454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5498"/>
            <a:ext cx="10515600" cy="742477"/>
          </a:xfrm>
        </p:spPr>
        <p:txBody>
          <a:bodyPr/>
          <a:lstStyle/>
          <a:p>
            <a:r>
              <a:rPr lang="en-US" i="1" dirty="0"/>
              <a:t>An extra we can easily implement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14A028-8157-7444-8C4C-558E9C1CB6A8}"/>
              </a:ext>
            </a:extLst>
          </p:cNvPr>
          <p:cNvSpPr/>
          <p:nvPr/>
        </p:nvSpPr>
        <p:spPr>
          <a:xfrm>
            <a:off x="838200" y="2449363"/>
            <a:ext cx="86057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p_expr_div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(p):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"expr : expr DIV expr"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p[3] == 0: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"divide by 0 error:"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2FB41D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"cannot divide: 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+ </a:t>
            </a:r>
            <a:r>
              <a:rPr lang="en-US" b="1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str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(p[1]) +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 by 0"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2FB41D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C814C9"/>
                </a:solidFill>
                <a:effectLst/>
                <a:latin typeface="Menlo" panose="020B0609030804020204" pitchFamily="49" charset="0"/>
              </a:rPr>
              <a:t>exit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(1)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[0] = p[1] / p[3]</a:t>
            </a:r>
          </a:p>
        </p:txBody>
      </p:sp>
    </p:spTree>
    <p:extLst>
      <p:ext uri="{BB962C8B-B14F-4D97-AF65-F5344CB8AC3E}">
        <p14:creationId xmlns:p14="http://schemas.microsoft.com/office/powerpoint/2010/main" val="111689393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DEC26-F079-0A41-9EB5-D8D2E92BF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calculator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C8C6C-8D73-BD48-9094-BFCEEB454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5498"/>
            <a:ext cx="10515600" cy="742477"/>
          </a:xfrm>
        </p:spPr>
        <p:txBody>
          <a:bodyPr/>
          <a:lstStyle/>
          <a:p>
            <a:r>
              <a:rPr lang="en-US" i="1" dirty="0"/>
              <a:t>Combining rules: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F946B6-3B2B-314D-9C21-D80F241D2D62}"/>
              </a:ext>
            </a:extLst>
          </p:cNvPr>
          <p:cNvSpPr/>
          <p:nvPr/>
        </p:nvSpPr>
        <p:spPr>
          <a:xfrm>
            <a:off x="838200" y="2330495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p_expr_plus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(p):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"expr : expr PLUS expr"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[0] = p[1] + p[3]</a:t>
            </a:r>
          </a:p>
          <a:p>
            <a:b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p_expr_minus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(p):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"expr : expr MINUS expr"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[0] = p[1] - p[3]</a:t>
            </a:r>
          </a:p>
          <a:p>
            <a:b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p_expr_mult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(p):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"expr : expr MULT expr"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[0] = p[1] * p[3]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15ADE9-9B20-9043-9A8B-D67A59537DFE}"/>
              </a:ext>
            </a:extLst>
          </p:cNvPr>
          <p:cNvSpPr/>
          <p:nvPr/>
        </p:nvSpPr>
        <p:spPr>
          <a:xfrm>
            <a:off x="6452680" y="2191995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p_expr_bin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(p):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"""</a:t>
            </a:r>
          </a:p>
          <a:p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    expr : expr PLUS expr</a:t>
            </a:r>
          </a:p>
          <a:p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         | expr MINUS expr</a:t>
            </a:r>
          </a:p>
          <a:p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         | expr MULT expr</a:t>
            </a:r>
          </a:p>
          <a:p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    """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p[2] ==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'+'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[0] = p[1] + p[3]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b="1" dirty="0" err="1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elif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p[2] ==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'-'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[0] = p[1] - p[3]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b="1" dirty="0" err="1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elif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p[2] ==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'*'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[0] = p[1] * p[3]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assert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C814C9"/>
                </a:solidFill>
                <a:effectLst/>
                <a:latin typeface="Menlo" panose="020B0609030804020204" pitchFamily="49" charset="0"/>
              </a:rPr>
              <a:t>False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139092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DEC26-F079-0A41-9EB5-D8D2E92BF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calculator example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6D60360-EE19-004A-895D-B295819CC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useful options</a:t>
            </a:r>
          </a:p>
          <a:p>
            <a:pPr lvl="1"/>
            <a:r>
              <a:rPr lang="en-US" dirty="0"/>
              <a:t>Error recovery</a:t>
            </a:r>
          </a:p>
          <a:p>
            <a:pPr lvl="1"/>
            <a:r>
              <a:rPr lang="en-US" dirty="0"/>
              <a:t>Error reporting (it is better in our top down parsers)</a:t>
            </a:r>
          </a:p>
          <a:p>
            <a:pPr lvl="1"/>
            <a:endParaRPr lang="en-US" dirty="0"/>
          </a:p>
          <a:p>
            <a:r>
              <a:rPr lang="en-US" dirty="0"/>
              <a:t>Question: how would we do a calculator implementation in our C-simple grammar? It is not left recursive so it is not as natural...</a:t>
            </a:r>
          </a:p>
        </p:txBody>
      </p:sp>
    </p:spTree>
    <p:extLst>
      <p:ext uri="{BB962C8B-B14F-4D97-AF65-F5344CB8AC3E}">
        <p14:creationId xmlns:p14="http://schemas.microsoft.com/office/powerpoint/2010/main" val="336546036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ED30E-54DF-234F-9A21-736C14A78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 you on Wednesday!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81311-B889-A849-A60B-D405E3C50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on HW 2</a:t>
            </a:r>
          </a:p>
          <a:p>
            <a:endParaRPr lang="en-US" dirty="0"/>
          </a:p>
          <a:p>
            <a:r>
              <a:rPr lang="en-US" dirty="0"/>
              <a:t>Starting the next module: intermediate representations</a:t>
            </a:r>
          </a:p>
        </p:txBody>
      </p:sp>
    </p:spTree>
    <p:extLst>
      <p:ext uri="{BB962C8B-B14F-4D97-AF65-F5344CB8AC3E}">
        <p14:creationId xmlns:p14="http://schemas.microsoft.com/office/powerpoint/2010/main" val="142518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41600</TotalTime>
  <Words>5193</Words>
  <Application>Microsoft Macintosh PowerPoint</Application>
  <PresentationFormat>Widescreen</PresentationFormat>
  <Paragraphs>922</Paragraphs>
  <Slides>96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102" baseType="lpstr">
      <vt:lpstr>Arial</vt:lpstr>
      <vt:lpstr>Calibri</vt:lpstr>
      <vt:lpstr>Calibri Light</vt:lpstr>
      <vt:lpstr>Courier</vt:lpstr>
      <vt:lpstr>Menlo</vt:lpstr>
      <vt:lpstr>Office Theme</vt:lpstr>
      <vt:lpstr>CSE110A: Compilers April 22, 2022</vt:lpstr>
      <vt:lpstr>Announcements</vt:lpstr>
      <vt:lpstr>Announcements</vt:lpstr>
      <vt:lpstr>Announcements</vt:lpstr>
      <vt:lpstr>Announcements</vt:lpstr>
      <vt:lpstr>Quiz</vt:lpstr>
      <vt:lpstr>Quiz</vt:lpstr>
      <vt:lpstr>Quiz</vt:lpstr>
      <vt:lpstr>Quiz</vt:lpstr>
      <vt:lpstr>Quiz</vt:lpstr>
      <vt:lpstr>Quiz</vt:lpstr>
      <vt:lpstr>Quiz</vt:lpstr>
      <vt:lpstr>Let’s look at the grammar</vt:lpstr>
      <vt:lpstr>Let’s look at the grammar</vt:lpstr>
      <vt:lpstr>Let’s look at the grammar</vt:lpstr>
      <vt:lpstr>Let’s look at the grammar</vt:lpstr>
      <vt:lpstr>Let’s look at the grammar</vt:lpstr>
      <vt:lpstr>Let’s look at the grammar</vt:lpstr>
      <vt:lpstr>Let’s look at the grammar</vt:lpstr>
      <vt:lpstr>Let’s look at the grammar</vt:lpstr>
      <vt:lpstr>Let’s look at the grammar</vt:lpstr>
      <vt:lpstr>Let’s look at the grammar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Review</vt:lpstr>
      <vt:lpstr>Do we need backtracking?</vt:lpstr>
      <vt:lpstr>Do we need backtracking?</vt:lpstr>
      <vt:lpstr>Sometimes the grammar needs to be refactored</vt:lpstr>
      <vt:lpstr>Sometimes the grammar needs to be refactored</vt:lpstr>
      <vt:lpstr>Sometimes the grammar needs to be refactored</vt:lpstr>
      <vt:lpstr>Sometimes the grammar needs to be refactored</vt:lpstr>
      <vt:lpstr>Sometimes the grammar needs to be refactored</vt:lpstr>
      <vt:lpstr>Sometimes the grammar needs to be refactored</vt:lpstr>
      <vt:lpstr>New material</vt:lpstr>
      <vt:lpstr>Scope</vt:lpstr>
      <vt:lpstr>Scope</vt:lpstr>
      <vt:lpstr>Scope</vt:lpstr>
      <vt:lpstr>Scope</vt:lpstr>
      <vt:lpstr>Scope</vt:lpstr>
      <vt:lpstr>How to track scope?</vt:lpstr>
      <vt:lpstr>How to track scope?</vt:lpstr>
      <vt:lpstr>a very simple programming language</vt:lpstr>
      <vt:lpstr>a very simple programming language</vt:lpstr>
      <vt:lpstr>a very simple programming language</vt:lpstr>
      <vt:lpstr>How to track scope?</vt:lpstr>
      <vt:lpstr>How to track scope?</vt:lpstr>
      <vt:lpstr>How to track scope?</vt:lpstr>
      <vt:lpstr>How to track scope?</vt:lpstr>
      <vt:lpstr>How to track scope?</vt:lpstr>
      <vt:lpstr>How to track scope?</vt:lpstr>
      <vt:lpstr>How to track scope?</vt:lpstr>
      <vt:lpstr>How to track scope?</vt:lpstr>
      <vt:lpstr>How to implement a symbol table?</vt:lpstr>
      <vt:lpstr>How to implement a symbol table?</vt:lpstr>
      <vt:lpstr>How to implement a symbol table?</vt:lpstr>
      <vt:lpstr>How to implement a symbol table?</vt:lpstr>
      <vt:lpstr>How to implement a symbol table?</vt:lpstr>
      <vt:lpstr>How to implement a symbol table?</vt:lpstr>
      <vt:lpstr>How to implement a symbol table?</vt:lpstr>
      <vt:lpstr>How to implement a symbol table?</vt:lpstr>
      <vt:lpstr>How to implement a symbol table?</vt:lpstr>
      <vt:lpstr>How to implement a symbol table?</vt:lpstr>
      <vt:lpstr>How to implement a symbol table?</vt:lpstr>
      <vt:lpstr>How to implement a symbol table?</vt:lpstr>
      <vt:lpstr>Parser actions</vt:lpstr>
      <vt:lpstr>Parser actions</vt:lpstr>
      <vt:lpstr>Parser actions</vt:lpstr>
      <vt:lpstr>Example</vt:lpstr>
      <vt:lpstr>Example</vt:lpstr>
      <vt:lpstr>What values get returned from non-terminals?</vt:lpstr>
      <vt:lpstr>What values get returned from non-terminals?</vt:lpstr>
      <vt:lpstr>What values get returned from non-terminals?</vt:lpstr>
      <vt:lpstr>What values get returned from non-terminals?</vt:lpstr>
      <vt:lpstr>Shortcomings of parser actions</vt:lpstr>
      <vt:lpstr>Difficult to perform actions in the middle of a production</vt:lpstr>
      <vt:lpstr>Parser generators</vt:lpstr>
      <vt:lpstr>calculator example</vt:lpstr>
      <vt:lpstr>calculator example</vt:lpstr>
      <vt:lpstr>calculator example</vt:lpstr>
      <vt:lpstr>calculator example</vt:lpstr>
      <vt:lpstr>calculator example</vt:lpstr>
      <vt:lpstr>calculator example</vt:lpstr>
      <vt:lpstr>calculator example</vt:lpstr>
      <vt:lpstr>calculator example</vt:lpstr>
      <vt:lpstr>calculator example</vt:lpstr>
      <vt:lpstr>calculator example</vt:lpstr>
      <vt:lpstr>calculator example</vt:lpstr>
      <vt:lpstr>See you on Wednesday!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Sorensen</dc:creator>
  <cp:lastModifiedBy>Tyler Sorensen</cp:lastModifiedBy>
  <cp:revision>710</cp:revision>
  <dcterms:created xsi:type="dcterms:W3CDTF">2021-03-23T23:59:42Z</dcterms:created>
  <dcterms:modified xsi:type="dcterms:W3CDTF">2022-04-22T22:17:28Z</dcterms:modified>
</cp:coreProperties>
</file>