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0"/>
  </p:notesMasterIdLst>
  <p:sldIdLst>
    <p:sldId id="257" r:id="rId2"/>
    <p:sldId id="651" r:id="rId3"/>
    <p:sldId id="656" r:id="rId4"/>
    <p:sldId id="1309" r:id="rId5"/>
    <p:sldId id="1321" r:id="rId6"/>
    <p:sldId id="1252" r:id="rId7"/>
    <p:sldId id="1320" r:id="rId8"/>
    <p:sldId id="1232" r:id="rId9"/>
    <p:sldId id="1233" r:id="rId10"/>
    <p:sldId id="1322" r:id="rId11"/>
    <p:sldId id="1241" r:id="rId12"/>
    <p:sldId id="1242" r:id="rId13"/>
    <p:sldId id="1314" r:id="rId14"/>
    <p:sldId id="1246" r:id="rId15"/>
    <p:sldId id="1283" r:id="rId16"/>
    <p:sldId id="1257" r:id="rId17"/>
    <p:sldId id="1293" r:id="rId18"/>
    <p:sldId id="1286" r:id="rId19"/>
    <p:sldId id="1287" r:id="rId20"/>
    <p:sldId id="1288" r:id="rId21"/>
    <p:sldId id="1172" r:id="rId22"/>
    <p:sldId id="1323" r:id="rId23"/>
    <p:sldId id="1292" r:id="rId24"/>
    <p:sldId id="1290" r:id="rId25"/>
    <p:sldId id="1294" r:id="rId26"/>
    <p:sldId id="1295" r:id="rId27"/>
    <p:sldId id="1296" r:id="rId28"/>
    <p:sldId id="1297" r:id="rId29"/>
    <p:sldId id="1262" r:id="rId30"/>
    <p:sldId id="1298" r:id="rId31"/>
    <p:sldId id="1299" r:id="rId32"/>
    <p:sldId id="1300" r:id="rId33"/>
    <p:sldId id="1301" r:id="rId34"/>
    <p:sldId id="1302" r:id="rId35"/>
    <p:sldId id="1264" r:id="rId36"/>
    <p:sldId id="1265" r:id="rId37"/>
    <p:sldId id="787" r:id="rId38"/>
    <p:sldId id="1315" r:id="rId39"/>
    <p:sldId id="1316" r:id="rId40"/>
    <p:sldId id="1317" r:id="rId41"/>
    <p:sldId id="1318" r:id="rId42"/>
    <p:sldId id="1319" r:id="rId43"/>
    <p:sldId id="1324" r:id="rId44"/>
    <p:sldId id="1325" r:id="rId45"/>
    <p:sldId id="1326" r:id="rId46"/>
    <p:sldId id="1327" r:id="rId47"/>
    <p:sldId id="1328" r:id="rId48"/>
    <p:sldId id="1329" r:id="rId49"/>
    <p:sldId id="1330" r:id="rId50"/>
    <p:sldId id="1331" r:id="rId51"/>
    <p:sldId id="1332" r:id="rId52"/>
    <p:sldId id="449" r:id="rId53"/>
    <p:sldId id="461" r:id="rId54"/>
    <p:sldId id="450" r:id="rId55"/>
    <p:sldId id="459" r:id="rId56"/>
    <p:sldId id="456" r:id="rId57"/>
    <p:sldId id="460" r:id="rId58"/>
    <p:sldId id="451" r:id="rId59"/>
    <p:sldId id="452" r:id="rId60"/>
    <p:sldId id="455" r:id="rId61"/>
    <p:sldId id="1333" r:id="rId62"/>
    <p:sldId id="465" r:id="rId63"/>
    <p:sldId id="1334" r:id="rId64"/>
    <p:sldId id="482" r:id="rId65"/>
    <p:sldId id="483" r:id="rId66"/>
    <p:sldId id="457" r:id="rId67"/>
    <p:sldId id="471" r:id="rId68"/>
    <p:sldId id="472" r:id="rId69"/>
    <p:sldId id="473" r:id="rId70"/>
    <p:sldId id="478" r:id="rId71"/>
    <p:sldId id="479" r:id="rId72"/>
    <p:sldId id="475" r:id="rId73"/>
    <p:sldId id="476" r:id="rId74"/>
    <p:sldId id="477" r:id="rId75"/>
    <p:sldId id="474" r:id="rId76"/>
    <p:sldId id="480" r:id="rId77"/>
    <p:sldId id="481" r:id="rId78"/>
    <p:sldId id="1335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9"/>
    <p:restoredTop sz="96405"/>
  </p:normalViewPr>
  <p:slideViewPr>
    <p:cSldViewPr snapToGrid="0" snapToObjects="1">
      <p:cViewPr>
        <p:scale>
          <a:sx n="150" d="100"/>
          <a:sy n="150" d="100"/>
        </p:scale>
        <p:origin x="9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20,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Top down parsing</a:t>
            </a:r>
          </a:p>
          <a:p>
            <a:pPr lvl="1"/>
            <a:r>
              <a:rPr lang="en-US" i="1" dirty="0"/>
              <a:t>Lookahead sets</a:t>
            </a:r>
          </a:p>
          <a:p>
            <a:pPr lvl="1"/>
            <a:r>
              <a:rPr lang="en-US" i="1" dirty="0"/>
              <a:t>Recursive descent parsers</a:t>
            </a:r>
          </a:p>
          <a:p>
            <a:pPr lvl="1"/>
            <a:endParaRPr lang="en-US" i="1" dirty="0"/>
          </a:p>
          <a:p>
            <a:r>
              <a:rPr lang="en-US" i="1" dirty="0"/>
              <a:t>Symbol Tables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10097167" y="209080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10119752" y="2402657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471682" y="2402657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722652" y="2720674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512211" y="2727971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971844" y="3050112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367706" y="3039820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925639" y="336139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993191" y="335166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9" name="Snip Single Corner Rectangle 38">
            <a:extLst>
              <a:ext uri="{FF2B5EF4-FFF2-40B4-BE49-F238E27FC236}">
                <a16:creationId xmlns:a16="http://schemas.microsoft.com/office/drawing/2014/main" id="{F7AACD00-7B7A-7E4A-8E82-E00367CBE379}"/>
              </a:ext>
            </a:extLst>
          </p:cNvPr>
          <p:cNvSpPr/>
          <p:nvPr/>
        </p:nvSpPr>
        <p:spPr>
          <a:xfrm>
            <a:off x="7026095" y="2373274"/>
            <a:ext cx="1594022" cy="1235676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main() {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printf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(““);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return 0;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D5C64FAD-A257-F54D-A462-4BA9F13CC36D}"/>
              </a:ext>
            </a:extLst>
          </p:cNvPr>
          <p:cNvSpPr/>
          <p:nvPr/>
        </p:nvSpPr>
        <p:spPr>
          <a:xfrm flipV="1">
            <a:off x="8796082" y="2700225"/>
            <a:ext cx="951875" cy="35445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26824-AA59-4F45-A39C-0D55DB172730}"/>
              </a:ext>
            </a:extLst>
          </p:cNvPr>
          <p:cNvSpPr txBox="1"/>
          <p:nvPr/>
        </p:nvSpPr>
        <p:spPr>
          <a:xfrm>
            <a:off x="838200" y="4019727"/>
            <a:ext cx="311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Lets do this one as an 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6F00-A4BC-1E49-9855-9D9EE1AC37CF}"/>
              </a:ext>
            </a:extLst>
          </p:cNvPr>
          <p:cNvSpPr txBox="1"/>
          <p:nvPr/>
        </p:nvSpPr>
        <p:spPr>
          <a:xfrm>
            <a:off x="838200" y="4958265"/>
            <a:ext cx="25811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5BAF3-3D30-DC48-AF36-D594694AF4E7}"/>
              </a:ext>
            </a:extLst>
          </p:cNvPr>
          <p:cNvSpPr txBox="1"/>
          <p:nvPr/>
        </p:nvSpPr>
        <p:spPr>
          <a:xfrm>
            <a:off x="4961466" y="4588934"/>
            <a:ext cx="3683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44EF493-F4D3-F74D-B9B3-FA8A993CFF5D}"/>
              </a:ext>
            </a:extLst>
          </p:cNvPr>
          <p:cNvSpPr/>
          <p:nvPr/>
        </p:nvSpPr>
        <p:spPr>
          <a:xfrm>
            <a:off x="3950719" y="5308600"/>
            <a:ext cx="765214" cy="2201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F71058-3D02-354A-8EB9-782ACBD8786D}"/>
              </a:ext>
            </a:extLst>
          </p:cNvPr>
          <p:cNvSpPr/>
          <p:nvPr/>
        </p:nvSpPr>
        <p:spPr>
          <a:xfrm>
            <a:off x="931331" y="1867006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6AE355-DC0E-484C-AA33-FA48E5901101}"/>
              </a:ext>
            </a:extLst>
          </p:cNvPr>
          <p:cNvSpPr txBox="1"/>
          <p:nvPr/>
        </p:nvSpPr>
        <p:spPr>
          <a:xfrm>
            <a:off x="9477955" y="914401"/>
            <a:ext cx="1265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Op Unit</a:t>
            </a:r>
            <a:br>
              <a:rPr lang="en-US" dirty="0"/>
            </a:br>
            <a:r>
              <a:rPr lang="en-US" dirty="0"/>
              <a:t>B = Unit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189B9A-08FC-FF43-B202-6DC3714BD31D}"/>
              </a:ext>
            </a:extLst>
          </p:cNvPr>
          <p:cNvSpPr/>
          <p:nvPr/>
        </p:nvSpPr>
        <p:spPr>
          <a:xfrm>
            <a:off x="6096000" y="208906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      |   “”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4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203199" y="5289897"/>
            <a:ext cx="3293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3953933" y="1896870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latin typeface="Courier" pitchFamily="2" charset="0"/>
              </a:rPr>
              <a:t>Expr_op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850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3953933" y="1896870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BF390D5-3744-8F4B-9877-D1DE8F5C71E1}"/>
              </a:ext>
            </a:extLst>
          </p:cNvPr>
          <p:cNvSpPr txBox="1"/>
          <p:nvPr/>
        </p:nvSpPr>
        <p:spPr>
          <a:xfrm>
            <a:off x="3953933" y="6206067"/>
            <a:ext cx="27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inline</a:t>
            </a:r>
            <a:r>
              <a:rPr lang="en-US" i="1" dirty="0"/>
              <a:t> indirect non-terminal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337554-5E77-F04F-8F7B-EF11DB189270}"/>
              </a:ext>
            </a:extLst>
          </p:cNvPr>
          <p:cNvSpPr txBox="1"/>
          <p:nvPr/>
        </p:nvSpPr>
        <p:spPr>
          <a:xfrm>
            <a:off x="203199" y="5289897"/>
            <a:ext cx="3293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</p:txBody>
      </p:sp>
    </p:spTree>
    <p:extLst>
      <p:ext uri="{BB962C8B-B14F-4D97-AF65-F5344CB8AC3E}">
        <p14:creationId xmlns:p14="http://schemas.microsoft.com/office/powerpoint/2010/main" val="100501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79265B-CFF5-3844-8225-B79B08CF3EAE}"/>
              </a:ext>
            </a:extLst>
          </p:cNvPr>
          <p:cNvSpPr txBox="1"/>
          <p:nvPr/>
        </p:nvSpPr>
        <p:spPr>
          <a:xfrm>
            <a:off x="1956341" y="2813447"/>
            <a:ext cx="827931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i="1" dirty="0"/>
              <a:t>It is always possible to eliminate left recursion</a:t>
            </a:r>
          </a:p>
        </p:txBody>
      </p:sp>
    </p:spTree>
    <p:extLst>
      <p:ext uri="{BB962C8B-B14F-4D97-AF65-F5344CB8AC3E}">
        <p14:creationId xmlns:p14="http://schemas.microsoft.com/office/powerpoint/2010/main" val="1067359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EB0ABF-9085-BD4B-92C1-478E57ABB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041350"/>
            <a:ext cx="92202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85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862502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cache_state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();</a:t>
            </a:r>
          </a:p>
          <a:p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   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if B1 == “”: focus=pop(); continue;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highlight>
                  <a:srgbClr val="FFFF00"/>
                </a:highlight>
                <a:latin typeface="Courier" pitchFamily="2" charset="0"/>
              </a:rPr>
              <a:t>else if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(we have a cached state)</a:t>
            </a:r>
          </a:p>
          <a:p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    backtrack();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else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parser_error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51189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9CD21B2-65B0-9B4E-AC9C-7BAEF1C50F5F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latin typeface="Courier" pitchFamily="2" charset="0"/>
              </a:rPr>
              <a:t>         |   ””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68CC11-C9DC-2E46-B941-9611D27EC8E8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63F9CC-4365-1E43-A4CB-5ECA71BF265F}"/>
              </a:ext>
            </a:extLst>
          </p:cNvPr>
          <p:cNvSpPr txBox="1"/>
          <p:nvPr/>
        </p:nvSpPr>
        <p:spPr>
          <a:xfrm>
            <a:off x="5149351" y="1278251"/>
            <a:ext cx="247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Keep track of what choices we’ve done</a:t>
            </a:r>
          </a:p>
        </p:txBody>
      </p:sp>
    </p:spTree>
    <p:extLst>
      <p:ext uri="{BB962C8B-B14F-4D97-AF65-F5344CB8AC3E}">
        <p14:creationId xmlns:p14="http://schemas.microsoft.com/office/powerpoint/2010/main" val="2676049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E936B-6C01-3642-99E0-B1143C52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gets complicated...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6D831-89C8-7147-A09A-BC8B38EEA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need to backtrack?</a:t>
            </a:r>
          </a:p>
          <a:p>
            <a:pPr lvl="1"/>
            <a:r>
              <a:rPr lang="en-US" dirty="0"/>
              <a:t>In the general case, </a:t>
            </a:r>
            <a:r>
              <a:rPr lang="en-US" b="1" dirty="0">
                <a:solidFill>
                  <a:srgbClr val="FF0000"/>
                </a:solidFill>
              </a:rPr>
              <a:t>yes</a:t>
            </a:r>
          </a:p>
          <a:p>
            <a:pPr lvl="1"/>
            <a:r>
              <a:rPr lang="en-US" dirty="0"/>
              <a:t>In many useful cases, </a:t>
            </a:r>
            <a:r>
              <a:rPr lang="en-US" b="1" dirty="0">
                <a:solidFill>
                  <a:srgbClr val="00B05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97535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   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if B1 == “”: focus=pop(); continue;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251248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AF7D498A-D3DE-AA49-95F7-621BA36F53A8}"/>
              </a:ext>
            </a:extLst>
          </p:cNvPr>
          <p:cNvGraphicFramePr>
            <a:graphicFrameLocks noGrp="1"/>
          </p:cNvGraphicFramePr>
          <p:nvPr/>
        </p:nvGraphicFramePr>
        <p:xfrm>
          <a:off x="546359" y="4898082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“”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9CD21B2-65B0-9B4E-AC9C-7BAEF1C50F5F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latin typeface="Courier" pitchFamily="2" charset="0"/>
              </a:rPr>
              <a:t>3:       |   ””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68CC11-C9DC-2E46-B941-9611D27EC8E8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868959-DD9C-0744-8E74-0A46B4FEDB78}"/>
              </a:ext>
            </a:extLst>
          </p:cNvPr>
          <p:cNvSpPr txBox="1"/>
          <p:nvPr/>
        </p:nvSpPr>
        <p:spPr>
          <a:xfrm>
            <a:off x="4186150" y="1303911"/>
            <a:ext cx="381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Could we make a smarter choice here?</a:t>
            </a:r>
          </a:p>
        </p:txBody>
      </p:sp>
    </p:spTree>
    <p:extLst>
      <p:ext uri="{BB962C8B-B14F-4D97-AF65-F5344CB8AC3E}">
        <p14:creationId xmlns:p14="http://schemas.microsoft.com/office/powerpoint/2010/main" val="2387316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27EACE-562A-0F4E-AB70-C2F6FD01EEB4}"/>
              </a:ext>
            </a:extLst>
          </p:cNvPr>
          <p:cNvSpPr txBox="1"/>
          <p:nvPr/>
        </p:nvSpPr>
        <p:spPr>
          <a:xfrm>
            <a:off x="6431065" y="1221847"/>
            <a:ext cx="4384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production choice, find the set</a:t>
            </a:r>
          </a:p>
          <a:p>
            <a:r>
              <a:rPr lang="en-US" i="1" dirty="0"/>
              <a:t>of tokens that each production can start with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358BB-B0A9-4B4A-83E1-CBE80B0ED7F7}"/>
              </a:ext>
            </a:extLst>
          </p:cNvPr>
          <p:cNvSpPr/>
          <p:nvPr/>
        </p:nvSpPr>
        <p:spPr>
          <a:xfrm>
            <a:off x="6096000" y="2415001"/>
            <a:ext cx="50546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{}</a:t>
            </a:r>
          </a:p>
          <a:p>
            <a:r>
              <a:rPr lang="en-US" dirty="0">
                <a:latin typeface="Courier" pitchFamily="2" charset="0"/>
              </a:rPr>
              <a:t>2: {}</a:t>
            </a:r>
          </a:p>
          <a:p>
            <a:r>
              <a:rPr lang="en-US" dirty="0">
                <a:latin typeface="Courier" pitchFamily="2" charset="0"/>
              </a:rPr>
              <a:t>3: {}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{}</a:t>
            </a:r>
          </a:p>
          <a:p>
            <a:r>
              <a:rPr lang="en-US" dirty="0">
                <a:latin typeface="Courier" pitchFamily="2" charset="0"/>
              </a:rPr>
              <a:t>5: {}</a:t>
            </a:r>
          </a:p>
          <a:p>
            <a:r>
              <a:rPr lang="en-US" dirty="0">
                <a:latin typeface="Courier" pitchFamily="2" charset="0"/>
              </a:rPr>
              <a:t>6: {}</a:t>
            </a:r>
          </a:p>
          <a:p>
            <a:r>
              <a:rPr lang="en-US" dirty="0">
                <a:latin typeface="Courier" pitchFamily="2" charset="0"/>
              </a:rPr>
              <a:t>7: {}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69731-3D29-CA48-8DC5-34C5D0C7668D}"/>
              </a:ext>
            </a:extLst>
          </p:cNvPr>
          <p:cNvSpPr/>
          <p:nvPr/>
        </p:nvSpPr>
        <p:spPr>
          <a:xfrm>
            <a:off x="1149403" y="2692000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4144627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27EACE-562A-0F4E-AB70-C2F6FD01EEB4}"/>
              </a:ext>
            </a:extLst>
          </p:cNvPr>
          <p:cNvSpPr txBox="1"/>
          <p:nvPr/>
        </p:nvSpPr>
        <p:spPr>
          <a:xfrm>
            <a:off x="6431065" y="1221847"/>
            <a:ext cx="4384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production choice, find the set</a:t>
            </a:r>
          </a:p>
          <a:p>
            <a:r>
              <a:rPr lang="en-US" i="1" dirty="0"/>
              <a:t>of tokens that each production can start with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358BB-B0A9-4B4A-83E1-CBE80B0ED7F7}"/>
              </a:ext>
            </a:extLst>
          </p:cNvPr>
          <p:cNvSpPr/>
          <p:nvPr/>
        </p:nvSpPr>
        <p:spPr>
          <a:xfrm>
            <a:off x="6096000" y="2415001"/>
            <a:ext cx="50546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{“”}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E9921C-1689-D74A-875E-DCAF31561F3E}"/>
              </a:ext>
            </a:extLst>
          </p:cNvPr>
          <p:cNvSpPr/>
          <p:nvPr/>
        </p:nvSpPr>
        <p:spPr>
          <a:xfrm>
            <a:off x="1149403" y="2692000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83E883-D7AF-A14B-B949-F04364BA2F29}"/>
              </a:ext>
            </a:extLst>
          </p:cNvPr>
          <p:cNvSpPr txBox="1"/>
          <p:nvPr/>
        </p:nvSpPr>
        <p:spPr>
          <a:xfrm>
            <a:off x="6050943" y="5414838"/>
            <a:ext cx="4815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can use first sets to decide which rule to pick!</a:t>
            </a:r>
          </a:p>
        </p:txBody>
      </p:sp>
    </p:spTree>
    <p:extLst>
      <p:ext uri="{BB962C8B-B14F-4D97-AF65-F5344CB8AC3E}">
        <p14:creationId xmlns:p14="http://schemas.microsoft.com/office/powerpoint/2010/main" val="184120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HW 2 is out!</a:t>
            </a:r>
          </a:p>
          <a:p>
            <a:pPr lvl="1"/>
            <a:r>
              <a:rPr lang="en-US" dirty="0"/>
              <a:t>due on May 2 at midnight</a:t>
            </a:r>
          </a:p>
          <a:p>
            <a:pPr lvl="1"/>
            <a:r>
              <a:rPr lang="en-US" dirty="0"/>
              <a:t>you will have what you need for all of part 1 after today</a:t>
            </a:r>
          </a:p>
          <a:p>
            <a:pPr lvl="1"/>
            <a:r>
              <a:rPr lang="en-US" dirty="0"/>
              <a:t>you should have what you need for part 2 after today</a:t>
            </a:r>
          </a:p>
          <a:p>
            <a:pPr lvl="1"/>
            <a:r>
              <a:rPr lang="en-US" dirty="0"/>
              <a:t>you should have what you need for part 3 on Friday</a:t>
            </a:r>
          </a:p>
          <a:p>
            <a:pPr lvl="1"/>
            <a:endParaRPr lang="en-US" dirty="0"/>
          </a:p>
          <a:p>
            <a:r>
              <a:rPr lang="en-US" dirty="0"/>
              <a:t>Plenty of time for help for HW 2</a:t>
            </a:r>
          </a:p>
          <a:p>
            <a:pPr lvl="1"/>
            <a:r>
              <a:rPr lang="en-US" dirty="0"/>
              <a:t>Conceptually and implementation-wise it is bigger than HW 1. I suggest you get started on it early</a:t>
            </a:r>
          </a:p>
          <a:p>
            <a:endParaRPr lang="en-US" dirty="0"/>
          </a:p>
          <a:p>
            <a:r>
              <a:rPr lang="en-US" dirty="0"/>
              <a:t>Midterm will be given on May 2</a:t>
            </a:r>
          </a:p>
          <a:p>
            <a:pPr lvl="1"/>
            <a:r>
              <a:rPr lang="en-US" dirty="0"/>
              <a:t>Take home midterm.</a:t>
            </a:r>
          </a:p>
          <a:p>
            <a:pPr lvl="1"/>
            <a:r>
              <a:rPr lang="en-US" dirty="0"/>
              <a:t>Assigned on Monday and due on Friday</a:t>
            </a:r>
          </a:p>
          <a:p>
            <a:pPr lvl="1"/>
            <a:r>
              <a:rPr lang="en-US" dirty="0"/>
              <a:t>No late midterms are accepted</a:t>
            </a:r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to_match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s.token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to_match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s.token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9" name="Table 11">
            <a:extLst>
              <a:ext uri="{FF2B5EF4-FFF2-40B4-BE49-F238E27FC236}">
                <a16:creationId xmlns:a16="http://schemas.microsoft.com/office/drawing/2014/main" id="{B6743B0F-F925-C04C-A3E0-8D388BD29269}"/>
              </a:ext>
            </a:extLst>
          </p:cNvPr>
          <p:cNvGraphicFramePr>
            <a:graphicFrameLocks noGrp="1"/>
          </p:cNvGraphicFramePr>
          <p:nvPr/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highlight>
                            <a:srgbClr val="FFFF00"/>
                          </a:highlight>
                        </a:rPr>
                        <a:t>to_match</a:t>
                      </a:r>
                      <a:endParaRPr lang="en-US" sz="16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62A06D4-55A1-2640-ABA9-5E1837F624F6}"/>
              </a:ext>
            </a:extLst>
          </p:cNvPr>
          <p:cNvSpPr txBox="1"/>
          <p:nvPr/>
        </p:nvSpPr>
        <p:spPr>
          <a:xfrm>
            <a:off x="7355752" y="5464534"/>
            <a:ext cx="3956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simply use </a:t>
            </a:r>
            <a:r>
              <a:rPr lang="en-US" dirty="0" err="1"/>
              <a:t>to_match</a:t>
            </a:r>
            <a:r>
              <a:rPr lang="en-US" dirty="0"/>
              <a:t> and compare it</a:t>
            </a:r>
            <a:br>
              <a:rPr lang="en-US" dirty="0"/>
            </a:br>
            <a:r>
              <a:rPr lang="en-US" dirty="0"/>
              <a:t>to the first sets for each choice</a:t>
            </a:r>
          </a:p>
          <a:p>
            <a:endParaRPr lang="en-US" dirty="0"/>
          </a:p>
          <a:p>
            <a:r>
              <a:rPr lang="en-US" dirty="0"/>
              <a:t>For example, Op and Unit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2560DC-BE5A-2146-A4AA-D594E649F9B0}"/>
              </a:ext>
            </a:extLst>
          </p:cNvPr>
          <p:cNvSpPr/>
          <p:nvPr/>
        </p:nvSpPr>
        <p:spPr>
          <a:xfrm>
            <a:off x="6891528" y="2708281"/>
            <a:ext cx="50546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{“”}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FD9FC4-93A4-3643-B4F9-0EF719BA952E}"/>
              </a:ext>
            </a:extLst>
          </p:cNvPr>
          <p:cNvSpPr/>
          <p:nvPr/>
        </p:nvSpPr>
        <p:spPr>
          <a:xfrm>
            <a:off x="6891528" y="36740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2836897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38F8F6-707F-AB41-BE11-C8B848D0A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550" y="1853141"/>
            <a:ext cx="8978900" cy="172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992448-4E91-2A49-A8D3-7B6169230815}"/>
              </a:ext>
            </a:extLst>
          </p:cNvPr>
          <p:cNvSpPr txBox="1"/>
          <p:nvPr/>
        </p:nvSpPr>
        <p:spPr>
          <a:xfrm>
            <a:off x="1606550" y="4792134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Class discussion</a:t>
            </a:r>
          </a:p>
        </p:txBody>
      </p:sp>
    </p:spTree>
    <p:extLst>
      <p:ext uri="{BB962C8B-B14F-4D97-AF65-F5344CB8AC3E}">
        <p14:creationId xmlns:p14="http://schemas.microsoft.com/office/powerpoint/2010/main" val="2978940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A63C9-BAD8-C449-9D35-6F754C20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0DF1B-48C9-C64A-B74A-5F9B2285C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 set</a:t>
            </a:r>
          </a:p>
          <a:p>
            <a:r>
              <a:rPr lang="en-US" dirty="0"/>
              <a:t>The First+ set</a:t>
            </a:r>
          </a:p>
          <a:p>
            <a:r>
              <a:rPr lang="en-US" dirty="0"/>
              <a:t>Recursive descent parser</a:t>
            </a:r>
          </a:p>
        </p:txBody>
      </p:sp>
    </p:spTree>
    <p:extLst>
      <p:ext uri="{BB962C8B-B14F-4D97-AF65-F5344CB8AC3E}">
        <p14:creationId xmlns:p14="http://schemas.microsoft.com/office/powerpoint/2010/main" val="3725313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Follow 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F9FAE3-A1B2-4F44-945F-FA272C4A912E}"/>
              </a:ext>
            </a:extLst>
          </p:cNvPr>
          <p:cNvSpPr txBox="1"/>
          <p:nvPr/>
        </p:nvSpPr>
        <p:spPr>
          <a:xfrm>
            <a:off x="5049078" y="5446644"/>
            <a:ext cx="4137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need to find the tokens that any string</a:t>
            </a:r>
          </a:p>
          <a:p>
            <a:r>
              <a:rPr lang="en-US" dirty="0"/>
              <a:t>that follows the production can start with.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B3AE82-42C9-9A43-A107-B72DB14069E1}"/>
              </a:ext>
            </a:extLst>
          </p:cNvPr>
          <p:cNvSpPr/>
          <p:nvPr/>
        </p:nvSpPr>
        <p:spPr>
          <a:xfrm>
            <a:off x="5237259" y="24229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{“”}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D685AF-99DB-2E48-9D26-D755CB342B8E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982BBC-B725-B244-B935-18275F428776}"/>
              </a:ext>
            </a:extLst>
          </p:cNvPr>
          <p:cNvSpPr/>
          <p:nvPr/>
        </p:nvSpPr>
        <p:spPr>
          <a:xfrm>
            <a:off x="7599976" y="23901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Follow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NA</a:t>
            </a:r>
          </a:p>
          <a:p>
            <a:r>
              <a:rPr lang="en-US" dirty="0">
                <a:latin typeface="Courier" pitchFamily="2" charset="0"/>
              </a:rPr>
              <a:t>2: NA</a:t>
            </a:r>
          </a:p>
          <a:p>
            <a:r>
              <a:rPr lang="en-US" dirty="0">
                <a:latin typeface="Courier" pitchFamily="2" charset="0"/>
              </a:rPr>
              <a:t>3: {}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NA</a:t>
            </a:r>
          </a:p>
          <a:p>
            <a:r>
              <a:rPr lang="en-US" dirty="0">
                <a:latin typeface="Courier" pitchFamily="2" charset="0"/>
              </a:rPr>
              <a:t>5: NA</a:t>
            </a:r>
          </a:p>
          <a:p>
            <a:r>
              <a:rPr lang="en-US" dirty="0">
                <a:latin typeface="Courier" pitchFamily="2" charset="0"/>
              </a:rPr>
              <a:t>6: NA</a:t>
            </a:r>
          </a:p>
          <a:p>
            <a:r>
              <a:rPr lang="en-US" dirty="0">
                <a:latin typeface="Courier" pitchFamily="2" charset="0"/>
              </a:rPr>
              <a:t>7: NA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13B350-919A-444A-A39F-7AB16E0E49A0}"/>
              </a:ext>
            </a:extLst>
          </p:cNvPr>
          <p:cNvSpPr txBox="1"/>
          <p:nvPr/>
        </p:nvSpPr>
        <p:spPr>
          <a:xfrm>
            <a:off x="4548173" y="1470022"/>
            <a:ext cx="501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Rules with “” in their First set need special attention</a:t>
            </a:r>
          </a:p>
        </p:txBody>
      </p:sp>
    </p:spTree>
    <p:extLst>
      <p:ext uri="{BB962C8B-B14F-4D97-AF65-F5344CB8AC3E}">
        <p14:creationId xmlns:p14="http://schemas.microsoft.com/office/powerpoint/2010/main" val="377219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Follow Set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044791-E532-744D-B5EB-FA87CF04CE52}"/>
              </a:ext>
            </a:extLst>
          </p:cNvPr>
          <p:cNvSpPr/>
          <p:nvPr/>
        </p:nvSpPr>
        <p:spPr>
          <a:xfrm>
            <a:off x="5237259" y="24229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{“”}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117634-15FC-B147-9529-1D9F35C75A46}"/>
              </a:ext>
            </a:extLst>
          </p:cNvPr>
          <p:cNvSpPr/>
          <p:nvPr/>
        </p:nvSpPr>
        <p:spPr>
          <a:xfrm>
            <a:off x="7599976" y="23901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Follow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NA</a:t>
            </a:r>
          </a:p>
          <a:p>
            <a:r>
              <a:rPr lang="en-US" dirty="0">
                <a:latin typeface="Courier" pitchFamily="2" charset="0"/>
              </a:rPr>
              <a:t>2: NA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NA</a:t>
            </a:r>
          </a:p>
          <a:p>
            <a:r>
              <a:rPr lang="en-US" dirty="0">
                <a:latin typeface="Courier" pitchFamily="2" charset="0"/>
              </a:rPr>
              <a:t>5: NA</a:t>
            </a:r>
          </a:p>
          <a:p>
            <a:r>
              <a:rPr lang="en-US" dirty="0">
                <a:latin typeface="Courier" pitchFamily="2" charset="0"/>
              </a:rPr>
              <a:t>6: NA</a:t>
            </a:r>
          </a:p>
          <a:p>
            <a:r>
              <a:rPr lang="en-US" dirty="0">
                <a:latin typeface="Courier" pitchFamily="2" charset="0"/>
              </a:rPr>
              <a:t>7: NA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FE90DD-734B-C945-936C-53DC1F605FE1}"/>
              </a:ext>
            </a:extLst>
          </p:cNvPr>
          <p:cNvSpPr txBox="1"/>
          <p:nvPr/>
        </p:nvSpPr>
        <p:spPr>
          <a:xfrm>
            <a:off x="5049078" y="5446644"/>
            <a:ext cx="4137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need to find the tokens that any string</a:t>
            </a:r>
          </a:p>
          <a:p>
            <a:r>
              <a:rPr lang="en-US" dirty="0"/>
              <a:t>that follows the production can start with.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01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Rules with “” in their First set need special attention</a:t>
            </a:r>
          </a:p>
        </p:txBody>
      </p:sp>
    </p:spTree>
    <p:extLst>
      <p:ext uri="{BB962C8B-B14F-4D97-AF65-F5344CB8AC3E}">
        <p14:creationId xmlns:p14="http://schemas.microsoft.com/office/powerpoint/2010/main" val="568278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First+ Set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044791-E532-744D-B5EB-FA87CF04CE52}"/>
              </a:ext>
            </a:extLst>
          </p:cNvPr>
          <p:cNvSpPr/>
          <p:nvPr/>
        </p:nvSpPr>
        <p:spPr>
          <a:xfrm>
            <a:off x="4132180" y="24229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{“”}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117634-15FC-B147-9529-1D9F35C75A46}"/>
              </a:ext>
            </a:extLst>
          </p:cNvPr>
          <p:cNvSpPr/>
          <p:nvPr/>
        </p:nvSpPr>
        <p:spPr>
          <a:xfrm>
            <a:off x="6105369" y="2430158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Follow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NA</a:t>
            </a:r>
          </a:p>
          <a:p>
            <a:r>
              <a:rPr lang="en-US" dirty="0">
                <a:latin typeface="Courier" pitchFamily="2" charset="0"/>
              </a:rPr>
              <a:t>2: NA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NA</a:t>
            </a:r>
          </a:p>
          <a:p>
            <a:r>
              <a:rPr lang="en-US" dirty="0">
                <a:latin typeface="Courier" pitchFamily="2" charset="0"/>
              </a:rPr>
              <a:t>5: NA</a:t>
            </a:r>
          </a:p>
          <a:p>
            <a:r>
              <a:rPr lang="en-US" dirty="0">
                <a:latin typeface="Courier" pitchFamily="2" charset="0"/>
              </a:rPr>
              <a:t>6: NA</a:t>
            </a:r>
          </a:p>
          <a:p>
            <a:r>
              <a:rPr lang="en-US" dirty="0">
                <a:latin typeface="Courier" pitchFamily="2" charset="0"/>
              </a:rPr>
              <a:t>7: NA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8372299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</p:spTree>
    <p:extLst>
      <p:ext uri="{BB962C8B-B14F-4D97-AF65-F5344CB8AC3E}">
        <p14:creationId xmlns:p14="http://schemas.microsoft.com/office/powerpoint/2010/main" val="676753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need backtracking?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4611332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4CA7B-DCAC-F444-BC5B-85F9BEE053ED}"/>
              </a:ext>
            </a:extLst>
          </p:cNvPr>
          <p:cNvSpPr txBox="1"/>
          <p:nvPr/>
        </p:nvSpPr>
        <p:spPr>
          <a:xfrm>
            <a:off x="3411109" y="5645426"/>
            <a:ext cx="6838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non-terminal: if every production has a disjoint First+ set then</a:t>
            </a:r>
          </a:p>
          <a:p>
            <a:r>
              <a:rPr lang="en-US" i="1" dirty="0"/>
              <a:t>we do not need any backtracking!</a:t>
            </a:r>
          </a:p>
        </p:txBody>
      </p:sp>
    </p:spTree>
    <p:extLst>
      <p:ext uri="{BB962C8B-B14F-4D97-AF65-F5344CB8AC3E}">
        <p14:creationId xmlns:p14="http://schemas.microsoft.com/office/powerpoint/2010/main" val="2878025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need backtracking?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4611332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1: {‘(‘, ID}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4: {‘(‘}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5: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6: {‘+’}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7: {‘*’}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4CA7B-DCAC-F444-BC5B-85F9BEE053ED}"/>
              </a:ext>
            </a:extLst>
          </p:cNvPr>
          <p:cNvSpPr txBox="1"/>
          <p:nvPr/>
        </p:nvSpPr>
        <p:spPr>
          <a:xfrm>
            <a:off x="3411109" y="5645426"/>
            <a:ext cx="6838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non-terminal: if every production has a disjoint First+ set then</a:t>
            </a:r>
          </a:p>
          <a:p>
            <a:r>
              <a:rPr lang="en-US" i="1" dirty="0"/>
              <a:t>we do not need any backtracking!</a:t>
            </a:r>
          </a:p>
        </p:txBody>
      </p:sp>
    </p:spTree>
    <p:extLst>
      <p:ext uri="{BB962C8B-B14F-4D97-AF65-F5344CB8AC3E}">
        <p14:creationId xmlns:p14="http://schemas.microsoft.com/office/powerpoint/2010/main" val="2872948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need backtracking?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4611332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1: {‘(‘, ID}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4: {‘(‘}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5: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6: {‘+’}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7: {‘*’}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4CA7B-DCAC-F444-BC5B-85F9BEE053ED}"/>
              </a:ext>
            </a:extLst>
          </p:cNvPr>
          <p:cNvSpPr txBox="1"/>
          <p:nvPr/>
        </p:nvSpPr>
        <p:spPr>
          <a:xfrm>
            <a:off x="3411109" y="5645426"/>
            <a:ext cx="6838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non-terminal: if every production has a disjoint First+ set then</a:t>
            </a:r>
          </a:p>
          <a:p>
            <a:r>
              <a:rPr lang="en-US" i="1" dirty="0"/>
              <a:t>we do not need any backtracking!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E6165-908D-D340-9C24-C2A2DCA8EBE8}"/>
              </a:ext>
            </a:extLst>
          </p:cNvPr>
          <p:cNvSpPr txBox="1"/>
          <p:nvPr/>
        </p:nvSpPr>
        <p:spPr>
          <a:xfrm>
            <a:off x="7635018" y="2465117"/>
            <a:ext cx="44553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grammars are called LL(1)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 - scanning the input left to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 - left derivation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1 - how many look ahead symbols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i="1" dirty="0"/>
              <a:t>They are also called predictive grammars </a:t>
            </a:r>
          </a:p>
          <a:p>
            <a:endParaRPr lang="en-US" sz="2000" i="1" dirty="0"/>
          </a:p>
          <a:p>
            <a:r>
              <a:rPr lang="en-US" sz="2000" dirty="0"/>
              <a:t>Many programming languages are LL(1)</a:t>
            </a:r>
          </a:p>
        </p:txBody>
      </p:sp>
    </p:spTree>
    <p:extLst>
      <p:ext uri="{BB962C8B-B14F-4D97-AF65-F5344CB8AC3E}">
        <p14:creationId xmlns:p14="http://schemas.microsoft.com/office/powerpoint/2010/main" val="1407844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9647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A0E1CC-7A43-0F4A-86BC-B9F3A1DFC8C0}"/>
              </a:ext>
            </a:extLst>
          </p:cNvPr>
          <p:cNvSpPr txBox="1"/>
          <p:nvPr/>
        </p:nvSpPr>
        <p:spPr>
          <a:xfrm>
            <a:off x="4323174" y="1848054"/>
            <a:ext cx="506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We’ll revisit a few of the questions from the last quiz</a:t>
            </a:r>
          </a:p>
        </p:txBody>
      </p:sp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44825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{}</a:t>
            </a:r>
          </a:p>
          <a:p>
            <a:r>
              <a:rPr lang="en-US" dirty="0">
                <a:latin typeface="Courier" pitchFamily="2" charset="0"/>
              </a:rPr>
              <a:t>2: {}</a:t>
            </a:r>
          </a:p>
          <a:p>
            <a:r>
              <a:rPr lang="en-US" dirty="0">
                <a:latin typeface="Courier" pitchFamily="2" charset="0"/>
              </a:rPr>
              <a:t>3: {}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167904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1: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4E4DE-61A3-4340-954F-842324A7F958}"/>
              </a:ext>
            </a:extLst>
          </p:cNvPr>
          <p:cNvSpPr txBox="1"/>
          <p:nvPr/>
        </p:nvSpPr>
        <p:spPr>
          <a:xfrm>
            <a:off x="6958584" y="4059936"/>
            <a:ext cx="3308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cannot select the next</a:t>
            </a:r>
            <a:br>
              <a:rPr lang="en-US" i="1" dirty="0"/>
            </a:br>
            <a:r>
              <a:rPr lang="en-US" i="1" dirty="0"/>
              <a:t>rule based on a single look ahead</a:t>
            </a:r>
          </a:p>
          <a:p>
            <a:r>
              <a:rPr lang="en-US" i="1" dirty="0"/>
              <a:t>token!</a:t>
            </a:r>
          </a:p>
        </p:txBody>
      </p:sp>
    </p:spTree>
    <p:extLst>
      <p:ext uri="{BB962C8B-B14F-4D97-AF65-F5344CB8AC3E}">
        <p14:creationId xmlns:p14="http://schemas.microsoft.com/office/powerpoint/2010/main" val="3161722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7205-21A7-9847-AFDB-0F7DD328AF82}"/>
              </a:ext>
            </a:extLst>
          </p:cNvPr>
          <p:cNvSpPr/>
          <p:nvPr/>
        </p:nvSpPr>
        <p:spPr>
          <a:xfrm>
            <a:off x="838200" y="5569545"/>
            <a:ext cx="52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     ::= ID </a:t>
            </a:r>
            <a:r>
              <a:rPr lang="en-US" dirty="0" err="1">
                <a:latin typeface="Courier" pitchFamily="2" charset="0"/>
              </a:rPr>
              <a:t>Option_args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</a:t>
            </a:r>
            <a:r>
              <a:rPr lang="en-US" dirty="0" err="1">
                <a:latin typeface="Courier" pitchFamily="2" charset="0"/>
              </a:rPr>
              <a:t>Option_args</a:t>
            </a:r>
            <a:r>
              <a:rPr lang="en-US" dirty="0">
                <a:latin typeface="Courier" pitchFamily="2" charset="0"/>
              </a:rPr>
              <a:t> ::=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     |  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4:       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AAE05-AF36-EB44-A0BA-1F640DC24896}"/>
              </a:ext>
            </a:extLst>
          </p:cNvPr>
          <p:cNvSpPr txBox="1"/>
          <p:nvPr/>
        </p:nvSpPr>
        <p:spPr>
          <a:xfrm>
            <a:off x="886968" y="4800600"/>
            <a:ext cx="167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refactor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C75CF-7E9C-C347-B46F-D82D9FD87566}"/>
              </a:ext>
            </a:extLst>
          </p:cNvPr>
          <p:cNvSpPr/>
          <p:nvPr/>
        </p:nvSpPr>
        <p:spPr>
          <a:xfrm>
            <a:off x="6558323" y="529254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{}</a:t>
            </a:r>
          </a:p>
          <a:p>
            <a:r>
              <a:rPr lang="en-US" dirty="0">
                <a:latin typeface="Courier" pitchFamily="2" charset="0"/>
              </a:rPr>
              <a:t>2: {}</a:t>
            </a:r>
          </a:p>
          <a:p>
            <a:r>
              <a:rPr lang="en-US" dirty="0">
                <a:latin typeface="Courier" pitchFamily="2" charset="0"/>
              </a:rPr>
              <a:t>3: {}</a:t>
            </a:r>
          </a:p>
          <a:p>
            <a:r>
              <a:rPr lang="en-US" dirty="0">
                <a:latin typeface="Courier" pitchFamily="2" charset="0"/>
              </a:rPr>
              <a:t>4: {}</a:t>
            </a:r>
          </a:p>
        </p:txBody>
      </p:sp>
    </p:spTree>
    <p:extLst>
      <p:ext uri="{BB962C8B-B14F-4D97-AF65-F5344CB8AC3E}">
        <p14:creationId xmlns:p14="http://schemas.microsoft.com/office/powerpoint/2010/main" val="4856545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7205-21A7-9847-AFDB-0F7DD328AF82}"/>
              </a:ext>
            </a:extLst>
          </p:cNvPr>
          <p:cNvSpPr/>
          <p:nvPr/>
        </p:nvSpPr>
        <p:spPr>
          <a:xfrm>
            <a:off x="838200" y="5569545"/>
            <a:ext cx="52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     ::= ID </a:t>
            </a:r>
            <a:r>
              <a:rPr lang="en-US" dirty="0" err="1">
                <a:latin typeface="Courier" pitchFamily="2" charset="0"/>
              </a:rPr>
              <a:t>Option_args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</a:t>
            </a:r>
            <a:r>
              <a:rPr lang="en-US" dirty="0" err="1">
                <a:latin typeface="Courier" pitchFamily="2" charset="0"/>
              </a:rPr>
              <a:t>Option_args</a:t>
            </a:r>
            <a:r>
              <a:rPr lang="en-US" dirty="0">
                <a:latin typeface="Courier" pitchFamily="2" charset="0"/>
              </a:rPr>
              <a:t> ::=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     |  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4:       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AAE05-AF36-EB44-A0BA-1F640DC24896}"/>
              </a:ext>
            </a:extLst>
          </p:cNvPr>
          <p:cNvSpPr txBox="1"/>
          <p:nvPr/>
        </p:nvSpPr>
        <p:spPr>
          <a:xfrm>
            <a:off x="886968" y="4800600"/>
            <a:ext cx="167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refactor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C75CF-7E9C-C347-B46F-D82D9FD87566}"/>
              </a:ext>
            </a:extLst>
          </p:cNvPr>
          <p:cNvSpPr/>
          <p:nvPr/>
        </p:nvSpPr>
        <p:spPr>
          <a:xfrm>
            <a:off x="6558323" y="529254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1: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{‘[‘}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{‘(‘}</a:t>
            </a:r>
          </a:p>
          <a:p>
            <a:r>
              <a:rPr lang="en-US" dirty="0">
                <a:latin typeface="Courier" pitchFamily="2" charset="0"/>
              </a:rPr>
              <a:t>4: {“”}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1BC30-4BA1-B54E-81ED-8ED36F82B131}"/>
              </a:ext>
            </a:extLst>
          </p:cNvPr>
          <p:cNvSpPr txBox="1"/>
          <p:nvPr/>
        </p:nvSpPr>
        <p:spPr>
          <a:xfrm>
            <a:off x="7872984" y="6400542"/>
            <a:ext cx="404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// We will need to compute the follow set</a:t>
            </a:r>
          </a:p>
        </p:txBody>
      </p:sp>
    </p:spTree>
    <p:extLst>
      <p:ext uri="{BB962C8B-B14F-4D97-AF65-F5344CB8AC3E}">
        <p14:creationId xmlns:p14="http://schemas.microsoft.com/office/powerpoint/2010/main" val="24695744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7205-21A7-9847-AFDB-0F7DD328AF82}"/>
              </a:ext>
            </a:extLst>
          </p:cNvPr>
          <p:cNvSpPr/>
          <p:nvPr/>
        </p:nvSpPr>
        <p:spPr>
          <a:xfrm>
            <a:off x="838200" y="5569545"/>
            <a:ext cx="52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     ::= ID </a:t>
            </a:r>
            <a:r>
              <a:rPr lang="en-US" dirty="0" err="1">
                <a:latin typeface="Courier" pitchFamily="2" charset="0"/>
              </a:rPr>
              <a:t>Option_args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</a:t>
            </a:r>
            <a:r>
              <a:rPr lang="en-US" dirty="0" err="1">
                <a:latin typeface="Courier" pitchFamily="2" charset="0"/>
              </a:rPr>
              <a:t>Option_args</a:t>
            </a:r>
            <a:r>
              <a:rPr lang="en-US" dirty="0">
                <a:latin typeface="Courier" pitchFamily="2" charset="0"/>
              </a:rPr>
              <a:t> ::=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     |  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4:       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AAE05-AF36-EB44-A0BA-1F640DC24896}"/>
              </a:ext>
            </a:extLst>
          </p:cNvPr>
          <p:cNvSpPr txBox="1"/>
          <p:nvPr/>
        </p:nvSpPr>
        <p:spPr>
          <a:xfrm>
            <a:off x="886968" y="4800600"/>
            <a:ext cx="167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refactor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2CAF56-2EA5-364A-B9B2-E8666FA36AEE}"/>
              </a:ext>
            </a:extLst>
          </p:cNvPr>
          <p:cNvSpPr txBox="1"/>
          <p:nvPr/>
        </p:nvSpPr>
        <p:spPr>
          <a:xfrm>
            <a:off x="8339328" y="3602736"/>
            <a:ext cx="3214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It is not always possible to </a:t>
            </a:r>
          </a:p>
          <a:p>
            <a:r>
              <a:rPr lang="en-US" i="1" dirty="0"/>
              <a:t>rewrite grammars into a</a:t>
            </a:r>
          </a:p>
          <a:p>
            <a:r>
              <a:rPr lang="en-US" i="1" dirty="0"/>
              <a:t>predictive form, but many</a:t>
            </a:r>
          </a:p>
          <a:p>
            <a:r>
              <a:rPr lang="en-US" i="1" dirty="0"/>
              <a:t>programming languages can be.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8570C3-F2D9-6D4D-AA7D-D892FDEF721E}"/>
              </a:ext>
            </a:extLst>
          </p:cNvPr>
          <p:cNvSpPr/>
          <p:nvPr/>
        </p:nvSpPr>
        <p:spPr>
          <a:xfrm>
            <a:off x="6558323" y="529254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1: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{‘[‘}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{‘(‘}</a:t>
            </a:r>
          </a:p>
          <a:p>
            <a:r>
              <a:rPr lang="en-US" dirty="0">
                <a:latin typeface="Courier" pitchFamily="2" charset="0"/>
              </a:rPr>
              <a:t>4: {“”}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847865-7BAF-E042-8CFD-EDF1CC5DE686}"/>
              </a:ext>
            </a:extLst>
          </p:cNvPr>
          <p:cNvSpPr txBox="1"/>
          <p:nvPr/>
        </p:nvSpPr>
        <p:spPr>
          <a:xfrm>
            <a:off x="7872984" y="6400542"/>
            <a:ext cx="404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// We will need to compute the follow set</a:t>
            </a:r>
          </a:p>
        </p:txBody>
      </p:sp>
    </p:spTree>
    <p:extLst>
      <p:ext uri="{BB962C8B-B14F-4D97-AF65-F5344CB8AC3E}">
        <p14:creationId xmlns:p14="http://schemas.microsoft.com/office/powerpoint/2010/main" val="3907583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31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We now have a full top-down parsing algorithm!</a:t>
            </a:r>
          </a:p>
        </p:txBody>
      </p:sp>
    </p:spTree>
    <p:extLst>
      <p:ext uri="{BB962C8B-B14F-4D97-AF65-F5344CB8AC3E}">
        <p14:creationId xmlns:p14="http://schemas.microsoft.com/office/powerpoint/2010/main" val="1963829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A103AB-5157-9743-BC3A-0C7404719604}"/>
              </a:ext>
            </a:extLst>
          </p:cNvPr>
          <p:cNvSpPr/>
          <p:nvPr/>
        </p:nvSpPr>
        <p:spPr>
          <a:xfrm>
            <a:off x="8191454" y="508669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0472EB-D5AC-5F46-882E-C08B54827B08}"/>
              </a:ext>
            </a:extLst>
          </p:cNvPr>
          <p:cNvSpPr/>
          <p:nvPr/>
        </p:nvSpPr>
        <p:spPr>
          <a:xfrm>
            <a:off x="5676807" y="231670"/>
            <a:ext cx="2275544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9C8629-3ADA-3C4A-93B6-1C3EF89C3734}"/>
              </a:ext>
            </a:extLst>
          </p:cNvPr>
          <p:cNvSpPr txBox="1"/>
          <p:nvPr/>
        </p:nvSpPr>
        <p:spPr>
          <a:xfrm>
            <a:off x="2388382" y="5167290"/>
            <a:ext cx="741523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 pick the next rule, compare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with the possible </a:t>
            </a:r>
            <a:r>
              <a:rPr lang="en-US" dirty="0">
                <a:latin typeface="Courier" pitchFamily="2" charset="0"/>
              </a:rPr>
              <a:t>first+ </a:t>
            </a:r>
            <a:r>
              <a:rPr lang="en-US" dirty="0"/>
              <a:t>sets. </a:t>
            </a:r>
            <a:br>
              <a:rPr lang="en-US" dirty="0"/>
            </a:br>
            <a:r>
              <a:rPr lang="en-US" dirty="0"/>
              <a:t>Pick the rule whose </a:t>
            </a:r>
            <a:r>
              <a:rPr lang="en-US" dirty="0">
                <a:latin typeface="Courier" pitchFamily="2" charset="0"/>
              </a:rPr>
              <a:t>first+</a:t>
            </a:r>
            <a:r>
              <a:rPr lang="en-US" dirty="0"/>
              <a:t> set contains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If there is no such rule then it is a parsing error.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9F9E17-35AC-C040-866C-9B5BE2EAE0D8}"/>
              </a:ext>
            </a:extLst>
          </p:cNvPr>
          <p:cNvSpPr txBox="1"/>
          <p:nvPr/>
        </p:nvSpPr>
        <p:spPr>
          <a:xfrm>
            <a:off x="8823960" y="2768748"/>
            <a:ext cx="2177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input grammar,</a:t>
            </a:r>
            <a:br>
              <a:rPr lang="en-US" i="1" dirty="0"/>
            </a:br>
            <a:r>
              <a:rPr lang="en-US" i="1" dirty="0"/>
              <a:t>refactored to remove</a:t>
            </a:r>
            <a:br>
              <a:rPr lang="en-US" i="1" dirty="0"/>
            </a:br>
            <a:r>
              <a:rPr lang="en-US" i="1" dirty="0"/>
              <a:t>left recursion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97674A-E2F7-774B-9FDF-777EB93B5C45}"/>
              </a:ext>
            </a:extLst>
          </p:cNvPr>
          <p:cNvSpPr txBox="1"/>
          <p:nvPr/>
        </p:nvSpPr>
        <p:spPr>
          <a:xfrm>
            <a:off x="5849112" y="2768748"/>
            <a:ext cx="193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First+ sets for each</a:t>
            </a:r>
            <a:br>
              <a:rPr lang="en-US" i="1" dirty="0"/>
            </a:br>
            <a:r>
              <a:rPr lang="en-US" i="1" dirty="0"/>
              <a:t>production rule</a:t>
            </a:r>
          </a:p>
        </p:txBody>
      </p:sp>
    </p:spTree>
    <p:extLst>
      <p:ext uri="{BB962C8B-B14F-4D97-AF65-F5344CB8AC3E}">
        <p14:creationId xmlns:p14="http://schemas.microsoft.com/office/powerpoint/2010/main" val="1468273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458"/>
            <a:ext cx="10515600" cy="2259542"/>
          </a:xfrm>
        </p:spPr>
        <p:txBody>
          <a:bodyPr/>
          <a:lstStyle/>
          <a:p>
            <a:pPr algn="ctr"/>
            <a:r>
              <a:rPr lang="en-US" dirty="0"/>
              <a:t>Moving on to a simpler implementation: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Recursive Descent Parser</a:t>
            </a:r>
          </a:p>
        </p:txBody>
      </p:sp>
    </p:spTree>
    <p:extLst>
      <p:ext uri="{BB962C8B-B14F-4D97-AF65-F5344CB8AC3E}">
        <p14:creationId xmlns:p14="http://schemas.microsoft.com/office/powerpoint/2010/main" val="25240483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6A4130-5D0E-DA48-B73C-8392BB9ECB07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1040701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A281E4-6231-B242-A075-00A0A288D10F}"/>
              </a:ext>
            </a:extLst>
          </p:cNvPr>
          <p:cNvSpPr txBox="1"/>
          <p:nvPr/>
        </p:nvSpPr>
        <p:spPr>
          <a:xfrm>
            <a:off x="6764866" y="1585480"/>
            <a:ext cx="2668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B6BAF-6944-CE4E-BE10-9856E223EC13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143262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C4353B-99E0-564C-AEAD-F4AC1C864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110" y="1953812"/>
            <a:ext cx="9271000" cy="248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63923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A281E4-6231-B242-A075-00A0A288D10F}"/>
              </a:ext>
            </a:extLst>
          </p:cNvPr>
          <p:cNvSpPr txBox="1"/>
          <p:nvPr/>
        </p:nvSpPr>
        <p:spPr>
          <a:xfrm>
            <a:off x="6764866" y="1585480"/>
            <a:ext cx="367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Expr? </a:t>
            </a:r>
          </a:p>
          <a:p>
            <a:r>
              <a:rPr lang="en-US" i="1" dirty="0"/>
              <a:t>We parse a Unit followed by an Expr2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97C993-0880-7440-AC56-90CDB9F6C996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20431692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29D35E-DBDD-6144-A7D9-5D93088C5744}"/>
              </a:ext>
            </a:extLst>
          </p:cNvPr>
          <p:cNvSpPr txBox="1"/>
          <p:nvPr/>
        </p:nvSpPr>
        <p:spPr>
          <a:xfrm>
            <a:off x="6764866" y="3546601"/>
            <a:ext cx="302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just write exactly that!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367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Expr? </a:t>
            </a:r>
          </a:p>
          <a:p>
            <a:r>
              <a:rPr lang="en-US" i="1" dirty="0"/>
              <a:t>We parse a Unit followed by an Expr2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66F378-5647-AF40-9B86-498B4156AD4E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7A2B4-768D-7A4A-B20F-620EAF5DDB35}"/>
              </a:ext>
            </a:extLst>
          </p:cNvPr>
          <p:cNvSpPr/>
          <p:nvPr/>
        </p:nvSpPr>
        <p:spPr>
          <a:xfrm>
            <a:off x="6764866" y="4053044"/>
            <a:ext cx="44619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.parse_Unit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63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82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Expr2?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957C6A-893E-694F-B916-8039152D7645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3437154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82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Expr2?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</p:spTree>
    <p:extLst>
      <p:ext uri="{BB962C8B-B14F-4D97-AF65-F5344CB8AC3E}">
        <p14:creationId xmlns:p14="http://schemas.microsoft.com/office/powerpoint/2010/main" val="24679407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82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Expr2?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8E83A0-ADF9-E849-B701-B2AE97232197}"/>
              </a:ext>
            </a:extLst>
          </p:cNvPr>
          <p:cNvSpPr/>
          <p:nvPr/>
        </p:nvSpPr>
        <p:spPr>
          <a:xfrm>
            <a:off x="4749801" y="3020478"/>
            <a:ext cx="73744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b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dirty="0" err="1">
                <a:solidFill>
                  <a:srgbClr val="9FA01C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get_token_id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Expr2 ::= Op Unit Expr2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[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]: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.parse_Op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.parse_Unit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.parse_Expr2()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Expr2 ::= "" 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[</a:t>
            </a:r>
            <a:r>
              <a:rPr lang="en-US" sz="1000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”RPAR"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]: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raise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ParserException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(-1,                 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line number (for you to do)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      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observed token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[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”RPAR"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])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expected token </a:t>
            </a:r>
            <a:endParaRPr lang="en-US" sz="1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9542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80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 Unit?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</p:spTree>
    <p:extLst>
      <p:ext uri="{BB962C8B-B14F-4D97-AF65-F5344CB8AC3E}">
        <p14:creationId xmlns:p14="http://schemas.microsoft.com/office/powerpoint/2010/main" val="27082476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80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 Unit?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16679-012E-6C4D-A40D-A3A31CC3C26D}"/>
              </a:ext>
            </a:extLst>
          </p:cNvPr>
          <p:cNvSpPr/>
          <p:nvPr/>
        </p:nvSpPr>
        <p:spPr>
          <a:xfrm>
            <a:off x="5232400" y="2841792"/>
            <a:ext cx="715433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parse_Unit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sz="1000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sz="1000" dirty="0" err="1">
                <a:solidFill>
                  <a:srgbClr val="9FA01C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get_token_id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b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Unit  ::= ‘(‘ Expr ‘)’ 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.parse_Expr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"RPAR"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b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        # Unit :: = ID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raise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ParserException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(-1,       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line number (for you to do)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observed token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[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])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expected token</a:t>
            </a:r>
            <a:endParaRPr lang="en-US" sz="1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45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80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 Unit?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16679-012E-6C4D-A40D-A3A31CC3C26D}"/>
              </a:ext>
            </a:extLst>
          </p:cNvPr>
          <p:cNvSpPr/>
          <p:nvPr/>
        </p:nvSpPr>
        <p:spPr>
          <a:xfrm>
            <a:off x="5232400" y="2841792"/>
            <a:ext cx="715433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parse_Unit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sz="1000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sz="1000" dirty="0" err="1">
                <a:solidFill>
                  <a:srgbClr val="9FA01C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get_token_id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b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Unit  ::= ‘(‘ Expr ‘)’ 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"LPAR"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.parse_Expr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"RPAR"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b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        # Unit :: = ID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raise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ParserException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(-1,       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line number (for you to do)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observed token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[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])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expected token</a:t>
            </a:r>
            <a:endParaRPr lang="en-US" sz="1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8840E-451F-D943-A095-834E80AE3D30}"/>
              </a:ext>
            </a:extLst>
          </p:cNvPr>
          <p:cNvSpPr txBox="1"/>
          <p:nvPr/>
        </p:nvSpPr>
        <p:spPr>
          <a:xfrm>
            <a:off x="8114178" y="3623734"/>
            <a:ext cx="3136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ensure that </a:t>
            </a:r>
            <a:r>
              <a:rPr lang="en-US" sz="1200" i="1" dirty="0" err="1"/>
              <a:t>to_match</a:t>
            </a:r>
            <a:r>
              <a:rPr lang="en-US" sz="1200" i="1" dirty="0"/>
              <a:t> has token ID of “LPAREN”</a:t>
            </a:r>
          </a:p>
          <a:p>
            <a:r>
              <a:rPr lang="en-US" sz="1200" i="1" dirty="0"/>
              <a:t>and get the next token</a:t>
            </a:r>
          </a:p>
        </p:txBody>
      </p:sp>
    </p:spTree>
    <p:extLst>
      <p:ext uri="{BB962C8B-B14F-4D97-AF65-F5344CB8AC3E}">
        <p14:creationId xmlns:p14="http://schemas.microsoft.com/office/powerpoint/2010/main" val="21502859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80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 Unit?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16679-012E-6C4D-A40D-A3A31CC3C26D}"/>
              </a:ext>
            </a:extLst>
          </p:cNvPr>
          <p:cNvSpPr/>
          <p:nvPr/>
        </p:nvSpPr>
        <p:spPr>
          <a:xfrm>
            <a:off x="5232400" y="2841792"/>
            <a:ext cx="715433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parse_Unit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sz="1000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sz="1000" dirty="0" err="1">
                <a:solidFill>
                  <a:srgbClr val="9FA01C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get_token_id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b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Unit  ::= ‘(‘ Expr ‘)’ 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"LPAR"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.parse_Expr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"RPAR"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b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        # Unit :: = ID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raise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ParserException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(-1,       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line number (for you to do)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observed token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[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])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expected token</a:t>
            </a:r>
            <a:endParaRPr lang="en-US" sz="1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8840E-451F-D943-A095-834E80AE3D30}"/>
              </a:ext>
            </a:extLst>
          </p:cNvPr>
          <p:cNvSpPr txBox="1"/>
          <p:nvPr/>
        </p:nvSpPr>
        <p:spPr>
          <a:xfrm>
            <a:off x="8114178" y="3623734"/>
            <a:ext cx="3136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ensure that </a:t>
            </a:r>
            <a:r>
              <a:rPr lang="en-US" sz="1200" i="1" dirty="0" err="1"/>
              <a:t>to_match</a:t>
            </a:r>
            <a:r>
              <a:rPr lang="en-US" sz="1200" i="1" dirty="0"/>
              <a:t> has token ID of “LPAREN”</a:t>
            </a:r>
          </a:p>
          <a:p>
            <a:r>
              <a:rPr lang="en-US" sz="1200" i="1" dirty="0"/>
              <a:t>and get the next token</a:t>
            </a:r>
          </a:p>
        </p:txBody>
      </p:sp>
    </p:spTree>
    <p:extLst>
      <p:ext uri="{BB962C8B-B14F-4D97-AF65-F5344CB8AC3E}">
        <p14:creationId xmlns:p14="http://schemas.microsoft.com/office/powerpoint/2010/main" val="5658281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6: Op    ::= ‘+’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7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Op?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</p:spTree>
    <p:extLst>
      <p:ext uri="{BB962C8B-B14F-4D97-AF65-F5344CB8AC3E}">
        <p14:creationId xmlns:p14="http://schemas.microsoft.com/office/powerpoint/2010/main" val="167271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BD632-3B20-FE44-A6F7-CBFA57BE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issue with left recursion?</a:t>
            </a:r>
          </a:p>
        </p:txBody>
      </p:sp>
    </p:spTree>
    <p:extLst>
      <p:ext uri="{BB962C8B-B14F-4D97-AF65-F5344CB8AC3E}">
        <p14:creationId xmlns:p14="http://schemas.microsoft.com/office/powerpoint/2010/main" val="27730559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6: Op    ::= ‘+’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7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Op?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2E97EB-40B3-014A-B687-59B439FD6ACF}"/>
              </a:ext>
            </a:extLst>
          </p:cNvPr>
          <p:cNvSpPr/>
          <p:nvPr/>
        </p:nvSpPr>
        <p:spPr>
          <a:xfrm>
            <a:off x="4834466" y="3175167"/>
            <a:ext cx="70019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parse_Op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sz="1000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dirty="0" err="1">
                <a:solidFill>
                  <a:srgbClr val="9FA01C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get_token_id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Op  ::= '+'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b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        # Op  ::= '*'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000" b="1" dirty="0">
                <a:solidFill>
                  <a:srgbClr val="2EAEBB"/>
                </a:solidFill>
                <a:latin typeface="Menlo" panose="020B0609030804020204" pitchFamily="49" charset="0"/>
              </a:rPr>
              <a:t>raise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ParserException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(-1,           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line number (for you to do) 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</a:t>
            </a:r>
            <a:r>
              <a:rPr lang="en-US" sz="10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0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   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observed token 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</a:t>
            </a:r>
          </a:p>
          <a:p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[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0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000" dirty="0">
                <a:solidFill>
                  <a:srgbClr val="000000"/>
                </a:solidFill>
                <a:latin typeface="Menlo" panose="020B0609030804020204" pitchFamily="49" charset="0"/>
              </a:rPr>
              <a:t>]) </a:t>
            </a:r>
            <a:r>
              <a:rPr lang="en-US" sz="1000" dirty="0">
                <a:solidFill>
                  <a:srgbClr val="B42419"/>
                </a:solidFill>
                <a:latin typeface="Menlo" panose="020B0609030804020204" pitchFamily="49" charset="0"/>
              </a:rPr>
              <a:t># expected token</a:t>
            </a:r>
            <a:endParaRPr lang="en-US" sz="1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524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11CA3-5F86-B741-B517-4A35040C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on: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7A215-AD67-3E43-9D76-AA5146AED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24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D68E-9E82-AE46-82DB-287C3960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DB54-5A68-7A4F-B564-82AE0FB6C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scope?</a:t>
            </a:r>
          </a:p>
          <a:p>
            <a:endParaRPr lang="en-US" dirty="0"/>
          </a:p>
          <a:p>
            <a:r>
              <a:rPr lang="en-US" dirty="0"/>
              <a:t>Can it be determined at compile time? Can it be determined at runtime?</a:t>
            </a:r>
          </a:p>
          <a:p>
            <a:endParaRPr lang="en-US" dirty="0"/>
          </a:p>
          <a:p>
            <a:r>
              <a:rPr lang="en-US" dirty="0"/>
              <a:t>C vs. Python</a:t>
            </a:r>
          </a:p>
          <a:p>
            <a:endParaRPr lang="en-US" dirty="0"/>
          </a:p>
          <a:p>
            <a:r>
              <a:rPr lang="en-US" dirty="0"/>
              <a:t>Anyone have any interesting scoping rules they know of?</a:t>
            </a:r>
          </a:p>
        </p:txBody>
      </p:sp>
    </p:spTree>
    <p:extLst>
      <p:ext uri="{BB962C8B-B14F-4D97-AF65-F5344CB8AC3E}">
        <p14:creationId xmlns:p14="http://schemas.microsoft.com/office/powerpoint/2010/main" val="15504097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D68E-9E82-AE46-82DB-287C3960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consideration: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DB54-5A68-7A4F-B564-82AE0FB6C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6586"/>
          </a:xfrm>
        </p:spPr>
        <p:txBody>
          <a:bodyPr/>
          <a:lstStyle/>
          <a:p>
            <a:r>
              <a:rPr lang="en-US" dirty="0"/>
              <a:t>Lexical scope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4DCF9F-7BD2-F74F-AA41-E7FD1E54DFBF}"/>
              </a:ext>
            </a:extLst>
          </p:cNvPr>
          <p:cNvSpPr/>
          <p:nvPr/>
        </p:nvSpPr>
        <p:spPr>
          <a:xfrm>
            <a:off x="977660" y="3429000"/>
            <a:ext cx="22831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int x = 0;</a:t>
            </a:r>
          </a:p>
          <a:p>
            <a:r>
              <a:rPr lang="en-US" dirty="0">
                <a:latin typeface="Courier" pitchFamily="2" charset="0"/>
              </a:rPr>
              <a:t>int y = 0;</a:t>
            </a:r>
          </a:p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int y = 0;</a:t>
            </a:r>
          </a:p>
          <a:p>
            <a:r>
              <a:rPr lang="en-US" dirty="0">
                <a:latin typeface="Courier" pitchFamily="2" charset="0"/>
              </a:rPr>
              <a:t>  x+=1;</a:t>
            </a:r>
          </a:p>
          <a:p>
            <a:r>
              <a:rPr lang="en-US" dirty="0">
                <a:latin typeface="Courier" pitchFamily="2" charset="0"/>
              </a:rPr>
              <a:t>  y+=1;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x+=1;</a:t>
            </a:r>
          </a:p>
          <a:p>
            <a:r>
              <a:rPr lang="en-US" dirty="0">
                <a:latin typeface="Courier" pitchFamily="2" charset="0"/>
              </a:rPr>
              <a:t>y+=1;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14E907-F0E4-D44E-B792-FA8DDA2D99A9}"/>
              </a:ext>
            </a:extLst>
          </p:cNvPr>
          <p:cNvSpPr txBox="1"/>
          <p:nvPr/>
        </p:nvSpPr>
        <p:spPr>
          <a:xfrm>
            <a:off x="3847381" y="5486400"/>
            <a:ext cx="35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the final values in x and y?</a:t>
            </a:r>
          </a:p>
        </p:txBody>
      </p:sp>
    </p:spTree>
    <p:extLst>
      <p:ext uri="{BB962C8B-B14F-4D97-AF65-F5344CB8AC3E}">
        <p14:creationId xmlns:p14="http://schemas.microsoft.com/office/powerpoint/2010/main" val="9533872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9952"/>
          </a:xfrm>
        </p:spPr>
        <p:txBody>
          <a:bodyPr>
            <a:normAutofit/>
          </a:bodyPr>
          <a:lstStyle/>
          <a:p>
            <a:r>
              <a:rPr lang="en-US" dirty="0"/>
              <a:t>Symbol table object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two methods:</a:t>
            </a:r>
          </a:p>
          <a:p>
            <a:pPr lvl="1"/>
            <a:r>
              <a:rPr lang="en-US" b="1" dirty="0">
                <a:latin typeface="Courier" pitchFamily="2" charset="0"/>
              </a:rPr>
              <a:t>lookup(id) </a:t>
            </a:r>
            <a:r>
              <a:rPr lang="en-US" dirty="0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id,info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dirty="0">
                <a:latin typeface="Courier" pitchFamily="2" charset="0"/>
              </a:rPr>
              <a:t>: insert a new id (or overwrite an existing id) into the symbol table along with a set of information about the id.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62BFF-D72A-BB42-AA45-43DB37C7F1E6}"/>
              </a:ext>
            </a:extLst>
          </p:cNvPr>
          <p:cNvSpPr txBox="1"/>
          <p:nvPr/>
        </p:nvSpPr>
        <p:spPr>
          <a:xfrm>
            <a:off x="1121434" y="6159260"/>
            <a:ext cx="454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information might we store about an id?</a:t>
            </a:r>
          </a:p>
        </p:txBody>
      </p:sp>
    </p:spTree>
    <p:extLst>
      <p:ext uri="{BB962C8B-B14F-4D97-AF65-F5344CB8AC3E}">
        <p14:creationId xmlns:p14="http://schemas.microsoft.com/office/powerpoint/2010/main" val="32187790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4904-26A2-D74C-ADED-1FDE4320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simple programming language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D8E49F-1C9B-1C49-B371-5B3E13844265}"/>
              </a:ext>
            </a:extLst>
          </p:cNvPr>
          <p:cNvSpPr/>
          <p:nvPr/>
        </p:nvSpPr>
        <p:spPr>
          <a:xfrm>
            <a:off x="9410623" y="1825625"/>
            <a:ext cx="15067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x++;</a:t>
            </a:r>
          </a:p>
          <a:p>
            <a:r>
              <a:rPr lang="en-US" sz="2400" dirty="0">
                <a:latin typeface="Courier" pitchFamily="2" charset="0"/>
              </a:rPr>
              <a:t>int y;</a:t>
            </a:r>
          </a:p>
          <a:p>
            <a:r>
              <a:rPr lang="en-US" sz="2400" dirty="0">
                <a:latin typeface="Courier" pitchFamily="2" charset="0"/>
              </a:rPr>
              <a:t>y++;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B47610-82B0-3C47-8446-DD8B3933BEF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0815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ID = [a-z]+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INCREMENT = “\+\+”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TYPE = “int”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LBRAC = “{“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RBRAC = “}”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SEMI = “;”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statements are either a declaration or an increment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491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4904-26A2-D74C-ADED-1FDE4320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simple programming language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D8E49F-1C9B-1C49-B371-5B3E13844265}"/>
              </a:ext>
            </a:extLst>
          </p:cNvPr>
          <p:cNvSpPr/>
          <p:nvPr/>
        </p:nvSpPr>
        <p:spPr>
          <a:xfrm>
            <a:off x="9065628" y="1825625"/>
            <a:ext cx="21041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y++;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C9C335-EF6A-6747-B3BA-4044A0E1049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0815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ID = [a-z]+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INCREMENT = “\+\+”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TYPE = “int”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LBRAC = “{“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RBRAC = “}”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SEMI = “;”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statements are either a declaration or an increment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652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4904-26A2-D74C-ADED-1FDE4320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simple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D6D98-EA31-E24D-94B3-BED0E5046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815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 = [a-z]+</a:t>
            </a:r>
          </a:p>
          <a:p>
            <a:pPr marL="0" indent="0">
              <a:buNone/>
            </a:pPr>
            <a:r>
              <a:rPr lang="en-US" dirty="0"/>
              <a:t>INCREMENT = “\+\+”</a:t>
            </a:r>
          </a:p>
          <a:p>
            <a:pPr marL="0" indent="0">
              <a:buNone/>
            </a:pPr>
            <a:r>
              <a:rPr lang="en-US" dirty="0"/>
              <a:t>TYPE = “int”</a:t>
            </a:r>
          </a:p>
          <a:p>
            <a:pPr marL="0" indent="0">
              <a:buNone/>
            </a:pPr>
            <a:r>
              <a:rPr lang="en-US" dirty="0"/>
              <a:t>LBRAC = “{“</a:t>
            </a:r>
          </a:p>
          <a:p>
            <a:pPr marL="0" indent="0">
              <a:buNone/>
            </a:pPr>
            <a:r>
              <a:rPr lang="en-US" dirty="0"/>
              <a:t>RBRAC = “}”</a:t>
            </a:r>
          </a:p>
          <a:p>
            <a:pPr marL="0" indent="0">
              <a:buNone/>
            </a:pPr>
            <a:r>
              <a:rPr lang="en-US" dirty="0"/>
              <a:t>SEMI = “;”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statements are either a declaration or an increment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D8E49F-1C9B-1C49-B371-5B3E13844265}"/>
              </a:ext>
            </a:extLst>
          </p:cNvPr>
          <p:cNvSpPr/>
          <p:nvPr/>
        </p:nvSpPr>
        <p:spPr>
          <a:xfrm>
            <a:off x="8988358" y="1825625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>
                <a:highlight>
                  <a:srgbClr val="00FF00"/>
                </a:highlight>
                <a:latin typeface="Courier" pitchFamily="2" charset="0"/>
              </a:rPr>
              <a:t>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highlight>
                  <a:srgbClr val="FF0000"/>
                </a:highlight>
                <a:latin typeface="Courier" pitchFamily="2" charset="0"/>
              </a:rPr>
              <a:t>y++;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2752A9-9DE8-1B4B-BAB7-DC3CB7136AC2}"/>
              </a:ext>
            </a:extLst>
          </p:cNvPr>
          <p:cNvSpPr txBox="1"/>
          <p:nvPr/>
        </p:nvSpPr>
        <p:spPr>
          <a:xfrm>
            <a:off x="9685866" y="4638218"/>
            <a:ext cx="73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error!</a:t>
            </a:r>
          </a:p>
        </p:txBody>
      </p:sp>
    </p:spTree>
    <p:extLst>
      <p:ext uri="{BB962C8B-B14F-4D97-AF65-F5344CB8AC3E}">
        <p14:creationId xmlns:p14="http://schemas.microsoft.com/office/powerpoint/2010/main" val="6081554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9952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declare_statement</a:t>
            </a:r>
            <a:r>
              <a:rPr lang="en-US" dirty="0"/>
              <a:t> ::= TYPE ID SEMI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35FB34-5EF6-F34B-85C3-261AB2E9072E}"/>
              </a:ext>
            </a:extLst>
          </p:cNvPr>
          <p:cNvSpPr txBox="1"/>
          <p:nvPr/>
        </p:nvSpPr>
        <p:spPr>
          <a:xfrm>
            <a:off x="6368690" y="1563817"/>
            <a:ext cx="45975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the statement: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int x;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7CEC4D-A4F8-3248-8664-1C5693551E8D}"/>
              </a:ext>
            </a:extLst>
          </p:cNvPr>
          <p:cNvSpPr/>
          <p:nvPr/>
        </p:nvSpPr>
        <p:spPr>
          <a:xfrm>
            <a:off x="327886" y="4463186"/>
            <a:ext cx="99639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latin typeface="Courier" pitchFamily="2" charset="0"/>
              </a:rPr>
              <a:t>lookup(id) </a:t>
            </a:r>
            <a:r>
              <a:rPr lang="en-US" dirty="0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id,info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dirty="0">
                <a:latin typeface="Courier" pitchFamily="2" charset="0"/>
              </a:rPr>
              <a:t>: insert a new id (or overwrite an existing id) into the symbol table along with a set of information about the 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004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declare_statement</a:t>
            </a:r>
            <a:r>
              <a:rPr lang="en-US" dirty="0"/>
              <a:t> ::= TYPE ID SEMI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(TYPE)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variable_name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 # lexeme value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(ID)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ST.insert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variable_name,None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(SEMI)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970213-59E7-9B4F-B56F-59A8A7151E35}"/>
              </a:ext>
            </a:extLst>
          </p:cNvPr>
          <p:cNvSpPr txBox="1"/>
          <p:nvPr/>
        </p:nvSpPr>
        <p:spPr>
          <a:xfrm>
            <a:off x="6368690" y="1563817"/>
            <a:ext cx="45975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the statement: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int x;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57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3448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12730" y="711827"/>
            <a:ext cx="2565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could a demonic</a:t>
            </a:r>
            <a:br>
              <a:rPr lang="en-US" i="1" dirty="0"/>
            </a:br>
            <a:r>
              <a:rPr lang="en-US" i="1" dirty="0"/>
              <a:t>choice do?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AB8421B2-A102-CF42-9B99-CD493044E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270218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391E83E5-F743-0E44-8DE2-9E22EBCB9B79}"/>
              </a:ext>
            </a:extLst>
          </p:cNvPr>
          <p:cNvGraphicFramePr>
            <a:graphicFrameLocks noGrp="1"/>
          </p:cNvGraphicFramePr>
          <p:nvPr/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9DADDD4-849D-8C49-9884-63D079B5D0AD}"/>
              </a:ext>
            </a:extLst>
          </p:cNvPr>
          <p:cNvSpPr/>
          <p:nvPr/>
        </p:nvSpPr>
        <p:spPr>
          <a:xfrm>
            <a:off x="7131606" y="157830"/>
            <a:ext cx="3911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‘+’ ID</a:t>
            </a:r>
          </a:p>
          <a:p>
            <a:r>
              <a:rPr lang="en-US" dirty="0">
                <a:latin typeface="Courier" pitchFamily="2" charset="0"/>
              </a:rPr>
              <a:t>2:       |   ID</a:t>
            </a:r>
          </a:p>
        </p:txBody>
      </p:sp>
    </p:spTree>
    <p:extLst>
      <p:ext uri="{BB962C8B-B14F-4D97-AF65-F5344CB8AC3E}">
        <p14:creationId xmlns:p14="http://schemas.microsoft.com/office/powerpoint/2010/main" val="7739233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9952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inc_statement</a:t>
            </a:r>
            <a:r>
              <a:rPr lang="en-US" dirty="0"/>
              <a:t> ::= ID INCREMENT SEMI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CE85A-EE89-FC48-BF54-F121B73BB184}"/>
              </a:ext>
            </a:extLst>
          </p:cNvPr>
          <p:cNvSpPr txBox="1"/>
          <p:nvPr/>
        </p:nvSpPr>
        <p:spPr>
          <a:xfrm>
            <a:off x="8540151" y="1570008"/>
            <a:ext cx="353962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string: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x++;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3D3755-053A-DE4F-B385-B8149438F615}"/>
              </a:ext>
            </a:extLst>
          </p:cNvPr>
          <p:cNvSpPr/>
          <p:nvPr/>
        </p:nvSpPr>
        <p:spPr>
          <a:xfrm>
            <a:off x="327886" y="4463186"/>
            <a:ext cx="99639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latin typeface="Courier" pitchFamily="2" charset="0"/>
              </a:rPr>
              <a:t>lookup(id) </a:t>
            </a:r>
            <a:r>
              <a:rPr lang="en-US" dirty="0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id,info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dirty="0">
                <a:latin typeface="Courier" pitchFamily="2" charset="0"/>
              </a:rPr>
              <a:t>: insert a new id (or overwrite an existing id) into the symbol table along with a set of information about the 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881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41574" cy="397995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inc_statement</a:t>
            </a:r>
            <a:r>
              <a:rPr lang="en-US" dirty="0"/>
              <a:t> ::= ID INCREMENT SEMI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variable_name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 # lexeme value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if </a:t>
            </a:r>
            <a:r>
              <a:rPr lang="en-US" dirty="0" err="1">
                <a:latin typeface="Courier" pitchFamily="2" charset="0"/>
              </a:rPr>
              <a:t>ST.lookup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variable_name</a:t>
            </a:r>
            <a:r>
              <a:rPr lang="en-US" dirty="0">
                <a:latin typeface="Courier" pitchFamily="2" charset="0"/>
              </a:rPr>
              <a:t>) is None: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raise </a:t>
            </a:r>
            <a:r>
              <a:rPr lang="en-US" dirty="0" err="1">
                <a:latin typeface="Courier" pitchFamily="2" charset="0"/>
              </a:rPr>
              <a:t>SymbolTableException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variable_name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(ID)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(INCREMENT)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(SEMI)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CE85A-EE89-FC48-BF54-F121B73BB184}"/>
              </a:ext>
            </a:extLst>
          </p:cNvPr>
          <p:cNvSpPr txBox="1"/>
          <p:nvPr/>
        </p:nvSpPr>
        <p:spPr>
          <a:xfrm>
            <a:off x="8540151" y="1570008"/>
            <a:ext cx="353962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string: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x++;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33636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56144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statement : </a:t>
            </a:r>
            <a:r>
              <a:rPr lang="en-US" dirty="0">
                <a:highlight>
                  <a:srgbClr val="00FF00"/>
                </a:highlight>
              </a:rPr>
              <a:t>LBRAC</a:t>
            </a:r>
            <a:r>
              <a:rPr lang="en-US" dirty="0"/>
              <a:t> </a:t>
            </a:r>
            <a:r>
              <a:rPr lang="en-US" dirty="0" err="1"/>
              <a:t>statement_list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RBRAC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757F4-42C5-8D4A-9164-8158049EC90F}"/>
              </a:ext>
            </a:extLst>
          </p:cNvPr>
          <p:cNvSpPr/>
          <p:nvPr/>
        </p:nvSpPr>
        <p:spPr>
          <a:xfrm>
            <a:off x="8988358" y="1825625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>
                <a:highlight>
                  <a:srgbClr val="00FF00"/>
                </a:highlight>
                <a:latin typeface="Courier" pitchFamily="2" charset="0"/>
              </a:rPr>
              <a:t>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highlight>
                  <a:srgbClr val="FF0000"/>
                </a:highlight>
                <a:latin typeface="Courier" pitchFamily="2" charset="0"/>
              </a:rPr>
              <a:t>y++;</a:t>
            </a:r>
          </a:p>
        </p:txBody>
      </p:sp>
    </p:spTree>
    <p:extLst>
      <p:ext uri="{BB962C8B-B14F-4D97-AF65-F5344CB8AC3E}">
        <p14:creationId xmlns:p14="http://schemas.microsoft.com/office/powerpoint/2010/main" val="26906010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56144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statement : </a:t>
            </a:r>
            <a:r>
              <a:rPr lang="en-US" dirty="0">
                <a:highlight>
                  <a:srgbClr val="00FF00"/>
                </a:highlight>
              </a:rPr>
              <a:t>LBRAC</a:t>
            </a:r>
            <a:r>
              <a:rPr lang="en-US" dirty="0"/>
              <a:t> </a:t>
            </a:r>
            <a:r>
              <a:rPr lang="en-US" dirty="0" err="1"/>
              <a:t>statement_list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RBRAC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6BA9F8-B5BA-1649-9C81-705B419CB52D}"/>
              </a:ext>
            </a:extLst>
          </p:cNvPr>
          <p:cNvSpPr txBox="1"/>
          <p:nvPr/>
        </p:nvSpPr>
        <p:spPr>
          <a:xfrm>
            <a:off x="1890445" y="4664467"/>
            <a:ext cx="198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a new scope 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4B185-69B7-B445-9002-497AB2210028}"/>
              </a:ext>
            </a:extLst>
          </p:cNvPr>
          <p:cNvSpPr txBox="1"/>
          <p:nvPr/>
        </p:nvSpPr>
        <p:spPr>
          <a:xfrm>
            <a:off x="5578867" y="4664467"/>
            <a:ext cx="207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 the scope 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B1FA70-B8DD-724E-AABA-9FDEC1AB1822}"/>
              </a:ext>
            </a:extLst>
          </p:cNvPr>
          <p:cNvSpPr/>
          <p:nvPr/>
        </p:nvSpPr>
        <p:spPr>
          <a:xfrm>
            <a:off x="8988358" y="1825625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>
                <a:highlight>
                  <a:srgbClr val="00FF00"/>
                </a:highlight>
                <a:latin typeface="Courier" pitchFamily="2" charset="0"/>
              </a:rPr>
              <a:t>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highlight>
                  <a:srgbClr val="FF0000"/>
                </a:highlight>
                <a:latin typeface="Courier" pitchFamily="2" charset="0"/>
              </a:rPr>
              <a:t>y++;</a:t>
            </a:r>
          </a:p>
        </p:txBody>
      </p:sp>
    </p:spTree>
    <p:extLst>
      <p:ext uri="{BB962C8B-B14F-4D97-AF65-F5344CB8AC3E}">
        <p14:creationId xmlns:p14="http://schemas.microsoft.com/office/powerpoint/2010/main" val="38797627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99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Symbol table</a:t>
            </a:r>
          </a:p>
          <a:p>
            <a:r>
              <a:rPr lang="en-US" dirty="0">
                <a:highlight>
                  <a:srgbClr val="00FF00"/>
                </a:highlight>
              </a:rPr>
              <a:t>four</a:t>
            </a:r>
            <a:r>
              <a:rPr lang="en-US" dirty="0"/>
              <a:t> methods:</a:t>
            </a:r>
          </a:p>
          <a:p>
            <a:pPr lvl="1"/>
            <a:r>
              <a:rPr lang="en-US" b="1" dirty="0">
                <a:latin typeface="Courier" pitchFamily="2" charset="0"/>
              </a:rPr>
              <a:t>lookup(id) </a:t>
            </a:r>
            <a:r>
              <a:rPr lang="en-US" dirty="0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id,info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dirty="0">
                <a:latin typeface="Courier" pitchFamily="2" charset="0"/>
              </a:rPr>
              <a:t>: insert a new id into the symbol table along with a set of information about the id.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 err="1">
                <a:latin typeface="Courier" pitchFamily="2" charset="0"/>
              </a:rPr>
              <a:t>push_scope</a:t>
            </a:r>
            <a:r>
              <a:rPr lang="en-US" b="1" dirty="0">
                <a:latin typeface="Courier" pitchFamily="2" charset="0"/>
              </a:rPr>
              <a:t>() </a:t>
            </a:r>
            <a:r>
              <a:rPr lang="en-US" dirty="0">
                <a:latin typeface="Courier" pitchFamily="2" charset="0"/>
              </a:rPr>
              <a:t>: push a new scope to the symbol table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 err="1">
                <a:latin typeface="Courier" pitchFamily="2" charset="0"/>
              </a:rPr>
              <a:t>pop_scope</a:t>
            </a:r>
            <a:r>
              <a:rPr lang="en-US" b="1" dirty="0">
                <a:latin typeface="Courier" pitchFamily="2" charset="0"/>
              </a:rPr>
              <a:t>() : </a:t>
            </a:r>
            <a:r>
              <a:rPr lang="en-US" dirty="0">
                <a:latin typeface="Courier" pitchFamily="2" charset="0"/>
              </a:rPr>
              <a:t>pop a scope from the symbol table</a:t>
            </a:r>
          </a:p>
        </p:txBody>
      </p:sp>
    </p:spTree>
    <p:extLst>
      <p:ext uri="{BB962C8B-B14F-4D97-AF65-F5344CB8AC3E}">
        <p14:creationId xmlns:p14="http://schemas.microsoft.com/office/powerpoint/2010/main" val="2067213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56144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statement : </a:t>
            </a:r>
            <a:r>
              <a:rPr lang="en-US" dirty="0">
                <a:highlight>
                  <a:srgbClr val="00FF00"/>
                </a:highlight>
              </a:rPr>
              <a:t>LBRAC</a:t>
            </a:r>
            <a:r>
              <a:rPr lang="en-US" dirty="0"/>
              <a:t> </a:t>
            </a:r>
            <a:r>
              <a:rPr lang="en-US" dirty="0" err="1"/>
              <a:t>statement_list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RBRAC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6BA9F8-B5BA-1649-9C81-705B419CB52D}"/>
              </a:ext>
            </a:extLst>
          </p:cNvPr>
          <p:cNvSpPr txBox="1"/>
          <p:nvPr/>
        </p:nvSpPr>
        <p:spPr>
          <a:xfrm>
            <a:off x="1297472" y="4522001"/>
            <a:ext cx="721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You will be adding the functions to push and pop scopes in your homework</a:t>
            </a:r>
          </a:p>
        </p:txBody>
      </p:sp>
    </p:spTree>
    <p:extLst>
      <p:ext uri="{BB962C8B-B14F-4D97-AF65-F5344CB8AC3E}">
        <p14:creationId xmlns:p14="http://schemas.microsoft.com/office/powerpoint/2010/main" val="3501293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3BB9-8E0D-2D49-B4E8-FB70A0848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Thoughts? What data structures are good at mapping strings?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B5AF34-69E8-5846-A50F-646CD02A23E0}"/>
              </a:ext>
            </a:extLst>
          </p:cNvPr>
          <p:cNvSpPr txBox="1">
            <a:spLocks/>
          </p:cNvSpPr>
          <p:nvPr/>
        </p:nvSpPr>
        <p:spPr>
          <a:xfrm>
            <a:off x="838200" y="2633021"/>
            <a:ext cx="10515600" cy="39799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Symbol table</a:t>
            </a:r>
          </a:p>
          <a:p>
            <a:r>
              <a:rPr lang="en-US">
                <a:highlight>
                  <a:srgbClr val="00FF00"/>
                </a:highlight>
              </a:rPr>
              <a:t>four</a:t>
            </a:r>
            <a:r>
              <a:rPr lang="en-US"/>
              <a:t> methods:</a:t>
            </a:r>
          </a:p>
          <a:p>
            <a:pPr lvl="1"/>
            <a:r>
              <a:rPr lang="en-US" b="1">
                <a:latin typeface="Courier" pitchFamily="2" charset="0"/>
              </a:rPr>
              <a:t>lookup(id) </a:t>
            </a:r>
            <a:r>
              <a:rPr lang="en-US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>
                <a:latin typeface="Courier" pitchFamily="2" charset="0"/>
              </a:rPr>
            </a:br>
            <a:endParaRPr lang="en-US">
              <a:latin typeface="Courier" pitchFamily="2" charset="0"/>
            </a:endParaRPr>
          </a:p>
          <a:p>
            <a:pPr lvl="1"/>
            <a:r>
              <a:rPr lang="en-US" b="1">
                <a:latin typeface="Courier" pitchFamily="2" charset="0"/>
              </a:rPr>
              <a:t>insert(id,info) </a:t>
            </a:r>
            <a:r>
              <a:rPr lang="en-US">
                <a:latin typeface="Courier" pitchFamily="2" charset="0"/>
              </a:rPr>
              <a:t>: insert a new id into the symbol table along with a set of information about the id.</a:t>
            </a:r>
          </a:p>
          <a:p>
            <a:pPr lvl="1"/>
            <a:endParaRPr lang="en-US">
              <a:latin typeface="Courier" pitchFamily="2" charset="0"/>
            </a:endParaRPr>
          </a:p>
          <a:p>
            <a:pPr lvl="1"/>
            <a:r>
              <a:rPr lang="en-US" b="1">
                <a:latin typeface="Courier" pitchFamily="2" charset="0"/>
              </a:rPr>
              <a:t>push_scope() </a:t>
            </a:r>
            <a:r>
              <a:rPr lang="en-US">
                <a:latin typeface="Courier" pitchFamily="2" charset="0"/>
              </a:rPr>
              <a:t>: push a new scope to the symbol table</a:t>
            </a:r>
          </a:p>
          <a:p>
            <a:pPr lvl="1"/>
            <a:endParaRPr lang="en-US">
              <a:latin typeface="Courier" pitchFamily="2" charset="0"/>
            </a:endParaRPr>
          </a:p>
          <a:p>
            <a:pPr lvl="1"/>
            <a:r>
              <a:rPr lang="en-US" b="1">
                <a:latin typeface="Courier" pitchFamily="2" charset="0"/>
              </a:rPr>
              <a:t>pop_scope() : </a:t>
            </a:r>
            <a:r>
              <a:rPr lang="en-US">
                <a:latin typeface="Courier" pitchFamily="2" charset="0"/>
              </a:rPr>
              <a:t>pop a scope from the symbol table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8920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3BB9-8E0D-2D49-B4E8-FB70A0848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3B147-D35B-B644-8745-4E467C99E24A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6E1B91-0C88-7945-B022-9658A45E81D7}"/>
              </a:ext>
            </a:extLst>
          </p:cNvPr>
          <p:cNvSpPr txBox="1"/>
          <p:nvPr/>
        </p:nvSpPr>
        <p:spPr>
          <a:xfrm>
            <a:off x="8151779" y="5245226"/>
            <a:ext cx="121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 scope</a:t>
            </a:r>
          </a:p>
        </p:txBody>
      </p:sp>
    </p:spTree>
    <p:extLst>
      <p:ext uri="{BB962C8B-B14F-4D97-AF65-F5344CB8AC3E}">
        <p14:creationId xmlns:p14="http://schemas.microsoft.com/office/powerpoint/2010/main" val="312428093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6BB221-2DEE-4E45-A704-507A91854C05}"/>
              </a:ext>
            </a:extLst>
          </p:cNvPr>
          <p:cNvSpPr/>
          <p:nvPr/>
        </p:nvSpPr>
        <p:spPr>
          <a:xfrm>
            <a:off x="7102487" y="5245226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push_scope</a:t>
            </a:r>
            <a:r>
              <a:rPr lang="en-US" b="1" dirty="0">
                <a:latin typeface="Courier" pitchFamily="2" charset="0"/>
              </a:rPr>
              <a:t>() 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C0A352-3EE5-8343-AF6E-7F9E6901E56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6345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Many ways to implement:</a:t>
            </a:r>
          </a:p>
          <a:p>
            <a:endParaRPr lang="en-US"/>
          </a:p>
          <a:p>
            <a:r>
              <a:rPr lang="en-US"/>
              <a:t>A good way is a stack of hash tables: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EAF420-B501-0C42-AC57-B440D546F967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11216550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E5047D-BAF5-D943-A175-C150602EF898}"/>
              </a:ext>
            </a:extLst>
          </p:cNvPr>
          <p:cNvSpPr/>
          <p:nvPr/>
        </p:nvSpPr>
        <p:spPr>
          <a:xfrm>
            <a:off x="7102487" y="5245226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push_scope</a:t>
            </a:r>
            <a:r>
              <a:rPr lang="en-US" b="1" dirty="0">
                <a:latin typeface="Courier" pitchFamily="2" charset="0"/>
              </a:rPr>
              <a:t>()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F6BE18-3567-794D-AC8D-CFF6B94AE38B}"/>
              </a:ext>
            </a:extLst>
          </p:cNvPr>
          <p:cNvSpPr txBox="1"/>
          <p:nvPr/>
        </p:nvSpPr>
        <p:spPr>
          <a:xfrm>
            <a:off x="7256834" y="3842535"/>
            <a:ext cx="2258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adds a new </a:t>
            </a:r>
            <a:br>
              <a:rPr lang="en-US" i="1" dirty="0"/>
            </a:br>
            <a:r>
              <a:rPr lang="en-US" i="1" dirty="0"/>
              <a:t>Hash Table</a:t>
            </a:r>
            <a:br>
              <a:rPr lang="en-US" i="1" dirty="0"/>
            </a:br>
            <a:r>
              <a:rPr lang="en-US" i="1" dirty="0"/>
              <a:t>to the top of the stack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B4C34F-5B89-E647-8AFE-6E2A02EDB1A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6345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Many ways to implement:</a:t>
            </a:r>
          </a:p>
          <a:p>
            <a:endParaRPr lang="en-US"/>
          </a:p>
          <a:p>
            <a:r>
              <a:rPr lang="en-US"/>
              <a:t>A good way is a stack of hash tables: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E94538-676C-B147-8C02-A3A7A4711A22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2565771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3448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12730" y="711827"/>
            <a:ext cx="2565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could a demonic</a:t>
            </a:r>
            <a:br>
              <a:rPr lang="en-US" i="1" dirty="0"/>
            </a:br>
            <a:r>
              <a:rPr lang="en-US" i="1" dirty="0"/>
              <a:t>choice do?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AB8421B2-A102-CF42-9B99-CD493044E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979684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Expr + 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Expr + ID + 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+ ID + ID +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391E83E5-F743-0E44-8DE2-9E22EBCB9B79}"/>
              </a:ext>
            </a:extLst>
          </p:cNvPr>
          <p:cNvGraphicFramePr>
            <a:graphicFrameLocks noGrp="1"/>
          </p:cNvGraphicFramePr>
          <p:nvPr/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9DADDD4-849D-8C49-9884-63D079B5D0AD}"/>
              </a:ext>
            </a:extLst>
          </p:cNvPr>
          <p:cNvSpPr/>
          <p:nvPr/>
        </p:nvSpPr>
        <p:spPr>
          <a:xfrm>
            <a:off x="7131606" y="157830"/>
            <a:ext cx="3911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‘+’ ID</a:t>
            </a:r>
          </a:p>
          <a:p>
            <a:r>
              <a:rPr lang="en-US" dirty="0">
                <a:latin typeface="Courier" pitchFamily="2" charset="0"/>
              </a:rPr>
              <a:t>2:       |   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E6541B-DC4B-CD4C-9C27-02C664B0BDCC}"/>
              </a:ext>
            </a:extLst>
          </p:cNvPr>
          <p:cNvSpPr txBox="1"/>
          <p:nvPr/>
        </p:nvSpPr>
        <p:spPr>
          <a:xfrm>
            <a:off x="7313779" y="6330838"/>
            <a:ext cx="1773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infinite recursion</a:t>
            </a:r>
          </a:p>
        </p:txBody>
      </p:sp>
    </p:spTree>
    <p:extLst>
      <p:ext uri="{BB962C8B-B14F-4D97-AF65-F5344CB8AC3E}">
        <p14:creationId xmlns:p14="http://schemas.microsoft.com/office/powerpoint/2010/main" val="35289881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6DC32D-A2D2-C34A-A0B5-D89F19A09DD5}"/>
              </a:ext>
            </a:extLst>
          </p:cNvPr>
          <p:cNvSpPr/>
          <p:nvPr/>
        </p:nvSpPr>
        <p:spPr>
          <a:xfrm>
            <a:off x="6229184" y="4798031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id,data</a:t>
            </a:r>
            <a:r>
              <a:rPr lang="en-US" b="1" dirty="0">
                <a:latin typeface="Courier" pitchFamily="2" charset="0"/>
              </a:rPr>
              <a:t>) 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9B570D-D459-E844-B75F-29E7CC452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B1446-421B-D543-B993-2AA606FE431F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42199043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6DC32D-A2D2-C34A-A0B5-D89F19A09DD5}"/>
              </a:ext>
            </a:extLst>
          </p:cNvPr>
          <p:cNvSpPr/>
          <p:nvPr/>
        </p:nvSpPr>
        <p:spPr>
          <a:xfrm>
            <a:off x="6229184" y="4798031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id,data</a:t>
            </a:r>
            <a:r>
              <a:rPr lang="en-US" b="1" dirty="0">
                <a:latin typeface="Courier" pitchFamily="2" charset="0"/>
              </a:rPr>
              <a:t>)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4C41F5-B7AA-8140-A54D-E1972422CB8F}"/>
              </a:ext>
            </a:extLst>
          </p:cNvPr>
          <p:cNvSpPr txBox="1"/>
          <p:nvPr/>
        </p:nvSpPr>
        <p:spPr>
          <a:xfrm>
            <a:off x="9136619" y="3105834"/>
            <a:ext cx="26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</a:t>
            </a:r>
            <a:r>
              <a:rPr lang="en-US" dirty="0">
                <a:latin typeface="Courier" pitchFamily="2" charset="0"/>
              </a:rPr>
              <a:t>(id -&gt; data)</a:t>
            </a:r>
            <a:r>
              <a:rPr lang="en-US" dirty="0"/>
              <a:t> at</a:t>
            </a:r>
            <a:br>
              <a:rPr lang="en-US" dirty="0"/>
            </a:br>
            <a:r>
              <a:rPr lang="en-US" dirty="0"/>
              <a:t>top hash table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053634-A073-6B44-81CA-2D6C74D260B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6345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Many ways to implement:</a:t>
            </a:r>
          </a:p>
          <a:p>
            <a:endParaRPr lang="en-US"/>
          </a:p>
          <a:p>
            <a:r>
              <a:rPr lang="en-US"/>
              <a:t>A good way is a stack of hash tables: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AA22A7-38DD-0F4F-A340-26C87E6B29CF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22648229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2B126A-9D0F-D544-BF62-FCCE4C6DDD6B}"/>
              </a:ext>
            </a:extLst>
          </p:cNvPr>
          <p:cNvSpPr/>
          <p:nvPr/>
        </p:nvSpPr>
        <p:spPr>
          <a:xfrm>
            <a:off x="5838765" y="5245226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lookup(id) 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84075E7-0805-C240-AC82-C843516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193F01-ACBE-0941-BB9B-C0944B9A84E2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40083208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2B126A-9D0F-D544-BF62-FCCE4C6DDD6B}"/>
              </a:ext>
            </a:extLst>
          </p:cNvPr>
          <p:cNvSpPr/>
          <p:nvPr/>
        </p:nvSpPr>
        <p:spPr>
          <a:xfrm>
            <a:off x="5838765" y="5245226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lookup(id)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256120-08E6-1342-9017-AA64020A4AF2}"/>
              </a:ext>
            </a:extLst>
          </p:cNvPr>
          <p:cNvSpPr txBox="1"/>
          <p:nvPr/>
        </p:nvSpPr>
        <p:spPr>
          <a:xfrm>
            <a:off x="8096036" y="4001294"/>
            <a:ext cx="1204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check here</a:t>
            </a:r>
            <a:br>
              <a:rPr lang="en-US" dirty="0"/>
            </a:br>
            <a:r>
              <a:rPr lang="en-US" dirty="0"/>
              <a:t>first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49D71BD-26A3-A042-A705-DCF2D2BDA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2C2F01-962C-CC42-B989-D624183345EB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14063106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2B126A-9D0F-D544-BF62-FCCE4C6DDD6B}"/>
              </a:ext>
            </a:extLst>
          </p:cNvPr>
          <p:cNvSpPr/>
          <p:nvPr/>
        </p:nvSpPr>
        <p:spPr>
          <a:xfrm>
            <a:off x="5838765" y="5245226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lookup(id)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256120-08E6-1342-9017-AA64020A4AF2}"/>
              </a:ext>
            </a:extLst>
          </p:cNvPr>
          <p:cNvSpPr txBox="1"/>
          <p:nvPr/>
        </p:nvSpPr>
        <p:spPr>
          <a:xfrm>
            <a:off x="8123751" y="5106726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then check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91787D9-41F9-6F41-9505-E34814E07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99CC51-CA56-DB47-8727-96460C5F2F40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361066547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7403E-F336-5046-A205-FA3FEB347621}"/>
              </a:ext>
            </a:extLst>
          </p:cNvPr>
          <p:cNvSpPr/>
          <p:nvPr/>
        </p:nvSpPr>
        <p:spPr>
          <a:xfrm>
            <a:off x="7102487" y="5245226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pop_scope</a:t>
            </a:r>
            <a:r>
              <a:rPr lang="en-US" b="1" dirty="0">
                <a:latin typeface="Courier" pitchFamily="2" charset="0"/>
              </a:rPr>
              <a:t>() 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43765EF-EF4D-AC46-B0B9-0A7A8E830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97416F-9FEB-904C-9931-1E427C69EA86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32567020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3156FD-D309-264E-97A9-3294F8ADF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993229-5D3A-DF4F-A7DE-9795D9894D55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108422984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3BB9-8E0D-2D49-B4E8-FB70A0848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2BD510-7170-9741-88EA-F65D66194A69}"/>
              </a:ext>
            </a:extLst>
          </p:cNvPr>
          <p:cNvSpPr/>
          <p:nvPr/>
        </p:nvSpPr>
        <p:spPr>
          <a:xfrm>
            <a:off x="3349668" y="1688425"/>
            <a:ext cx="22831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int x = 0;</a:t>
            </a:r>
          </a:p>
          <a:p>
            <a:r>
              <a:rPr lang="en-US" dirty="0">
                <a:latin typeface="Courier" pitchFamily="2" charset="0"/>
              </a:rPr>
              <a:t>int y = 0;</a:t>
            </a:r>
          </a:p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int y = 0;</a:t>
            </a:r>
          </a:p>
          <a:p>
            <a:r>
              <a:rPr lang="en-US" dirty="0">
                <a:latin typeface="Courier" pitchFamily="2" charset="0"/>
              </a:rPr>
              <a:t>  x++;</a:t>
            </a:r>
          </a:p>
          <a:p>
            <a:r>
              <a:rPr lang="en-US" dirty="0">
                <a:latin typeface="Courier" pitchFamily="2" charset="0"/>
              </a:rPr>
              <a:t>  y++;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x++;</a:t>
            </a:r>
          </a:p>
          <a:p>
            <a:r>
              <a:rPr lang="en-US" dirty="0">
                <a:latin typeface="Courier" pitchFamily="2" charset="0"/>
              </a:rPr>
              <a:t>y++;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66D9E-6A4A-4648-A21F-E904A4DD4613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230145982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D30E-54DF-234F-9A21-736C14A7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you on Friday!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81311-B889-A849-A60B-D405E3C50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discuss parser generators</a:t>
            </a:r>
          </a:p>
        </p:txBody>
      </p:sp>
    </p:spTree>
    <p:extLst>
      <p:ext uri="{BB962C8B-B14F-4D97-AF65-F5344CB8AC3E}">
        <p14:creationId xmlns:p14="http://schemas.microsoft.com/office/powerpoint/2010/main" val="142518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2B993-57C7-DF49-A59B-C01E6BC17AF2}"/>
              </a:ext>
            </a:extLst>
          </p:cNvPr>
          <p:cNvSpPr txBox="1"/>
          <p:nvPr/>
        </p:nvSpPr>
        <p:spPr>
          <a:xfrm>
            <a:off x="1219200" y="2819400"/>
            <a:ext cx="2581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43177-05B6-7D4C-AEF7-3B1F5AA777F8}"/>
              </a:ext>
            </a:extLst>
          </p:cNvPr>
          <p:cNvSpPr txBox="1"/>
          <p:nvPr/>
        </p:nvSpPr>
        <p:spPr>
          <a:xfrm>
            <a:off x="6248400" y="2819399"/>
            <a:ext cx="368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B09FD4-A8EF-DC46-9E43-29C7CF1D9528}"/>
              </a:ext>
            </a:extLst>
          </p:cNvPr>
          <p:cNvSpPr txBox="1"/>
          <p:nvPr/>
        </p:nvSpPr>
        <p:spPr>
          <a:xfrm>
            <a:off x="2438400" y="1960310"/>
            <a:ext cx="5826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 and B can be any sequence of non-terminals and terminals</a:t>
            </a:r>
          </a:p>
        </p:txBody>
      </p:sp>
    </p:spTree>
    <p:extLst>
      <p:ext uri="{BB962C8B-B14F-4D97-AF65-F5344CB8AC3E}">
        <p14:creationId xmlns:p14="http://schemas.microsoft.com/office/powerpoint/2010/main" val="1369607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26824-AA59-4F45-A39C-0D55DB172730}"/>
              </a:ext>
            </a:extLst>
          </p:cNvPr>
          <p:cNvSpPr txBox="1"/>
          <p:nvPr/>
        </p:nvSpPr>
        <p:spPr>
          <a:xfrm>
            <a:off x="838200" y="4019727"/>
            <a:ext cx="311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Lets do this one as an 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6F00-A4BC-1E49-9855-9D9EE1AC37CF}"/>
              </a:ext>
            </a:extLst>
          </p:cNvPr>
          <p:cNvSpPr txBox="1"/>
          <p:nvPr/>
        </p:nvSpPr>
        <p:spPr>
          <a:xfrm>
            <a:off x="838200" y="4958265"/>
            <a:ext cx="25811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5BAF3-3D30-DC48-AF36-D594694AF4E7}"/>
              </a:ext>
            </a:extLst>
          </p:cNvPr>
          <p:cNvSpPr txBox="1"/>
          <p:nvPr/>
        </p:nvSpPr>
        <p:spPr>
          <a:xfrm>
            <a:off x="4961466" y="4588934"/>
            <a:ext cx="3683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44EF493-F4D3-F74D-B9B3-FA8A993CFF5D}"/>
              </a:ext>
            </a:extLst>
          </p:cNvPr>
          <p:cNvSpPr/>
          <p:nvPr/>
        </p:nvSpPr>
        <p:spPr>
          <a:xfrm>
            <a:off x="3950719" y="5308600"/>
            <a:ext cx="765214" cy="2201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F71058-3D02-354A-8EB9-782ACBD8786D}"/>
              </a:ext>
            </a:extLst>
          </p:cNvPr>
          <p:cNvSpPr/>
          <p:nvPr/>
        </p:nvSpPr>
        <p:spPr>
          <a:xfrm>
            <a:off x="931331" y="1867006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2756576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38726</TotalTime>
  <Words>6004</Words>
  <Application>Microsoft Macintosh PowerPoint</Application>
  <PresentationFormat>Widescreen</PresentationFormat>
  <Paragraphs>1064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5" baseType="lpstr">
      <vt:lpstr>Arial</vt:lpstr>
      <vt:lpstr>Calibri</vt:lpstr>
      <vt:lpstr>Calibri Light</vt:lpstr>
      <vt:lpstr>Cambria Math</vt:lpstr>
      <vt:lpstr>Courier</vt:lpstr>
      <vt:lpstr>Menlo</vt:lpstr>
      <vt:lpstr>Office Theme</vt:lpstr>
      <vt:lpstr>CSE110A: Compilers April 20, 2022</vt:lpstr>
      <vt:lpstr>Announcements</vt:lpstr>
      <vt:lpstr>Quiz</vt:lpstr>
      <vt:lpstr>Quiz</vt:lpstr>
      <vt:lpstr>What is the issue with left recursion?</vt:lpstr>
      <vt:lpstr>PowerPoint Presentation</vt:lpstr>
      <vt:lpstr>PowerPoint Presentation</vt:lpstr>
      <vt:lpstr>Eliminating direct left recursion</vt:lpstr>
      <vt:lpstr>Eliminating direct left recursion</vt:lpstr>
      <vt:lpstr>Eliminating direct left recursion</vt:lpstr>
      <vt:lpstr>How about indirect left recursion?</vt:lpstr>
      <vt:lpstr>How about indirect left recursion?</vt:lpstr>
      <vt:lpstr>PowerPoint Presentation</vt:lpstr>
      <vt:lpstr>Quiz</vt:lpstr>
      <vt:lpstr>PowerPoint Presentation</vt:lpstr>
      <vt:lpstr>Backtracking gets complicated...</vt:lpstr>
      <vt:lpstr>PowerPoint Presentation</vt:lpstr>
      <vt:lpstr>The First Set</vt:lpstr>
      <vt:lpstr>The First Set</vt:lpstr>
      <vt:lpstr>PowerPoint Presentation</vt:lpstr>
      <vt:lpstr>Quiz</vt:lpstr>
      <vt:lpstr>New material</vt:lpstr>
      <vt:lpstr>The Follow Set</vt:lpstr>
      <vt:lpstr>The Follow Set</vt:lpstr>
      <vt:lpstr>The First+ Set</vt:lpstr>
      <vt:lpstr>Do we need backtracking?</vt:lpstr>
      <vt:lpstr>Do we need backtracking?</vt:lpstr>
      <vt:lpstr>Do we need backtracking?</vt:lpstr>
      <vt:lpstr>Sometimes the grammar needs to be refactored</vt:lpstr>
      <vt:lpstr>Sometimes the grammar needs to be refactored</vt:lpstr>
      <vt:lpstr>Sometimes the grammar needs to be refactored</vt:lpstr>
      <vt:lpstr>Sometimes the grammar needs to be refactored</vt:lpstr>
      <vt:lpstr>Sometimes the grammar needs to be refactored</vt:lpstr>
      <vt:lpstr>Sometimes the grammar needs to be refactored</vt:lpstr>
      <vt:lpstr>We now have a full top-down parsing algorithm!</vt:lpstr>
      <vt:lpstr>PowerPoint Presentation</vt:lpstr>
      <vt:lpstr>Moving on to a simpler implementation:  Recursive Descent Parser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Moving on: Scope</vt:lpstr>
      <vt:lpstr>Scope</vt:lpstr>
      <vt:lpstr>One consideration: Scope</vt:lpstr>
      <vt:lpstr>How to track scope?</vt:lpstr>
      <vt:lpstr>a very simple programming language</vt:lpstr>
      <vt:lpstr>a very simple programming language</vt:lpstr>
      <vt:lpstr>a very simple programming language</vt:lpstr>
      <vt:lpstr>How to track scope?</vt:lpstr>
      <vt:lpstr>How to track scope?</vt:lpstr>
      <vt:lpstr>How to track scope?</vt:lpstr>
      <vt:lpstr>How to track scope?</vt:lpstr>
      <vt:lpstr>How to track scope?</vt:lpstr>
      <vt:lpstr>How to track scope?</vt:lpstr>
      <vt:lpstr>How to track scope?</vt:lpstr>
      <vt:lpstr>How to track scope?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See you on Friday!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676</cp:revision>
  <dcterms:created xsi:type="dcterms:W3CDTF">2021-03-23T23:59:42Z</dcterms:created>
  <dcterms:modified xsi:type="dcterms:W3CDTF">2022-04-20T22:23:25Z</dcterms:modified>
</cp:coreProperties>
</file>