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7"/>
  </p:notesMasterIdLst>
  <p:sldIdLst>
    <p:sldId id="257" r:id="rId2"/>
    <p:sldId id="651" r:id="rId3"/>
    <p:sldId id="1171" r:id="rId4"/>
    <p:sldId id="656" r:id="rId5"/>
    <p:sldId id="1245" r:id="rId6"/>
    <p:sldId id="1266" r:id="rId7"/>
    <p:sldId id="1206" r:id="rId8"/>
    <p:sldId id="433" r:id="rId9"/>
    <p:sldId id="1268" r:id="rId10"/>
    <p:sldId id="1269" r:id="rId11"/>
    <p:sldId id="1267" r:id="rId12"/>
    <p:sldId id="1203" r:id="rId13"/>
    <p:sldId id="1202" r:id="rId14"/>
    <p:sldId id="1270" r:id="rId15"/>
    <p:sldId id="1271" r:id="rId16"/>
    <p:sldId id="1272" r:id="rId17"/>
    <p:sldId id="1246" r:id="rId18"/>
    <p:sldId id="1247" r:id="rId19"/>
    <p:sldId id="1273" r:id="rId20"/>
    <p:sldId id="1172" r:id="rId21"/>
    <p:sldId id="1204" r:id="rId22"/>
    <p:sldId id="1248" r:id="rId23"/>
    <p:sldId id="1250" r:id="rId24"/>
    <p:sldId id="1249" r:id="rId25"/>
    <p:sldId id="1251" r:id="rId26"/>
    <p:sldId id="1254" r:id="rId27"/>
    <p:sldId id="1252" r:id="rId28"/>
    <p:sldId id="1274" r:id="rId29"/>
    <p:sldId id="1213" r:id="rId30"/>
    <p:sldId id="1304" r:id="rId31"/>
    <p:sldId id="1229" r:id="rId32"/>
    <p:sldId id="1228" r:id="rId33"/>
    <p:sldId id="1231" r:id="rId34"/>
    <p:sldId id="1232" r:id="rId35"/>
    <p:sldId id="1233" r:id="rId36"/>
    <p:sldId id="1235" r:id="rId37"/>
    <p:sldId id="1276" r:id="rId38"/>
    <p:sldId id="1275" r:id="rId39"/>
    <p:sldId id="1236" r:id="rId40"/>
    <p:sldId id="1277" r:id="rId41"/>
    <p:sldId id="1238" r:id="rId42"/>
    <p:sldId id="1281" r:id="rId43"/>
    <p:sldId id="1240" r:id="rId44"/>
    <p:sldId id="1241" r:id="rId45"/>
    <p:sldId id="1242" r:id="rId46"/>
    <p:sldId id="1243" r:id="rId47"/>
    <p:sldId id="1244" r:id="rId48"/>
    <p:sldId id="1305" r:id="rId49"/>
    <p:sldId id="1306" r:id="rId50"/>
    <p:sldId id="1280" r:id="rId51"/>
    <p:sldId id="1282" r:id="rId52"/>
    <p:sldId id="1283" r:id="rId53"/>
    <p:sldId id="1257" r:id="rId54"/>
    <p:sldId id="1293" r:id="rId55"/>
    <p:sldId id="1285" r:id="rId56"/>
    <p:sldId id="1286" r:id="rId57"/>
    <p:sldId id="1287" r:id="rId58"/>
    <p:sldId id="1288" r:id="rId59"/>
    <p:sldId id="1289" r:id="rId60"/>
    <p:sldId id="1292" r:id="rId61"/>
    <p:sldId id="1290" r:id="rId62"/>
    <p:sldId id="1294" r:id="rId63"/>
    <p:sldId id="1295" r:id="rId64"/>
    <p:sldId id="1296" r:id="rId65"/>
    <p:sldId id="1297" r:id="rId66"/>
    <p:sldId id="1262" r:id="rId67"/>
    <p:sldId id="1298" r:id="rId68"/>
    <p:sldId id="1299" r:id="rId69"/>
    <p:sldId id="1300" r:id="rId70"/>
    <p:sldId id="1301" r:id="rId71"/>
    <p:sldId id="1302" r:id="rId72"/>
    <p:sldId id="1264" r:id="rId73"/>
    <p:sldId id="1265" r:id="rId74"/>
    <p:sldId id="1303" r:id="rId75"/>
    <p:sldId id="787" r:id="rId7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FF00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39"/>
    <p:restoredTop sz="96405"/>
  </p:normalViewPr>
  <p:slideViewPr>
    <p:cSldViewPr snapToGrid="0" snapToObjects="1">
      <p:cViewPr>
        <p:scale>
          <a:sx n="140" d="100"/>
          <a:sy n="140" d="100"/>
        </p:scale>
        <p:origin x="136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6930-6FE4-5249-A389-5C34F8D02512}" type="datetimeFigureOut">
              <a:rPr lang="en-US" smtClean="0"/>
              <a:t>4/13/22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7F8-0CD4-BB49-9045-2C974462F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43C2-07A5-BB44-9F43-B20E7E531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1C6CB-5CAA-DD48-BDA4-0592D5F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2CB0-8583-4540-BE1C-F84CB375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2658-7209-954E-8DDF-07C641D9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4973-44DE-7342-BA01-547EED31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DD4-B6A1-124E-97F1-BA84186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EE7DE-9595-5745-A856-48AB8F5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81CC-8DBA-1342-88D3-380AA2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A341-EA27-6943-B20F-AFA538A6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FE79-E424-E945-ADDC-83D446C5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8F054-886E-8B44-8EBE-87FBB615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284C-386A-6C4E-9A40-04DA68EF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CBE6-4A2A-6549-898B-B2545B8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32C-794E-1143-802D-3AD6C9B7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F59B-F6CF-464E-93D4-AA7B3EE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217-0850-FA42-8B72-F673F2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2092-A792-584F-8A1C-32C03160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6E26-FE36-7B4D-AAF5-904CF3BB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D109-2568-4B4F-B7F4-2C7AD017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D3A7-3697-7C4A-A781-66DD5DCC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555C-64CB-F548-ABB6-4B463934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269A-28B6-FB43-BB47-BA94CF33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21C4-BC30-3646-824D-F119E616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182C-D8EA-B948-8737-5A6BD5B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87B1-6592-9044-9667-44816CA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981-5F59-8940-A2F7-8CE7EAE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AABA-0EEF-254E-B417-1B2EB274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200-086D-EA44-85BA-8D8F7BA4D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51E-2A31-AF4F-8A27-A2301E38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ED8DF-7DBC-294E-82B1-1823611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2C9E-91E9-FD42-9F13-932CADEB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995-0013-6F49-9741-2EA0BF40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280-4929-384B-8615-16761209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29458-FF2B-1440-8335-632CAA84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CA800-81C1-B646-A953-E8DBE47B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CEC6B-205E-0B45-A0F3-6C8FCEE9A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920B-F361-C64F-BB0E-35F2D2C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44ECE-207A-FA4C-9475-C03DC72D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1820C-AD96-D443-8AA8-5641E038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0FFF-6ED0-6243-A2AE-B25380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091E3-DFC5-0540-9C75-2259569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C49A3-0384-754C-BED0-DC0D47B4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2BA99-1D12-C64F-996A-85628BB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6606B-79E4-A34B-BE97-997D9D7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557CB-8103-3B41-A940-4FD4799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919D0-3FCE-CF4E-9D34-9E0CD3D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B636-4EDD-7341-9B7D-17AAD47C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0136-D7DD-1044-B848-27E313D5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DAE57-151C-234A-AA03-81AA7510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ED6AC-BAC0-EB4C-9277-A63F6660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45925-827B-DA4D-8CDF-AC1503B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4FF9-5EE1-A94C-9742-0AC2B9C3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B654-18D6-F84E-B59E-E18CBEE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7EFC-4004-0145-A2F9-E508D0958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815D9-4FFF-1643-9F8A-2708D6AA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62FC-F0E3-2D4D-B116-98471B67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2221-F75B-BA43-B4BA-28655085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C9E1C-49AC-D74C-B71C-A5DC2E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F7A43-3B09-424D-B3CE-5FDEDAF2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7AA5-45BE-FB42-A660-04610BF8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A802-9596-D94B-AF54-17577EF83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0162-12AB-E644-9FE6-953D58433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02E1-3BE0-DA47-8CDF-D1AE848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5987-81F9-C64A-BD1F-BC0CF5D7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39" y="370459"/>
            <a:ext cx="10515600" cy="1553757"/>
          </a:xfrm>
        </p:spPr>
        <p:txBody>
          <a:bodyPr/>
          <a:lstStyle/>
          <a:p>
            <a:r>
              <a:rPr lang="en-US" sz="5000" b="1" dirty="0"/>
              <a:t>CSE110A: Compilers</a:t>
            </a:r>
            <a:br>
              <a:rPr lang="en-US" dirty="0"/>
            </a:br>
            <a:r>
              <a:rPr lang="en-US" sz="3200" dirty="0"/>
              <a:t>April 18,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6C47-D610-254E-AA36-5D7C3512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50" y="2242268"/>
            <a:ext cx="6901683" cy="4203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Topics</a:t>
            </a:r>
            <a:r>
              <a:rPr lang="en-US" dirty="0"/>
              <a:t>: </a:t>
            </a:r>
          </a:p>
          <a:p>
            <a:r>
              <a:rPr lang="en-US" i="1" dirty="0"/>
              <a:t>Top down parsing</a:t>
            </a:r>
          </a:p>
          <a:p>
            <a:pPr lvl="1"/>
            <a:r>
              <a:rPr lang="en-US" i="1" dirty="0"/>
              <a:t>Dealing with left recursion</a:t>
            </a:r>
          </a:p>
          <a:p>
            <a:pPr lvl="1"/>
            <a:r>
              <a:rPr lang="en-US" i="1" dirty="0"/>
              <a:t>Lookahead sets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5BF4810-9B5C-0A4D-B2CE-2BC37B86A354}"/>
              </a:ext>
            </a:extLst>
          </p:cNvPr>
          <p:cNvSpPr/>
          <p:nvPr/>
        </p:nvSpPr>
        <p:spPr>
          <a:xfrm>
            <a:off x="10097167" y="2090808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A286D8F-6730-F04B-9B5A-A73EFAB4D4E7}"/>
              </a:ext>
            </a:extLst>
          </p:cNvPr>
          <p:cNvCxnSpPr>
            <a:cxnSpLocks/>
            <a:stCxn id="17" idx="4"/>
          </p:cNvCxnSpPr>
          <p:nvPr/>
        </p:nvCxnSpPr>
        <p:spPr>
          <a:xfrm flipH="1">
            <a:off x="10119752" y="2402657"/>
            <a:ext cx="351930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12D8AA-0409-864E-9890-3FFB88503A5E}"/>
              </a:ext>
            </a:extLst>
          </p:cNvPr>
          <p:cNvCxnSpPr>
            <a:cxnSpLocks/>
            <a:stCxn id="17" idx="4"/>
          </p:cNvCxnSpPr>
          <p:nvPr/>
        </p:nvCxnSpPr>
        <p:spPr>
          <a:xfrm>
            <a:off x="10471682" y="2402657"/>
            <a:ext cx="277238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95DC5A4-90C6-B14B-A382-11D393C99C64}"/>
              </a:ext>
            </a:extLst>
          </p:cNvPr>
          <p:cNvSpPr/>
          <p:nvPr/>
        </p:nvSpPr>
        <p:spPr>
          <a:xfrm>
            <a:off x="9722652" y="2720674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8E1B2B-5DF2-E645-BAE4-3348D9F473F8}"/>
              </a:ext>
            </a:extLst>
          </p:cNvPr>
          <p:cNvSpPr/>
          <p:nvPr/>
        </p:nvSpPr>
        <p:spPr>
          <a:xfrm>
            <a:off x="10512211" y="2727971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F2426A8-2722-164F-9E46-19F9E98727B2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10971844" y="3050112"/>
            <a:ext cx="328310" cy="311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9AC218C-0E06-3C47-904B-D63E5F792510}"/>
              </a:ext>
            </a:extLst>
          </p:cNvPr>
          <p:cNvCxnSpPr>
            <a:cxnSpLocks/>
            <a:stCxn id="21" idx="4"/>
            <a:endCxn id="38" idx="0"/>
          </p:cNvCxnSpPr>
          <p:nvPr/>
        </p:nvCxnSpPr>
        <p:spPr>
          <a:xfrm flipH="1">
            <a:off x="10367706" y="3039820"/>
            <a:ext cx="519020" cy="3118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FD89F16C-A8D3-904A-8BD9-E3C751C9AD48}"/>
              </a:ext>
            </a:extLst>
          </p:cNvPr>
          <p:cNvSpPr/>
          <p:nvPr/>
        </p:nvSpPr>
        <p:spPr>
          <a:xfrm>
            <a:off x="10925639" y="3361398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D5099B9-D9EF-0A4E-8009-19E283A17159}"/>
              </a:ext>
            </a:extLst>
          </p:cNvPr>
          <p:cNvSpPr/>
          <p:nvPr/>
        </p:nvSpPr>
        <p:spPr>
          <a:xfrm>
            <a:off x="9993191" y="3351669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39" name="Snip Single Corner Rectangle 38">
            <a:extLst>
              <a:ext uri="{FF2B5EF4-FFF2-40B4-BE49-F238E27FC236}">
                <a16:creationId xmlns:a16="http://schemas.microsoft.com/office/drawing/2014/main" id="{F7AACD00-7B7A-7E4A-8E82-E00367CBE379}"/>
              </a:ext>
            </a:extLst>
          </p:cNvPr>
          <p:cNvSpPr/>
          <p:nvPr/>
        </p:nvSpPr>
        <p:spPr>
          <a:xfrm>
            <a:off x="7026095" y="2373274"/>
            <a:ext cx="1594022" cy="1235676"/>
          </a:xfrm>
          <a:prstGeom prst="snip1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int main() {</a:t>
            </a:r>
            <a:br>
              <a:rPr lang="en-US" sz="1400" dirty="0">
                <a:solidFill>
                  <a:schemeClr val="tx1"/>
                </a:solidFill>
                <a:latin typeface="Courier" pitchFamily="2" charset="0"/>
              </a:rPr>
            </a:b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ourier" pitchFamily="2" charset="0"/>
              </a:rPr>
              <a:t>printf</a:t>
            </a: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(““);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return 0;</a:t>
            </a:r>
            <a:br>
              <a:rPr lang="en-US" sz="1400" dirty="0">
                <a:solidFill>
                  <a:schemeClr val="tx1"/>
                </a:solidFill>
                <a:latin typeface="Courier" pitchFamily="2" charset="0"/>
              </a:rPr>
            </a:b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}</a:t>
            </a:r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D5C64FAD-A257-F54D-A462-4BA9F13CC36D}"/>
              </a:ext>
            </a:extLst>
          </p:cNvPr>
          <p:cNvSpPr/>
          <p:nvPr/>
        </p:nvSpPr>
        <p:spPr>
          <a:xfrm flipV="1">
            <a:off x="8796082" y="2700225"/>
            <a:ext cx="951875" cy="35445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482A4D-F823-D944-ACE2-4ACB0270A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250" y="1905000"/>
            <a:ext cx="6921500" cy="304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AE76A5E-BC95-DD44-B22A-7F77B2E8A9E1}"/>
              </a:ext>
            </a:extLst>
          </p:cNvPr>
          <p:cNvSpPr/>
          <p:nvPr/>
        </p:nvSpPr>
        <p:spPr>
          <a:xfrm>
            <a:off x="3101010" y="3490623"/>
            <a:ext cx="3260034" cy="278295"/>
          </a:xfrm>
          <a:prstGeom prst="rect">
            <a:avLst/>
          </a:prstGeom>
          <a:solidFill>
            <a:srgbClr val="ED7D31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460D4E-543B-B341-8136-38683909BDDC}"/>
              </a:ext>
            </a:extLst>
          </p:cNvPr>
          <p:cNvSpPr txBox="1"/>
          <p:nvPr/>
        </p:nvSpPr>
        <p:spPr>
          <a:xfrm>
            <a:off x="2822713" y="5303520"/>
            <a:ext cx="4173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really a cause of ambiguous grammars</a:t>
            </a:r>
          </a:p>
        </p:txBody>
      </p:sp>
    </p:spTree>
    <p:extLst>
      <p:ext uri="{BB962C8B-B14F-4D97-AF65-F5344CB8AC3E}">
        <p14:creationId xmlns:p14="http://schemas.microsoft.com/office/powerpoint/2010/main" val="3241588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482A4D-F823-D944-ACE2-4ACB0270A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250" y="1905000"/>
            <a:ext cx="6921500" cy="304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AE76A5E-BC95-DD44-B22A-7F77B2E8A9E1}"/>
              </a:ext>
            </a:extLst>
          </p:cNvPr>
          <p:cNvSpPr/>
          <p:nvPr/>
        </p:nvSpPr>
        <p:spPr>
          <a:xfrm>
            <a:off x="3101010" y="3935895"/>
            <a:ext cx="3260034" cy="278295"/>
          </a:xfrm>
          <a:prstGeom prst="rect">
            <a:avLst/>
          </a:prstGeom>
          <a:solidFill>
            <a:srgbClr val="ED7D31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39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8F8A8-4B56-B248-BA83-82BDA8A43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Ambiguous grammars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A8A75-0947-5349-B74C-1E1CFC55D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" pitchFamily="2" charset="0"/>
              </a:rPr>
              <a:t>input: 1 + 5 * 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A68BBF-72D1-C942-A23C-05D446E914FE}"/>
              </a:ext>
            </a:extLst>
          </p:cNvPr>
          <p:cNvSpPr txBox="1"/>
          <p:nvPr/>
        </p:nvSpPr>
        <p:spPr>
          <a:xfrm>
            <a:off x="3239948" y="373410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A361AA3-995B-B14B-B160-8FB9C9CD4818}"/>
              </a:ext>
            </a:extLst>
          </p:cNvPr>
          <p:cNvCxnSpPr>
            <a:cxnSpLocks/>
            <a:endCxn id="15" idx="0"/>
          </p:cNvCxnSpPr>
          <p:nvPr/>
        </p:nvCxnSpPr>
        <p:spPr>
          <a:xfrm flipH="1">
            <a:off x="2274749" y="418166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634B6E4-6F20-344D-8519-C401DEC7D86C}"/>
              </a:ext>
            </a:extLst>
          </p:cNvPr>
          <p:cNvSpPr txBox="1"/>
          <p:nvPr/>
        </p:nvSpPr>
        <p:spPr>
          <a:xfrm>
            <a:off x="1975757" y="4640082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CC53EA-3A7E-2A46-B638-61EFD0987A47}"/>
              </a:ext>
            </a:extLst>
          </p:cNvPr>
          <p:cNvCxnSpPr>
            <a:cxnSpLocks/>
          </p:cNvCxnSpPr>
          <p:nvPr/>
        </p:nvCxnSpPr>
        <p:spPr>
          <a:xfrm>
            <a:off x="3499122" y="418166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DDCCB52-A633-524E-9223-25CDAEBEDDC8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3499122" y="418166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32D1699-947E-FB40-84D8-4DC970ADF2C2}"/>
              </a:ext>
            </a:extLst>
          </p:cNvPr>
          <p:cNvSpPr txBox="1"/>
          <p:nvPr/>
        </p:nvSpPr>
        <p:spPr>
          <a:xfrm>
            <a:off x="2999947" y="4690690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63DEE2-6482-4145-9E0E-CEAC819F69A4}"/>
              </a:ext>
            </a:extLst>
          </p:cNvPr>
          <p:cNvSpPr txBox="1"/>
          <p:nvPr/>
        </p:nvSpPr>
        <p:spPr>
          <a:xfrm>
            <a:off x="4297289" y="4640082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333C5C-5116-CF4E-BDE4-041EE8B68947}"/>
              </a:ext>
            </a:extLst>
          </p:cNvPr>
          <p:cNvSpPr txBox="1"/>
          <p:nvPr/>
        </p:nvSpPr>
        <p:spPr>
          <a:xfrm>
            <a:off x="4027856" y="5467832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6&gt;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BC49E33-FEA7-474C-B5FD-65D9B2D17F0C}"/>
              </a:ext>
            </a:extLst>
          </p:cNvPr>
          <p:cNvCxnSpPr>
            <a:cxnSpLocks/>
          </p:cNvCxnSpPr>
          <p:nvPr/>
        </p:nvCxnSpPr>
        <p:spPr>
          <a:xfrm>
            <a:off x="4576436" y="4999423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1096E1A-92E3-F543-AE82-F83E64D4767A}"/>
              </a:ext>
            </a:extLst>
          </p:cNvPr>
          <p:cNvCxnSpPr>
            <a:cxnSpLocks/>
          </p:cNvCxnSpPr>
          <p:nvPr/>
        </p:nvCxnSpPr>
        <p:spPr>
          <a:xfrm flipH="1">
            <a:off x="1003968" y="4999423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F80C731-C2B1-F147-AD80-21AE50F180C9}"/>
              </a:ext>
            </a:extLst>
          </p:cNvPr>
          <p:cNvCxnSpPr>
            <a:cxnSpLocks/>
          </p:cNvCxnSpPr>
          <p:nvPr/>
        </p:nvCxnSpPr>
        <p:spPr>
          <a:xfrm>
            <a:off x="2228341" y="4999423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7EEBFB7-B649-8C45-A4D9-A6A3E2716E8B}"/>
              </a:ext>
            </a:extLst>
          </p:cNvPr>
          <p:cNvCxnSpPr>
            <a:cxnSpLocks/>
          </p:cNvCxnSpPr>
          <p:nvPr/>
        </p:nvCxnSpPr>
        <p:spPr>
          <a:xfrm>
            <a:off x="2228341" y="4999423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8B0E84E-AA23-3741-8FC6-5967FD361D8D}"/>
              </a:ext>
            </a:extLst>
          </p:cNvPr>
          <p:cNvSpPr txBox="1"/>
          <p:nvPr/>
        </p:nvSpPr>
        <p:spPr>
          <a:xfrm>
            <a:off x="1770768" y="5466525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FA4E57-3800-9A41-84C1-3487CFE1B43B}"/>
              </a:ext>
            </a:extLst>
          </p:cNvPr>
          <p:cNvSpPr txBox="1"/>
          <p:nvPr/>
        </p:nvSpPr>
        <p:spPr>
          <a:xfrm>
            <a:off x="704976" y="5435132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D426D8-C447-C642-859D-706A726FD75F}"/>
              </a:ext>
            </a:extLst>
          </p:cNvPr>
          <p:cNvSpPr txBox="1"/>
          <p:nvPr/>
        </p:nvSpPr>
        <p:spPr>
          <a:xfrm>
            <a:off x="3026508" y="5435132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E33E75-44A2-F64D-B68D-8F3B337FC012}"/>
              </a:ext>
            </a:extLst>
          </p:cNvPr>
          <p:cNvSpPr txBox="1"/>
          <p:nvPr/>
        </p:nvSpPr>
        <p:spPr>
          <a:xfrm>
            <a:off x="2757075" y="591101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5&gt;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71E864-22B5-094C-801E-86FEE9D9E25D}"/>
              </a:ext>
            </a:extLst>
          </p:cNvPr>
          <p:cNvSpPr txBox="1"/>
          <p:nvPr/>
        </p:nvSpPr>
        <p:spPr>
          <a:xfrm>
            <a:off x="435543" y="594256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1&gt;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5B64D96-7DBD-DB40-853F-60DB16DAE97F}"/>
              </a:ext>
            </a:extLst>
          </p:cNvPr>
          <p:cNvCxnSpPr>
            <a:cxnSpLocks/>
            <a:stCxn id="26" idx="2"/>
            <a:endCxn id="29" idx="0"/>
          </p:cNvCxnSpPr>
          <p:nvPr/>
        </p:nvCxnSpPr>
        <p:spPr>
          <a:xfrm>
            <a:off x="1003968" y="5804464"/>
            <a:ext cx="0" cy="138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481D737-746B-4740-9924-08AC9DFCD0E8}"/>
              </a:ext>
            </a:extLst>
          </p:cNvPr>
          <p:cNvCxnSpPr>
            <a:cxnSpLocks/>
            <a:stCxn id="27" idx="2"/>
            <a:endCxn id="28" idx="0"/>
          </p:cNvCxnSpPr>
          <p:nvPr/>
        </p:nvCxnSpPr>
        <p:spPr>
          <a:xfrm>
            <a:off x="3325500" y="5804464"/>
            <a:ext cx="0" cy="106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894651D-BDAA-CB4B-847E-27CA6C8D57A2}"/>
              </a:ext>
            </a:extLst>
          </p:cNvPr>
          <p:cNvSpPr txBox="1"/>
          <p:nvPr/>
        </p:nvSpPr>
        <p:spPr>
          <a:xfrm>
            <a:off x="8721899" y="359916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494AE38-347B-FB45-92D2-C20562A30599}"/>
              </a:ext>
            </a:extLst>
          </p:cNvPr>
          <p:cNvCxnSpPr>
            <a:cxnSpLocks/>
            <a:endCxn id="34" idx="0"/>
          </p:cNvCxnSpPr>
          <p:nvPr/>
        </p:nvCxnSpPr>
        <p:spPr>
          <a:xfrm flipH="1">
            <a:off x="7756700" y="404672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BC0C00E-B3EC-D44C-A76B-1E2281292A5C}"/>
              </a:ext>
            </a:extLst>
          </p:cNvPr>
          <p:cNvSpPr txBox="1"/>
          <p:nvPr/>
        </p:nvSpPr>
        <p:spPr>
          <a:xfrm>
            <a:off x="7457708" y="450514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A24C63B-4728-FB4C-AD69-94E0B527A793}"/>
              </a:ext>
            </a:extLst>
          </p:cNvPr>
          <p:cNvCxnSpPr>
            <a:cxnSpLocks/>
          </p:cNvCxnSpPr>
          <p:nvPr/>
        </p:nvCxnSpPr>
        <p:spPr>
          <a:xfrm>
            <a:off x="8981073" y="404672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8A82912-235D-F149-9061-EEEB5FE782B2}"/>
              </a:ext>
            </a:extLst>
          </p:cNvPr>
          <p:cNvCxnSpPr>
            <a:cxnSpLocks/>
            <a:endCxn id="38" idx="0"/>
          </p:cNvCxnSpPr>
          <p:nvPr/>
        </p:nvCxnSpPr>
        <p:spPr>
          <a:xfrm>
            <a:off x="8981073" y="404672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E4D3550-2066-7047-99CC-6E633FF20E96}"/>
              </a:ext>
            </a:extLst>
          </p:cNvPr>
          <p:cNvSpPr txBox="1"/>
          <p:nvPr/>
        </p:nvSpPr>
        <p:spPr>
          <a:xfrm>
            <a:off x="8481898" y="4555753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31363E2-B1B9-7345-A762-D88FF62FDAF4}"/>
              </a:ext>
            </a:extLst>
          </p:cNvPr>
          <p:cNvSpPr txBox="1"/>
          <p:nvPr/>
        </p:nvSpPr>
        <p:spPr>
          <a:xfrm>
            <a:off x="9779240" y="450514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C73533F-3FC1-9647-B18D-C47D25947ABF}"/>
              </a:ext>
            </a:extLst>
          </p:cNvPr>
          <p:cNvSpPr txBox="1"/>
          <p:nvPr/>
        </p:nvSpPr>
        <p:spPr>
          <a:xfrm>
            <a:off x="7172331" y="5312439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1&gt;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2888FB-F383-E14B-B6AF-E22F4852C47A}"/>
              </a:ext>
            </a:extLst>
          </p:cNvPr>
          <p:cNvCxnSpPr>
            <a:cxnSpLocks/>
          </p:cNvCxnSpPr>
          <p:nvPr/>
        </p:nvCxnSpPr>
        <p:spPr>
          <a:xfrm>
            <a:off x="7720911" y="484403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A494428-D263-504F-A0F0-396F28368D6D}"/>
              </a:ext>
            </a:extLst>
          </p:cNvPr>
          <p:cNvCxnSpPr>
            <a:cxnSpLocks/>
          </p:cNvCxnSpPr>
          <p:nvPr/>
        </p:nvCxnSpPr>
        <p:spPr>
          <a:xfrm flipH="1">
            <a:off x="8886498" y="4905611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DB3F067-A772-4F4E-AB9F-1EA2B87917CB}"/>
              </a:ext>
            </a:extLst>
          </p:cNvPr>
          <p:cNvCxnSpPr>
            <a:cxnSpLocks/>
          </p:cNvCxnSpPr>
          <p:nvPr/>
        </p:nvCxnSpPr>
        <p:spPr>
          <a:xfrm>
            <a:off x="10110871" y="4905611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AB66872-BB31-3641-A31A-0D0F5553F07F}"/>
              </a:ext>
            </a:extLst>
          </p:cNvPr>
          <p:cNvCxnSpPr>
            <a:cxnSpLocks/>
          </p:cNvCxnSpPr>
          <p:nvPr/>
        </p:nvCxnSpPr>
        <p:spPr>
          <a:xfrm>
            <a:off x="10110871" y="4905611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91AEAF9-1508-724D-B536-FF3D64495E94}"/>
              </a:ext>
            </a:extLst>
          </p:cNvPr>
          <p:cNvSpPr txBox="1"/>
          <p:nvPr/>
        </p:nvSpPr>
        <p:spPr>
          <a:xfrm>
            <a:off x="9653298" y="5372713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E0DF7F4-EFC0-A741-A375-A31613EF51FA}"/>
              </a:ext>
            </a:extLst>
          </p:cNvPr>
          <p:cNvSpPr txBox="1"/>
          <p:nvPr/>
        </p:nvSpPr>
        <p:spPr>
          <a:xfrm>
            <a:off x="8587506" y="5341320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A120C3-2BA8-9B47-9904-9EF7C76454E4}"/>
              </a:ext>
            </a:extLst>
          </p:cNvPr>
          <p:cNvSpPr txBox="1"/>
          <p:nvPr/>
        </p:nvSpPr>
        <p:spPr>
          <a:xfrm>
            <a:off x="10909038" y="5341320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70EA284-20CC-A440-8849-20319D64DFFE}"/>
              </a:ext>
            </a:extLst>
          </p:cNvPr>
          <p:cNvSpPr txBox="1"/>
          <p:nvPr/>
        </p:nvSpPr>
        <p:spPr>
          <a:xfrm>
            <a:off x="10639605" y="5817206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6&gt;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585D842-98AA-1C4A-AD3A-2E68F087D105}"/>
              </a:ext>
            </a:extLst>
          </p:cNvPr>
          <p:cNvSpPr txBox="1"/>
          <p:nvPr/>
        </p:nvSpPr>
        <p:spPr>
          <a:xfrm>
            <a:off x="8318073" y="5848756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5&gt;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31409B5-1B0D-2849-A0BB-B1505DF341B5}"/>
              </a:ext>
            </a:extLst>
          </p:cNvPr>
          <p:cNvCxnSpPr>
            <a:cxnSpLocks/>
            <a:stCxn id="45" idx="2"/>
            <a:endCxn id="48" idx="0"/>
          </p:cNvCxnSpPr>
          <p:nvPr/>
        </p:nvCxnSpPr>
        <p:spPr>
          <a:xfrm>
            <a:off x="8886498" y="5710652"/>
            <a:ext cx="0" cy="138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9F327D7-B2FB-E745-B67B-655E6B1E466F}"/>
              </a:ext>
            </a:extLst>
          </p:cNvPr>
          <p:cNvCxnSpPr>
            <a:cxnSpLocks/>
            <a:stCxn id="46" idx="2"/>
            <a:endCxn id="47" idx="0"/>
          </p:cNvCxnSpPr>
          <p:nvPr/>
        </p:nvCxnSpPr>
        <p:spPr>
          <a:xfrm>
            <a:off x="11208030" y="5710652"/>
            <a:ext cx="0" cy="106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EFBBB9C6-D6F4-834B-A4E7-0BEF5ADBE87C}"/>
              </a:ext>
            </a:extLst>
          </p:cNvPr>
          <p:cNvSpPr txBox="1">
            <a:spLocks/>
          </p:cNvSpPr>
          <p:nvPr/>
        </p:nvSpPr>
        <p:spPr>
          <a:xfrm>
            <a:off x="7893805" y="1036315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38BB4F-B937-9446-973D-4AC994C150C3}"/>
              </a:ext>
            </a:extLst>
          </p:cNvPr>
          <p:cNvSpPr txBox="1"/>
          <p:nvPr/>
        </p:nvSpPr>
        <p:spPr>
          <a:xfrm>
            <a:off x="4869873" y="3092731"/>
            <a:ext cx="2546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Evaluations are different!</a:t>
            </a:r>
          </a:p>
        </p:txBody>
      </p:sp>
    </p:spTree>
    <p:extLst>
      <p:ext uri="{BB962C8B-B14F-4D97-AF65-F5344CB8AC3E}">
        <p14:creationId xmlns:p14="http://schemas.microsoft.com/office/powerpoint/2010/main" val="963088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C38A7-9CB6-8B41-8EEB-A7321D31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Ambiguity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E783D612-69BC-4C49-9D8D-25981E72E3F3}"/>
              </a:ext>
            </a:extLst>
          </p:cNvPr>
          <p:cNvGraphicFramePr>
            <a:graphicFrameLocks noGrp="1"/>
          </p:cNvGraphicFramePr>
          <p:nvPr/>
        </p:nvGraphicFramePr>
        <p:xfrm>
          <a:off x="6873792" y="1980054"/>
          <a:ext cx="4480008" cy="30269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expr MINUS 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pow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pow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pow ^ pow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607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LPAREN expr RPAREN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7" name="Down Arrow 6">
            <a:extLst>
              <a:ext uri="{FF2B5EF4-FFF2-40B4-BE49-F238E27FC236}">
                <a16:creationId xmlns:a16="http://schemas.microsoft.com/office/drawing/2014/main" id="{71D1710D-D0C7-1141-9E1A-8BB20BBA4101}"/>
              </a:ext>
            </a:extLst>
          </p:cNvPr>
          <p:cNvSpPr/>
          <p:nvPr/>
        </p:nvSpPr>
        <p:spPr>
          <a:xfrm>
            <a:off x="11664778" y="2014151"/>
            <a:ext cx="333633" cy="214509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8F6C5A-303D-9F4B-ACBC-3800557D9C90}"/>
              </a:ext>
            </a:extLst>
          </p:cNvPr>
          <p:cNvSpPr txBox="1"/>
          <p:nvPr/>
        </p:nvSpPr>
        <p:spPr>
          <a:xfrm>
            <a:off x="9794666" y="1111825"/>
            <a:ext cx="2203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Precedence</a:t>
            </a:r>
          </a:p>
          <a:p>
            <a:pPr algn="ctr"/>
            <a:r>
              <a:rPr lang="en-US" dirty="0"/>
              <a:t>increases going down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1126F44-3264-1345-A8E5-85FF2EEFE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46805" cy="4667250"/>
          </a:xfrm>
        </p:spPr>
        <p:txBody>
          <a:bodyPr>
            <a:normAutofit/>
          </a:bodyPr>
          <a:lstStyle/>
          <a:p>
            <a:r>
              <a:rPr lang="en-US" dirty="0"/>
              <a:t>new production rules</a:t>
            </a:r>
          </a:p>
          <a:p>
            <a:pPr lvl="1"/>
            <a:r>
              <a:rPr lang="en-US" dirty="0"/>
              <a:t>One non-terminal for each level of precedence</a:t>
            </a:r>
          </a:p>
          <a:p>
            <a:pPr lvl="1"/>
            <a:r>
              <a:rPr lang="en-US" dirty="0"/>
              <a:t>lowest precedence at the top</a:t>
            </a:r>
          </a:p>
          <a:p>
            <a:pPr lvl="1"/>
            <a:r>
              <a:rPr lang="en-US" dirty="0"/>
              <a:t>highest precedence at the bottom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85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482A4D-F823-D944-ACE2-4ACB0270A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250" y="1905000"/>
            <a:ext cx="6921500" cy="304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AE76A5E-BC95-DD44-B22A-7F77B2E8A9E1}"/>
              </a:ext>
            </a:extLst>
          </p:cNvPr>
          <p:cNvSpPr/>
          <p:nvPr/>
        </p:nvSpPr>
        <p:spPr>
          <a:xfrm>
            <a:off x="3077155" y="4436828"/>
            <a:ext cx="3522427" cy="278295"/>
          </a:xfrm>
          <a:prstGeom prst="rect">
            <a:avLst/>
          </a:prstGeom>
          <a:solidFill>
            <a:srgbClr val="ED7D31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460D4E-543B-B341-8136-38683909BDDC}"/>
              </a:ext>
            </a:extLst>
          </p:cNvPr>
          <p:cNvSpPr txBox="1"/>
          <p:nvPr/>
        </p:nvSpPr>
        <p:spPr>
          <a:xfrm>
            <a:off x="2822713" y="5303520"/>
            <a:ext cx="2411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commutativity?</a:t>
            </a:r>
          </a:p>
        </p:txBody>
      </p:sp>
    </p:spTree>
    <p:extLst>
      <p:ext uri="{BB962C8B-B14F-4D97-AF65-F5344CB8AC3E}">
        <p14:creationId xmlns:p14="http://schemas.microsoft.com/office/powerpoint/2010/main" val="3000882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482A4D-F823-D944-ACE2-4ACB0270A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250" y="1905000"/>
            <a:ext cx="6921500" cy="304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AE76A5E-BC95-DD44-B22A-7F77B2E8A9E1}"/>
              </a:ext>
            </a:extLst>
          </p:cNvPr>
          <p:cNvSpPr/>
          <p:nvPr/>
        </p:nvSpPr>
        <p:spPr>
          <a:xfrm>
            <a:off x="3077155" y="4436828"/>
            <a:ext cx="3522427" cy="278295"/>
          </a:xfrm>
          <a:prstGeom prst="rect">
            <a:avLst/>
          </a:prstGeom>
          <a:solidFill>
            <a:srgbClr val="ED7D31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460D4E-543B-B341-8136-38683909BDDC}"/>
              </a:ext>
            </a:extLst>
          </p:cNvPr>
          <p:cNvSpPr txBox="1"/>
          <p:nvPr/>
        </p:nvSpPr>
        <p:spPr>
          <a:xfrm>
            <a:off x="2822713" y="5303520"/>
            <a:ext cx="4447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commutativity?  </a:t>
            </a:r>
            <a:r>
              <a:rPr lang="en-US" dirty="0">
                <a:latin typeface="Courier" pitchFamily="2" charset="0"/>
              </a:rPr>
              <a:t>a + b == b + a</a:t>
            </a:r>
          </a:p>
        </p:txBody>
      </p:sp>
    </p:spTree>
    <p:extLst>
      <p:ext uri="{BB962C8B-B14F-4D97-AF65-F5344CB8AC3E}">
        <p14:creationId xmlns:p14="http://schemas.microsoft.com/office/powerpoint/2010/main" val="1283848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482A4D-F823-D944-ACE2-4ACB0270A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250" y="1905000"/>
            <a:ext cx="6921500" cy="304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AE76A5E-BC95-DD44-B22A-7F77B2E8A9E1}"/>
              </a:ext>
            </a:extLst>
          </p:cNvPr>
          <p:cNvSpPr/>
          <p:nvPr/>
        </p:nvSpPr>
        <p:spPr>
          <a:xfrm>
            <a:off x="3077155" y="4436828"/>
            <a:ext cx="3522427" cy="278295"/>
          </a:xfrm>
          <a:prstGeom prst="rect">
            <a:avLst/>
          </a:prstGeom>
          <a:solidFill>
            <a:srgbClr val="ED7D31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460D4E-543B-B341-8136-38683909BDDC}"/>
              </a:ext>
            </a:extLst>
          </p:cNvPr>
          <p:cNvSpPr txBox="1"/>
          <p:nvPr/>
        </p:nvSpPr>
        <p:spPr>
          <a:xfrm>
            <a:off x="2822713" y="5303520"/>
            <a:ext cx="4447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commutativity?  </a:t>
            </a:r>
            <a:r>
              <a:rPr lang="en-US" dirty="0">
                <a:latin typeface="Courier" pitchFamily="2" charset="0"/>
              </a:rPr>
              <a:t>a + b == b + 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46AB20-AD50-804C-A27F-D554BCD25BCA}"/>
              </a:ext>
            </a:extLst>
          </p:cNvPr>
          <p:cNvSpPr txBox="1"/>
          <p:nvPr/>
        </p:nvSpPr>
        <p:spPr>
          <a:xfrm>
            <a:off x="7808181" y="5231959"/>
            <a:ext cx="3851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Parsing doesn’t really consider</a:t>
            </a:r>
            <a:br>
              <a:rPr lang="en-US" i="1" dirty="0"/>
            </a:br>
            <a:r>
              <a:rPr lang="en-US" i="1" dirty="0"/>
              <a:t>commutativity, but optimizations will</a:t>
            </a:r>
          </a:p>
        </p:txBody>
      </p:sp>
    </p:spTree>
    <p:extLst>
      <p:ext uri="{BB962C8B-B14F-4D97-AF65-F5344CB8AC3E}">
        <p14:creationId xmlns:p14="http://schemas.microsoft.com/office/powerpoint/2010/main" val="1559291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0A8980-6C5A-024E-B5DE-C370B28847CF}"/>
              </a:ext>
            </a:extLst>
          </p:cNvPr>
          <p:cNvSpPr txBox="1"/>
          <p:nvPr/>
        </p:nvSpPr>
        <p:spPr>
          <a:xfrm>
            <a:off x="4323174" y="1848054"/>
            <a:ext cx="35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We’re doing this a little out of order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EB0ABF-9085-BD4B-92C1-478E57ABB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2744084"/>
            <a:ext cx="92202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085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D458F6-26A2-3640-B99D-62BD1F3DF87F}"/>
              </a:ext>
            </a:extLst>
          </p:cNvPr>
          <p:cNvSpPr txBox="1"/>
          <p:nvPr/>
        </p:nvSpPr>
        <p:spPr>
          <a:xfrm>
            <a:off x="84667" y="96377"/>
            <a:ext cx="598593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EBA916-C199-4C48-867A-1F1254B20D21}"/>
              </a:ext>
            </a:extLst>
          </p:cNvPr>
          <p:cNvSpPr txBox="1"/>
          <p:nvPr/>
        </p:nvSpPr>
        <p:spPr>
          <a:xfrm>
            <a:off x="7131606" y="2157047"/>
            <a:ext cx="456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derive the string </a:t>
            </a:r>
            <a:r>
              <a:rPr lang="en-US" sz="2400" i="1" dirty="0">
                <a:latin typeface="Courier" pitchFamily="2" charset="0"/>
              </a:rPr>
              <a:t>(</a:t>
            </a:r>
            <a:r>
              <a:rPr lang="en-US" sz="2400" i="1" dirty="0" err="1">
                <a:latin typeface="Courier" pitchFamily="2" charset="0"/>
              </a:rPr>
              <a:t>a+b</a:t>
            </a:r>
            <a:r>
              <a:rPr lang="en-US" sz="2400" i="1" dirty="0">
                <a:latin typeface="Courier" pitchFamily="2" charset="0"/>
              </a:rPr>
              <a:t>)*c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4E27C5-B53C-4A47-8952-00794A7B5C2A}"/>
              </a:ext>
            </a:extLst>
          </p:cNvPr>
          <p:cNvSpPr txBox="1"/>
          <p:nvPr/>
        </p:nvSpPr>
        <p:spPr>
          <a:xfrm>
            <a:off x="4133348" y="632345"/>
            <a:ext cx="2565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Currently we assume this is magic and picks</a:t>
            </a:r>
          </a:p>
          <a:p>
            <a:r>
              <a:rPr lang="en-US" i="1" dirty="0"/>
              <a:t>the right rule every time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2D0AF0-9E08-D44C-AC1F-3E1F56C8F66C}"/>
              </a:ext>
            </a:extLst>
          </p:cNvPr>
          <p:cNvSpPr/>
          <p:nvPr/>
        </p:nvSpPr>
        <p:spPr>
          <a:xfrm>
            <a:off x="7131606" y="157830"/>
            <a:ext cx="39116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Expr Op Unit</a:t>
            </a:r>
          </a:p>
          <a:p>
            <a:r>
              <a:rPr lang="en-US" dirty="0">
                <a:latin typeface="Courier" pitchFamily="2" charset="0"/>
              </a:rPr>
              <a:t>2:       |  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3: Unit  ::= ‘(‘ Expr ‘)’</a:t>
            </a:r>
          </a:p>
          <a:p>
            <a:r>
              <a:rPr lang="en-US" dirty="0">
                <a:latin typeface="Courier" pitchFamily="2" charset="0"/>
              </a:rPr>
              <a:t>4:       |    ID</a:t>
            </a:r>
          </a:p>
          <a:p>
            <a:r>
              <a:rPr lang="en-US" dirty="0">
                <a:latin typeface="Courier" pitchFamily="2" charset="0"/>
              </a:rPr>
              <a:t>5: Op    ::= ‘+’</a:t>
            </a:r>
          </a:p>
          <a:p>
            <a:r>
              <a:rPr lang="en-US" dirty="0">
                <a:latin typeface="Courier" pitchFamily="2" charset="0"/>
              </a:rPr>
              <a:t>6:       |   ‘*’</a:t>
            </a:r>
          </a:p>
        </p:txBody>
      </p:sp>
      <p:graphicFrame>
        <p:nvGraphicFramePr>
          <p:cNvPr id="12" name="Table 9">
            <a:extLst>
              <a:ext uri="{FF2B5EF4-FFF2-40B4-BE49-F238E27FC236}">
                <a16:creationId xmlns:a16="http://schemas.microsoft.com/office/drawing/2014/main" id="{D24D38D7-970E-E84B-99E3-DB0404190148}"/>
              </a:ext>
            </a:extLst>
          </p:cNvPr>
          <p:cNvGraphicFramePr>
            <a:graphicFrameLocks noGrp="1"/>
          </p:cNvGraphicFramePr>
          <p:nvPr/>
        </p:nvGraphicFramePr>
        <p:xfrm>
          <a:off x="6796487" y="3108494"/>
          <a:ext cx="5105400" cy="32359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Op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 Op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 Expr ) Op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 Expr Op Unit) Op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 Unit Op Unit) Op Unit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graphicFrame>
        <p:nvGraphicFramePr>
          <p:cNvPr id="13" name="Table 11">
            <a:extLst>
              <a:ext uri="{FF2B5EF4-FFF2-40B4-BE49-F238E27FC236}">
                <a16:creationId xmlns:a16="http://schemas.microsoft.com/office/drawing/2014/main" id="{7A700C23-FA44-2342-9ACE-E5628C2EBEB8}"/>
              </a:ext>
            </a:extLst>
          </p:cNvPr>
          <p:cNvGraphicFramePr>
            <a:graphicFrameLocks noGrp="1"/>
          </p:cNvGraphicFramePr>
          <p:nvPr/>
        </p:nvGraphicFramePr>
        <p:xfrm>
          <a:off x="631026" y="4742295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to_match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‘a‘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latin typeface="Courier" pitchFamily="2" charset="0"/>
                        </a:rPr>
                        <a:t>“+b)*c”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 Unit ) Op Unit 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875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0A8980-6C5A-024E-B5DE-C370B28847CF}"/>
              </a:ext>
            </a:extLst>
          </p:cNvPr>
          <p:cNvSpPr txBox="1"/>
          <p:nvPr/>
        </p:nvSpPr>
        <p:spPr>
          <a:xfrm>
            <a:off x="4323174" y="1848054"/>
            <a:ext cx="35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We’re doing this a little out of order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EB0ABF-9085-BD4B-92C1-478E57ABB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2744084"/>
            <a:ext cx="9220200" cy="2387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5DDC0DD-1202-D34B-9FE1-3B07E5D70594}"/>
              </a:ext>
            </a:extLst>
          </p:cNvPr>
          <p:cNvSpPr txBox="1"/>
          <p:nvPr/>
        </p:nvSpPr>
        <p:spPr>
          <a:xfrm>
            <a:off x="1485900" y="5292546"/>
            <a:ext cx="3717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Answer: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true with what we’ve seen so far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true if you want an efficient parser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false in general</a:t>
            </a:r>
          </a:p>
        </p:txBody>
      </p:sp>
    </p:spTree>
    <p:extLst>
      <p:ext uri="{BB962C8B-B14F-4D97-AF65-F5344CB8AC3E}">
        <p14:creationId xmlns:p14="http://schemas.microsoft.com/office/powerpoint/2010/main" val="4061514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/>
          </a:bodyPr>
          <a:lstStyle/>
          <a:p>
            <a:r>
              <a:rPr lang="en-US" dirty="0"/>
              <a:t>HW 1 is due today</a:t>
            </a:r>
          </a:p>
          <a:p>
            <a:pPr lvl="1"/>
            <a:r>
              <a:rPr lang="en-US" dirty="0"/>
              <a:t>No guaranteed help after business hours (e.g. after class at 5 PM)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HW 2 is scheduled for release today by midnight</a:t>
            </a:r>
          </a:p>
          <a:p>
            <a:pPr lvl="1"/>
            <a:r>
              <a:rPr lang="en-US" dirty="0"/>
              <a:t>you have two weeks to do it.</a:t>
            </a:r>
          </a:p>
          <a:p>
            <a:pPr lvl="1"/>
            <a:r>
              <a:rPr lang="en-US" dirty="0"/>
              <a:t>due on May 2 at midnight</a:t>
            </a:r>
          </a:p>
          <a:p>
            <a:pPr lvl="1"/>
            <a:r>
              <a:rPr lang="en-US" dirty="0"/>
              <a:t>you have what you need for part 1 today</a:t>
            </a:r>
          </a:p>
          <a:p>
            <a:pPr lvl="1"/>
            <a:r>
              <a:rPr lang="en-US" dirty="0"/>
              <a:t>you should have what you need for part 2 on Wednesday</a:t>
            </a:r>
          </a:p>
          <a:p>
            <a:pPr lvl="1"/>
            <a:r>
              <a:rPr lang="en-US" dirty="0"/>
              <a:t>you should have what you need for part 3 on Friday</a:t>
            </a:r>
          </a:p>
          <a:p>
            <a:pPr lvl="1"/>
            <a:endParaRPr lang="en-US" dirty="0"/>
          </a:p>
          <a:p>
            <a:r>
              <a:rPr lang="en-US" dirty="0"/>
              <a:t>Plenty of time for help for HW 2!</a:t>
            </a:r>
          </a:p>
        </p:txBody>
      </p:sp>
    </p:spTree>
    <p:extLst>
      <p:ext uri="{BB962C8B-B14F-4D97-AF65-F5344CB8AC3E}">
        <p14:creationId xmlns:p14="http://schemas.microsoft.com/office/powerpoint/2010/main" val="2830593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7C3A91-F985-1B4D-80E2-43FCDEA8D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110" y="1953812"/>
            <a:ext cx="9271000" cy="248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C101D8A-ED06-F149-AF1A-F7AB53F358B1}"/>
              </a:ext>
            </a:extLst>
          </p:cNvPr>
          <p:cNvSpPr txBox="1"/>
          <p:nvPr/>
        </p:nvSpPr>
        <p:spPr>
          <a:xfrm>
            <a:off x="4104397" y="1238483"/>
            <a:ext cx="398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will answer these ones today in class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38F8F6-707F-AB41-BE11-C8B848D0A5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6550" y="4765675"/>
            <a:ext cx="8978900" cy="172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78940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B5C9C-3C89-6946-813A-9689D748C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45E60-1E22-F649-AE3C-E929C27B7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26744"/>
          </a:xfrm>
        </p:spPr>
        <p:txBody>
          <a:bodyPr/>
          <a:lstStyle/>
          <a:p>
            <a:r>
              <a:rPr lang="en-US" dirty="0"/>
              <a:t>Let’s do a few more examples of top down parsing</a:t>
            </a:r>
          </a:p>
        </p:txBody>
      </p:sp>
    </p:spTree>
    <p:extLst>
      <p:ext uri="{BB962C8B-B14F-4D97-AF65-F5344CB8AC3E}">
        <p14:creationId xmlns:p14="http://schemas.microsoft.com/office/powerpoint/2010/main" val="1754679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D458F6-26A2-3640-B99D-62BD1F3DF87F}"/>
              </a:ext>
            </a:extLst>
          </p:cNvPr>
          <p:cNvSpPr txBox="1"/>
          <p:nvPr/>
        </p:nvSpPr>
        <p:spPr>
          <a:xfrm>
            <a:off x="84667" y="96377"/>
            <a:ext cx="598593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EBA916-C199-4C48-867A-1F1254B20D21}"/>
              </a:ext>
            </a:extLst>
          </p:cNvPr>
          <p:cNvSpPr txBox="1"/>
          <p:nvPr/>
        </p:nvSpPr>
        <p:spPr>
          <a:xfrm>
            <a:off x="7131606" y="2157047"/>
            <a:ext cx="3448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derive the string </a:t>
            </a:r>
            <a:r>
              <a:rPr lang="en-US" sz="2400" i="1" dirty="0">
                <a:latin typeface="Courier" pitchFamily="2" charset="0"/>
              </a:rPr>
              <a:t>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4E27C5-B53C-4A47-8952-00794A7B5C2A}"/>
              </a:ext>
            </a:extLst>
          </p:cNvPr>
          <p:cNvSpPr txBox="1"/>
          <p:nvPr/>
        </p:nvSpPr>
        <p:spPr>
          <a:xfrm>
            <a:off x="4133348" y="632345"/>
            <a:ext cx="2565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Currently we assume this is magic and picks</a:t>
            </a:r>
          </a:p>
          <a:p>
            <a:r>
              <a:rPr lang="en-US" i="1" dirty="0"/>
              <a:t>the right rule every time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2D0AF0-9E08-D44C-AC1F-3E1F56C8F66C}"/>
              </a:ext>
            </a:extLst>
          </p:cNvPr>
          <p:cNvSpPr/>
          <p:nvPr/>
        </p:nvSpPr>
        <p:spPr>
          <a:xfrm>
            <a:off x="7131606" y="157830"/>
            <a:ext cx="3911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Expr ‘+’ ID</a:t>
            </a:r>
          </a:p>
          <a:p>
            <a:r>
              <a:rPr lang="en-US" dirty="0">
                <a:latin typeface="Courier" pitchFamily="2" charset="0"/>
              </a:rPr>
              <a:t>2:       |   ID</a:t>
            </a:r>
          </a:p>
        </p:txBody>
      </p:sp>
      <p:graphicFrame>
        <p:nvGraphicFramePr>
          <p:cNvPr id="12" name="Table 9">
            <a:extLst>
              <a:ext uri="{FF2B5EF4-FFF2-40B4-BE49-F238E27FC236}">
                <a16:creationId xmlns:a16="http://schemas.microsoft.com/office/drawing/2014/main" id="{D24D38D7-970E-E84B-99E3-DB0404190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217281"/>
              </p:ext>
            </p:extLst>
          </p:nvPr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graphicFrame>
        <p:nvGraphicFramePr>
          <p:cNvPr id="13" name="Table 11">
            <a:extLst>
              <a:ext uri="{FF2B5EF4-FFF2-40B4-BE49-F238E27FC236}">
                <a16:creationId xmlns:a16="http://schemas.microsoft.com/office/drawing/2014/main" id="{7A700C23-FA44-2342-9ACE-E5628C2EB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088832"/>
              </p:ext>
            </p:extLst>
          </p:nvPr>
        </p:nvGraphicFramePr>
        <p:xfrm>
          <a:off x="631026" y="4742295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to_match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2480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33E03-A2C7-1B49-A564-AFF50514E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more example</a:t>
            </a:r>
          </a:p>
        </p:txBody>
      </p:sp>
    </p:spTree>
    <p:extLst>
      <p:ext uri="{BB962C8B-B14F-4D97-AF65-F5344CB8AC3E}">
        <p14:creationId xmlns:p14="http://schemas.microsoft.com/office/powerpoint/2010/main" val="782481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D458F6-26A2-3640-B99D-62BD1F3DF87F}"/>
              </a:ext>
            </a:extLst>
          </p:cNvPr>
          <p:cNvSpPr txBox="1"/>
          <p:nvPr/>
        </p:nvSpPr>
        <p:spPr>
          <a:xfrm>
            <a:off x="84667" y="96377"/>
            <a:ext cx="598593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EBA916-C199-4C48-867A-1F1254B20D21}"/>
              </a:ext>
            </a:extLst>
          </p:cNvPr>
          <p:cNvSpPr txBox="1"/>
          <p:nvPr/>
        </p:nvSpPr>
        <p:spPr>
          <a:xfrm>
            <a:off x="7131606" y="2157047"/>
            <a:ext cx="3816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derive the string </a:t>
            </a:r>
            <a:r>
              <a:rPr lang="en-US" sz="2400" i="1" dirty="0" err="1">
                <a:latin typeface="Courier" pitchFamily="2" charset="0"/>
              </a:rPr>
              <a:t>a+b</a:t>
            </a:r>
            <a:endParaRPr lang="en-US" sz="2400" i="1" dirty="0">
              <a:latin typeface="Courier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4E27C5-B53C-4A47-8952-00794A7B5C2A}"/>
              </a:ext>
            </a:extLst>
          </p:cNvPr>
          <p:cNvSpPr txBox="1"/>
          <p:nvPr/>
        </p:nvSpPr>
        <p:spPr>
          <a:xfrm>
            <a:off x="4133348" y="632345"/>
            <a:ext cx="2565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Currently we assume this is magic and picks</a:t>
            </a:r>
          </a:p>
          <a:p>
            <a:r>
              <a:rPr lang="en-US" i="1" dirty="0"/>
              <a:t>the right rule every time</a:t>
            </a:r>
          </a:p>
        </p:txBody>
      </p:sp>
      <p:graphicFrame>
        <p:nvGraphicFramePr>
          <p:cNvPr id="12" name="Table 9">
            <a:extLst>
              <a:ext uri="{FF2B5EF4-FFF2-40B4-BE49-F238E27FC236}">
                <a16:creationId xmlns:a16="http://schemas.microsoft.com/office/drawing/2014/main" id="{D24D38D7-970E-E84B-99E3-DB0404190148}"/>
              </a:ext>
            </a:extLst>
          </p:cNvPr>
          <p:cNvGraphicFramePr>
            <a:graphicFrameLocks noGrp="1"/>
          </p:cNvGraphicFramePr>
          <p:nvPr/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graphicFrame>
        <p:nvGraphicFramePr>
          <p:cNvPr id="13" name="Table 11">
            <a:extLst>
              <a:ext uri="{FF2B5EF4-FFF2-40B4-BE49-F238E27FC236}">
                <a16:creationId xmlns:a16="http://schemas.microsoft.com/office/drawing/2014/main" id="{7A700C23-FA44-2342-9ACE-E5628C2EBEB8}"/>
              </a:ext>
            </a:extLst>
          </p:cNvPr>
          <p:cNvGraphicFramePr>
            <a:graphicFrameLocks noGrp="1"/>
          </p:cNvGraphicFramePr>
          <p:nvPr/>
        </p:nvGraphicFramePr>
        <p:xfrm>
          <a:off x="631026" y="4742295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8AB30A89-9EA1-D142-824B-C1214B8329D6}"/>
              </a:ext>
            </a:extLst>
          </p:cNvPr>
          <p:cNvSpPr/>
          <p:nvPr/>
        </p:nvSpPr>
        <p:spPr>
          <a:xfrm>
            <a:off x="7131606" y="157830"/>
            <a:ext cx="3911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Expr ‘+’ ID</a:t>
            </a:r>
          </a:p>
          <a:p>
            <a:r>
              <a:rPr lang="en-US" dirty="0">
                <a:latin typeface="Courier" pitchFamily="2" charset="0"/>
              </a:rPr>
              <a:t>2:       |   ID</a:t>
            </a:r>
          </a:p>
        </p:txBody>
      </p:sp>
    </p:spTree>
    <p:extLst>
      <p:ext uri="{BB962C8B-B14F-4D97-AF65-F5344CB8AC3E}">
        <p14:creationId xmlns:p14="http://schemas.microsoft.com/office/powerpoint/2010/main" val="972241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0D7A7-1AF8-854B-B76E-95B719C90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96E71-2C61-3E4A-936B-9B2B0B438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71085"/>
          </a:xfrm>
        </p:spPr>
        <p:txBody>
          <a:bodyPr/>
          <a:lstStyle/>
          <a:p>
            <a:r>
              <a:rPr lang="en-US" dirty="0"/>
              <a:t>We are going to zoom in on: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E78852-F376-0D4C-A99B-FDC119915D6E}"/>
              </a:ext>
            </a:extLst>
          </p:cNvPr>
          <p:cNvSpPr/>
          <p:nvPr/>
        </p:nvSpPr>
        <p:spPr>
          <a:xfrm>
            <a:off x="3384360" y="2757915"/>
            <a:ext cx="5423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3EE1B2-EFE3-1D4D-8F64-A074F32A204C}"/>
              </a:ext>
            </a:extLst>
          </p:cNvPr>
          <p:cNvSpPr txBox="1"/>
          <p:nvPr/>
        </p:nvSpPr>
        <p:spPr>
          <a:xfrm>
            <a:off x="8643068" y="3244334"/>
            <a:ext cx="2442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 far this rule has been</a:t>
            </a:r>
            <a:br>
              <a:rPr lang="en-US" dirty="0"/>
            </a:br>
            <a:r>
              <a:rPr lang="en-US" dirty="0"/>
              <a:t>magic. Let’s start by</a:t>
            </a:r>
          </a:p>
          <a:p>
            <a:r>
              <a:rPr lang="en-US" dirty="0"/>
              <a:t>turning that magic off</a:t>
            </a:r>
          </a:p>
        </p:txBody>
      </p:sp>
    </p:spTree>
    <p:extLst>
      <p:ext uri="{BB962C8B-B14F-4D97-AF65-F5344CB8AC3E}">
        <p14:creationId xmlns:p14="http://schemas.microsoft.com/office/powerpoint/2010/main" val="14140614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0D7A7-1AF8-854B-B76E-95B719C90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96E71-2C61-3E4A-936B-9B2B0B438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71085"/>
          </a:xfrm>
        </p:spPr>
        <p:txBody>
          <a:bodyPr/>
          <a:lstStyle/>
          <a:p>
            <a:r>
              <a:rPr lang="en-US" dirty="0"/>
              <a:t>We are going to zoom in on: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E78852-F376-0D4C-A99B-FDC119915D6E}"/>
              </a:ext>
            </a:extLst>
          </p:cNvPr>
          <p:cNvSpPr/>
          <p:nvPr/>
        </p:nvSpPr>
        <p:spPr>
          <a:xfrm>
            <a:off x="3384360" y="2757915"/>
            <a:ext cx="5423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3EE1B2-EFE3-1D4D-8F64-A074F32A204C}"/>
              </a:ext>
            </a:extLst>
          </p:cNvPr>
          <p:cNvSpPr txBox="1"/>
          <p:nvPr/>
        </p:nvSpPr>
        <p:spPr>
          <a:xfrm>
            <a:off x="8643068" y="3244334"/>
            <a:ext cx="32532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 far this rule has been</a:t>
            </a:r>
            <a:br>
              <a:rPr lang="en-US" dirty="0"/>
            </a:br>
            <a:r>
              <a:rPr lang="en-US" dirty="0"/>
              <a:t>magic. Let’s start</a:t>
            </a:r>
          </a:p>
          <a:p>
            <a:r>
              <a:rPr lang="en-US" dirty="0"/>
              <a:t>turning that magic off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 could the most demonic choice do...</a:t>
            </a:r>
          </a:p>
        </p:txBody>
      </p:sp>
    </p:spTree>
    <p:extLst>
      <p:ext uri="{BB962C8B-B14F-4D97-AF65-F5344CB8AC3E}">
        <p14:creationId xmlns:p14="http://schemas.microsoft.com/office/powerpoint/2010/main" val="13751568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D458F6-26A2-3640-B99D-62BD1F3DF87F}"/>
              </a:ext>
            </a:extLst>
          </p:cNvPr>
          <p:cNvSpPr txBox="1"/>
          <p:nvPr/>
        </p:nvSpPr>
        <p:spPr>
          <a:xfrm>
            <a:off x="84667" y="96377"/>
            <a:ext cx="598593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EBA916-C199-4C48-867A-1F1254B20D21}"/>
              </a:ext>
            </a:extLst>
          </p:cNvPr>
          <p:cNvSpPr txBox="1"/>
          <p:nvPr/>
        </p:nvSpPr>
        <p:spPr>
          <a:xfrm>
            <a:off x="7131606" y="2157047"/>
            <a:ext cx="3448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derive the string </a:t>
            </a:r>
            <a:r>
              <a:rPr lang="en-US" sz="2400" i="1" dirty="0">
                <a:latin typeface="Courier" pitchFamily="2" charset="0"/>
              </a:rPr>
              <a:t>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4E27C5-B53C-4A47-8952-00794A7B5C2A}"/>
              </a:ext>
            </a:extLst>
          </p:cNvPr>
          <p:cNvSpPr txBox="1"/>
          <p:nvPr/>
        </p:nvSpPr>
        <p:spPr>
          <a:xfrm>
            <a:off x="4112730" y="711827"/>
            <a:ext cx="2565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What could a demonic</a:t>
            </a:r>
            <a:br>
              <a:rPr lang="en-US" i="1" dirty="0"/>
            </a:br>
            <a:r>
              <a:rPr lang="en-US" i="1" dirty="0"/>
              <a:t>choice do?</a:t>
            </a:r>
          </a:p>
        </p:txBody>
      </p:sp>
      <p:graphicFrame>
        <p:nvGraphicFramePr>
          <p:cNvPr id="12" name="Table 9">
            <a:extLst>
              <a:ext uri="{FF2B5EF4-FFF2-40B4-BE49-F238E27FC236}">
                <a16:creationId xmlns:a16="http://schemas.microsoft.com/office/drawing/2014/main" id="{AB8421B2-A102-CF42-9B99-CD493044EDB1}"/>
              </a:ext>
            </a:extLst>
          </p:cNvPr>
          <p:cNvGraphicFramePr>
            <a:graphicFrameLocks noGrp="1"/>
          </p:cNvGraphicFramePr>
          <p:nvPr/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graphicFrame>
        <p:nvGraphicFramePr>
          <p:cNvPr id="13" name="Table 11">
            <a:extLst>
              <a:ext uri="{FF2B5EF4-FFF2-40B4-BE49-F238E27FC236}">
                <a16:creationId xmlns:a16="http://schemas.microsoft.com/office/drawing/2014/main" id="{391E83E5-F743-0E44-8DE2-9E22EBCB9B79}"/>
              </a:ext>
            </a:extLst>
          </p:cNvPr>
          <p:cNvGraphicFramePr>
            <a:graphicFrameLocks noGrp="1"/>
          </p:cNvGraphicFramePr>
          <p:nvPr/>
        </p:nvGraphicFramePr>
        <p:xfrm>
          <a:off x="631026" y="4742295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to_match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B9DADDD4-849D-8C49-9884-63D079B5D0AD}"/>
              </a:ext>
            </a:extLst>
          </p:cNvPr>
          <p:cNvSpPr/>
          <p:nvPr/>
        </p:nvSpPr>
        <p:spPr>
          <a:xfrm>
            <a:off x="7131606" y="157830"/>
            <a:ext cx="3911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Expr ‘+’ ID</a:t>
            </a:r>
          </a:p>
          <a:p>
            <a:r>
              <a:rPr lang="en-US" dirty="0">
                <a:latin typeface="Courier" pitchFamily="2" charset="0"/>
              </a:rPr>
              <a:t>2:       |   ID</a:t>
            </a:r>
          </a:p>
        </p:txBody>
      </p:sp>
    </p:spTree>
    <p:extLst>
      <p:ext uri="{BB962C8B-B14F-4D97-AF65-F5344CB8AC3E}">
        <p14:creationId xmlns:p14="http://schemas.microsoft.com/office/powerpoint/2010/main" val="7739233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D458F6-26A2-3640-B99D-62BD1F3DF87F}"/>
              </a:ext>
            </a:extLst>
          </p:cNvPr>
          <p:cNvSpPr txBox="1"/>
          <p:nvPr/>
        </p:nvSpPr>
        <p:spPr>
          <a:xfrm>
            <a:off x="84667" y="96377"/>
            <a:ext cx="598593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EBA916-C199-4C48-867A-1F1254B20D21}"/>
              </a:ext>
            </a:extLst>
          </p:cNvPr>
          <p:cNvSpPr txBox="1"/>
          <p:nvPr/>
        </p:nvSpPr>
        <p:spPr>
          <a:xfrm>
            <a:off x="7131606" y="2157047"/>
            <a:ext cx="3448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derive the string </a:t>
            </a:r>
            <a:r>
              <a:rPr lang="en-US" sz="2400" i="1" dirty="0">
                <a:latin typeface="Courier" pitchFamily="2" charset="0"/>
              </a:rPr>
              <a:t>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4E27C5-B53C-4A47-8952-00794A7B5C2A}"/>
              </a:ext>
            </a:extLst>
          </p:cNvPr>
          <p:cNvSpPr txBox="1"/>
          <p:nvPr/>
        </p:nvSpPr>
        <p:spPr>
          <a:xfrm>
            <a:off x="4112730" y="711827"/>
            <a:ext cx="2565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What could a demonic</a:t>
            </a:r>
            <a:br>
              <a:rPr lang="en-US" i="1" dirty="0"/>
            </a:br>
            <a:r>
              <a:rPr lang="en-US" i="1" dirty="0"/>
              <a:t>choice do?</a:t>
            </a:r>
          </a:p>
        </p:txBody>
      </p:sp>
      <p:graphicFrame>
        <p:nvGraphicFramePr>
          <p:cNvPr id="12" name="Table 9">
            <a:extLst>
              <a:ext uri="{FF2B5EF4-FFF2-40B4-BE49-F238E27FC236}">
                <a16:creationId xmlns:a16="http://schemas.microsoft.com/office/drawing/2014/main" id="{AB8421B2-A102-CF42-9B99-CD493044E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225288"/>
              </p:ext>
            </p:extLst>
          </p:nvPr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‘+’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‘+’ ID ‘+’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‘+’ ID ‘+’ ID ‘+’ 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graphicFrame>
        <p:nvGraphicFramePr>
          <p:cNvPr id="13" name="Table 11">
            <a:extLst>
              <a:ext uri="{FF2B5EF4-FFF2-40B4-BE49-F238E27FC236}">
                <a16:creationId xmlns:a16="http://schemas.microsoft.com/office/drawing/2014/main" id="{391E83E5-F743-0E44-8DE2-9E22EBCB9B79}"/>
              </a:ext>
            </a:extLst>
          </p:cNvPr>
          <p:cNvGraphicFramePr>
            <a:graphicFrameLocks noGrp="1"/>
          </p:cNvGraphicFramePr>
          <p:nvPr/>
        </p:nvGraphicFramePr>
        <p:xfrm>
          <a:off x="631026" y="4742295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to_match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B9DADDD4-849D-8C49-9884-63D079B5D0AD}"/>
              </a:ext>
            </a:extLst>
          </p:cNvPr>
          <p:cNvSpPr/>
          <p:nvPr/>
        </p:nvSpPr>
        <p:spPr>
          <a:xfrm>
            <a:off x="7131606" y="157830"/>
            <a:ext cx="3911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Expr ‘+’ ID</a:t>
            </a:r>
          </a:p>
          <a:p>
            <a:r>
              <a:rPr lang="en-US" dirty="0">
                <a:latin typeface="Courier" pitchFamily="2" charset="0"/>
              </a:rPr>
              <a:t>2:       |   ID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5CF1E3-1F8E-3548-BC8D-8B7816891A41}"/>
              </a:ext>
            </a:extLst>
          </p:cNvPr>
          <p:cNvSpPr txBox="1"/>
          <p:nvPr/>
        </p:nvSpPr>
        <p:spPr>
          <a:xfrm>
            <a:off x="6866467" y="6375400"/>
            <a:ext cx="1853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Infinite recursion!</a:t>
            </a:r>
          </a:p>
        </p:txBody>
      </p:sp>
    </p:spTree>
    <p:extLst>
      <p:ext uri="{BB962C8B-B14F-4D97-AF65-F5344CB8AC3E}">
        <p14:creationId xmlns:p14="http://schemas.microsoft.com/office/powerpoint/2010/main" val="39953713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b="1" dirty="0"/>
              <a:t>Top down parsing does not handle left recursion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FB5303-6EEE-4D4D-BBA4-8EFF4E296E2F}"/>
              </a:ext>
            </a:extLst>
          </p:cNvPr>
          <p:cNvSpPr txBox="1"/>
          <p:nvPr/>
        </p:nvSpPr>
        <p:spPr>
          <a:xfrm>
            <a:off x="1083733" y="4445000"/>
            <a:ext cx="2020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 left recursion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8C4B7A-1CEA-EF4A-A9C0-73EF97A817D9}"/>
              </a:ext>
            </a:extLst>
          </p:cNvPr>
          <p:cNvSpPr/>
          <p:nvPr/>
        </p:nvSpPr>
        <p:spPr>
          <a:xfrm>
            <a:off x="761998" y="2258511"/>
            <a:ext cx="39116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Expr</a:t>
            </a:r>
            <a:r>
              <a:rPr lang="en-US" dirty="0">
                <a:latin typeface="Courier" pitchFamily="2" charset="0"/>
              </a:rPr>
              <a:t>  ::=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Expr</a:t>
            </a:r>
            <a:r>
              <a:rPr lang="en-US" dirty="0">
                <a:latin typeface="Courier" pitchFamily="2" charset="0"/>
              </a:rPr>
              <a:t> Op Unit</a:t>
            </a:r>
          </a:p>
          <a:p>
            <a:r>
              <a:rPr lang="en-US" dirty="0">
                <a:latin typeface="Courier" pitchFamily="2" charset="0"/>
              </a:rPr>
              <a:t>2:       |  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3: Unit  ::= ‘(‘ Expr ‘)’</a:t>
            </a:r>
          </a:p>
          <a:p>
            <a:r>
              <a:rPr lang="en-US" dirty="0">
                <a:latin typeface="Courier" pitchFamily="2" charset="0"/>
              </a:rPr>
              <a:t>4:       |    ID</a:t>
            </a:r>
          </a:p>
          <a:p>
            <a:r>
              <a:rPr lang="en-US" dirty="0">
                <a:latin typeface="Courier" pitchFamily="2" charset="0"/>
              </a:rPr>
              <a:t>5: Op    ::= ‘+’</a:t>
            </a:r>
          </a:p>
          <a:p>
            <a:r>
              <a:rPr lang="en-US" dirty="0">
                <a:latin typeface="Courier" pitchFamily="2" charset="0"/>
              </a:rPr>
              <a:t>6:       |   ‘*’</a:t>
            </a:r>
          </a:p>
        </p:txBody>
      </p:sp>
    </p:spTree>
    <p:extLst>
      <p:ext uri="{BB962C8B-B14F-4D97-AF65-F5344CB8AC3E}">
        <p14:creationId xmlns:p14="http://schemas.microsoft.com/office/powerpoint/2010/main" val="7634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295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Homework clarification: token actions</a:t>
            </a:r>
          </a:p>
          <a:p>
            <a:pPr lvl="1"/>
            <a:r>
              <a:rPr lang="en-US" dirty="0"/>
              <a:t>You can use lists, functions, variables </a:t>
            </a:r>
            <a:r>
              <a:rPr lang="en-US" dirty="0" err="1"/>
              <a:t>etc</a:t>
            </a:r>
            <a:r>
              <a:rPr lang="en-US" dirty="0"/>
              <a:t> in </a:t>
            </a:r>
            <a:r>
              <a:rPr lang="en-US" dirty="0" err="1"/>
              <a:t>tokens.py</a:t>
            </a:r>
            <a:r>
              <a:rPr lang="en-US" dirty="0"/>
              <a:t> </a:t>
            </a:r>
            <a:r>
              <a:rPr lang="en-US" i="1" dirty="0"/>
              <a:t>as token actions</a:t>
            </a:r>
          </a:p>
          <a:p>
            <a:pPr lvl="1"/>
            <a:r>
              <a:rPr lang="en-US" dirty="0"/>
              <a:t>These components get bound to the tokens array</a:t>
            </a:r>
          </a:p>
          <a:p>
            <a:pPr lvl="1"/>
            <a:r>
              <a:rPr lang="en-US" dirty="0"/>
              <a:t>You should only use the token array in your scanners, and you should be prepared to accept as input any token arrays</a:t>
            </a:r>
          </a:p>
          <a:p>
            <a:pPr lvl="1"/>
            <a:r>
              <a:rPr lang="en-US" dirty="0"/>
              <a:t>Your token array should be an array of tuples:</a:t>
            </a:r>
          </a:p>
          <a:p>
            <a:pPr marL="457200" lvl="1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6E8650E-E4AD-C344-BF06-915D9BD09479}"/>
                  </a:ext>
                </a:extLst>
              </p:cNvPr>
              <p:cNvSpPr txBox="1"/>
              <p:nvPr/>
            </p:nvSpPr>
            <p:spPr>
              <a:xfrm>
                <a:off x="2369487" y="4460681"/>
                <a:ext cx="640912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Courier" pitchFamily="2" charset="0"/>
                  </a:rPr>
                  <a:t>(TOKEN_ID     : string, </a:t>
                </a:r>
                <a:br>
                  <a:rPr lang="en-US" sz="2400" dirty="0">
                    <a:latin typeface="Courier" pitchFamily="2" charset="0"/>
                  </a:rPr>
                </a:br>
                <a:r>
                  <a:rPr lang="en-US" sz="2400" dirty="0">
                    <a:latin typeface="Courier" pitchFamily="2" charset="0"/>
                  </a:rPr>
                  <a:t> TOKEN_REGEX  : string, </a:t>
                </a:r>
              </a:p>
              <a:p>
                <a:r>
                  <a:rPr lang="en-US" sz="2400" dirty="0">
                    <a:latin typeface="Courier" pitchFamily="2" charset="0"/>
                  </a:rPr>
                  <a:t> TOKEN_ACTION : lexeme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dirty="0">
                    <a:latin typeface="Courier" pitchFamily="2" charset="0"/>
                  </a:rPr>
                  <a:t> lexeme)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6E8650E-E4AD-C344-BF06-915D9BD094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487" y="4460681"/>
                <a:ext cx="6409127" cy="1200329"/>
              </a:xfrm>
              <a:prstGeom prst="rect">
                <a:avLst/>
              </a:prstGeom>
              <a:blipFill>
                <a:blip r:embed="rId2"/>
                <a:stretch>
                  <a:fillRect l="-1383" t="-4211" r="-593" b="-11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84065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b="1" dirty="0"/>
              <a:t>Top down parsing does not handle left recursion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FB5303-6EEE-4D4D-BBA4-8EFF4E296E2F}"/>
              </a:ext>
            </a:extLst>
          </p:cNvPr>
          <p:cNvSpPr txBox="1"/>
          <p:nvPr/>
        </p:nvSpPr>
        <p:spPr>
          <a:xfrm>
            <a:off x="1083733" y="4445000"/>
            <a:ext cx="2020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 left recursion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CFCEF2-C9E6-3E40-A699-6DA6638EB9D1}"/>
              </a:ext>
            </a:extLst>
          </p:cNvPr>
          <p:cNvSpPr txBox="1"/>
          <p:nvPr/>
        </p:nvSpPr>
        <p:spPr>
          <a:xfrm>
            <a:off x="7374466" y="4715933"/>
            <a:ext cx="2195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indirect left recursion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416037-3146-354B-9709-EFE3037B317C}"/>
              </a:ext>
            </a:extLst>
          </p:cNvPr>
          <p:cNvSpPr txBox="1"/>
          <p:nvPr/>
        </p:nvSpPr>
        <p:spPr>
          <a:xfrm>
            <a:off x="3953933" y="5698067"/>
            <a:ext cx="385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Top down parsing cannot handle either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8C4B7A-1CEA-EF4A-A9C0-73EF97A817D9}"/>
              </a:ext>
            </a:extLst>
          </p:cNvPr>
          <p:cNvSpPr/>
          <p:nvPr/>
        </p:nvSpPr>
        <p:spPr>
          <a:xfrm>
            <a:off x="761998" y="2258511"/>
            <a:ext cx="39116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Expr</a:t>
            </a:r>
            <a:r>
              <a:rPr lang="en-US" dirty="0">
                <a:latin typeface="Courier" pitchFamily="2" charset="0"/>
              </a:rPr>
              <a:t>  ::=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Expr</a:t>
            </a:r>
            <a:r>
              <a:rPr lang="en-US" dirty="0">
                <a:latin typeface="Courier" pitchFamily="2" charset="0"/>
              </a:rPr>
              <a:t> Op Unit</a:t>
            </a:r>
          </a:p>
          <a:p>
            <a:r>
              <a:rPr lang="en-US" dirty="0">
                <a:latin typeface="Courier" pitchFamily="2" charset="0"/>
              </a:rPr>
              <a:t>2:       |  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3: Unit  ::= ‘(‘ Expr ‘)’</a:t>
            </a:r>
          </a:p>
          <a:p>
            <a:r>
              <a:rPr lang="en-US" dirty="0">
                <a:latin typeface="Courier" pitchFamily="2" charset="0"/>
              </a:rPr>
              <a:t>4:       |    ID</a:t>
            </a:r>
          </a:p>
          <a:p>
            <a:r>
              <a:rPr lang="en-US" dirty="0">
                <a:latin typeface="Courier" pitchFamily="2" charset="0"/>
              </a:rPr>
              <a:t>5: Op    ::= ‘+’</a:t>
            </a:r>
          </a:p>
          <a:p>
            <a:r>
              <a:rPr lang="en-US" dirty="0">
                <a:latin typeface="Courier" pitchFamily="2" charset="0"/>
              </a:rPr>
              <a:t>6:       |   ‘*’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7373C7-7973-E945-B8F7-4C14639BF015}"/>
              </a:ext>
            </a:extLst>
          </p:cNvPr>
          <p:cNvSpPr/>
          <p:nvPr/>
        </p:nvSpPr>
        <p:spPr>
          <a:xfrm>
            <a:off x="6096000" y="2413337"/>
            <a:ext cx="5054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::= Unit</a:t>
            </a:r>
          </a:p>
          <a:p>
            <a:r>
              <a:rPr lang="en-US" dirty="0">
                <a:latin typeface="Courier" pitchFamily="2" charset="0"/>
              </a:rPr>
              <a:t>2:           |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Expr_op</a:t>
            </a:r>
            <a:endParaRPr lang="en-US" dirty="0">
              <a:highlight>
                <a:srgbClr val="FFFF00"/>
              </a:highlight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3: </a:t>
            </a:r>
            <a:r>
              <a:rPr lang="en-US" dirty="0" err="1">
                <a:latin typeface="Courier" pitchFamily="2" charset="0"/>
              </a:rPr>
              <a:t>Expr_op</a:t>
            </a:r>
            <a:r>
              <a:rPr lang="en-US" dirty="0">
                <a:latin typeface="Courier" pitchFamily="2" charset="0"/>
              </a:rPr>
              <a:t>   ::=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Op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    ::= ‘(‘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5:            |    ID</a:t>
            </a:r>
          </a:p>
          <a:p>
            <a:r>
              <a:rPr lang="en-US" dirty="0">
                <a:latin typeface="Courier" pitchFamily="2" charset="0"/>
              </a:rPr>
              <a:t>6: Op        ::= ‘+’</a:t>
            </a:r>
          </a:p>
          <a:p>
            <a:r>
              <a:rPr lang="en-US" dirty="0">
                <a:latin typeface="Courier" pitchFamily="2" charset="0"/>
              </a:rPr>
              <a:t>7:           |   ‘*’</a:t>
            </a:r>
          </a:p>
        </p:txBody>
      </p:sp>
    </p:spTree>
    <p:extLst>
      <p:ext uri="{BB962C8B-B14F-4D97-AF65-F5344CB8AC3E}">
        <p14:creationId xmlns:p14="http://schemas.microsoft.com/office/powerpoint/2010/main" val="28233892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b="1" dirty="0"/>
              <a:t>Top down parsing does not handle left recursion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258D662-59C9-B643-A3E2-753B5E9E7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Luckily</a:t>
            </a:r>
          </a:p>
          <a:p>
            <a:r>
              <a:rPr lang="en-US" dirty="0"/>
              <a:t>In general, any CFG can be re-written without left recursion</a:t>
            </a:r>
          </a:p>
        </p:txBody>
      </p:sp>
    </p:spTree>
    <p:extLst>
      <p:ext uri="{BB962C8B-B14F-4D97-AF65-F5344CB8AC3E}">
        <p14:creationId xmlns:p14="http://schemas.microsoft.com/office/powerpoint/2010/main" val="25526890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Eliminating direct left recursion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32B993-57C7-DF49-A59B-C01E6BC17AF2}"/>
              </a:ext>
            </a:extLst>
          </p:cNvPr>
          <p:cNvSpPr txBox="1"/>
          <p:nvPr/>
        </p:nvSpPr>
        <p:spPr>
          <a:xfrm>
            <a:off x="1219200" y="2819400"/>
            <a:ext cx="29498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::= Fee “a”</a:t>
            </a:r>
          </a:p>
          <a:p>
            <a:r>
              <a:rPr lang="en-US" sz="2400" dirty="0">
                <a:latin typeface="Courier" pitchFamily="2" charset="0"/>
              </a:rPr>
              <a:t>    |   “b”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2CD5CB-B832-384A-BF16-C0F97F7E513E}"/>
              </a:ext>
            </a:extLst>
          </p:cNvPr>
          <p:cNvSpPr txBox="1"/>
          <p:nvPr/>
        </p:nvSpPr>
        <p:spPr>
          <a:xfrm>
            <a:off x="1219200" y="4548276"/>
            <a:ext cx="4546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What does this grammar describe?</a:t>
            </a:r>
          </a:p>
        </p:txBody>
      </p:sp>
    </p:spTree>
    <p:extLst>
      <p:ext uri="{BB962C8B-B14F-4D97-AF65-F5344CB8AC3E}">
        <p14:creationId xmlns:p14="http://schemas.microsoft.com/office/powerpoint/2010/main" val="5915215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Eliminating direct left recursion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32B993-57C7-DF49-A59B-C01E6BC17AF2}"/>
              </a:ext>
            </a:extLst>
          </p:cNvPr>
          <p:cNvSpPr txBox="1"/>
          <p:nvPr/>
        </p:nvSpPr>
        <p:spPr>
          <a:xfrm>
            <a:off x="1219200" y="2819400"/>
            <a:ext cx="29498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::= Fee “a”</a:t>
            </a:r>
          </a:p>
          <a:p>
            <a:r>
              <a:rPr lang="en-US" sz="2400" dirty="0">
                <a:latin typeface="Courier" pitchFamily="2" charset="0"/>
              </a:rPr>
              <a:t>    |   “b”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143177-05B6-7D4C-AEF7-3B1F5AA777F8}"/>
              </a:ext>
            </a:extLst>
          </p:cNvPr>
          <p:cNvSpPr txBox="1"/>
          <p:nvPr/>
        </p:nvSpPr>
        <p:spPr>
          <a:xfrm>
            <a:off x="6248400" y="2819399"/>
            <a:ext cx="368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 ::= “b” Fee2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Fee2 ::= “a” Fee2</a:t>
            </a:r>
          </a:p>
          <a:p>
            <a:r>
              <a:rPr lang="en-US" sz="2400" dirty="0">
                <a:latin typeface="Courier" pitchFamily="2" charset="0"/>
              </a:rPr>
              <a:t>     | 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B09FD4-A8EF-DC46-9E43-29C7CF1D9528}"/>
              </a:ext>
            </a:extLst>
          </p:cNvPr>
          <p:cNvSpPr txBox="1"/>
          <p:nvPr/>
        </p:nvSpPr>
        <p:spPr>
          <a:xfrm>
            <a:off x="6096000" y="2070377"/>
            <a:ext cx="3293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The grammar can be rewritten as</a:t>
            </a:r>
          </a:p>
        </p:txBody>
      </p:sp>
    </p:spTree>
    <p:extLst>
      <p:ext uri="{BB962C8B-B14F-4D97-AF65-F5344CB8AC3E}">
        <p14:creationId xmlns:p14="http://schemas.microsoft.com/office/powerpoint/2010/main" val="16421242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Eliminating direct left recursion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32B993-57C7-DF49-A59B-C01E6BC17AF2}"/>
              </a:ext>
            </a:extLst>
          </p:cNvPr>
          <p:cNvSpPr txBox="1"/>
          <p:nvPr/>
        </p:nvSpPr>
        <p:spPr>
          <a:xfrm>
            <a:off x="1219200" y="2819400"/>
            <a:ext cx="25811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::= Fee A</a:t>
            </a:r>
          </a:p>
          <a:p>
            <a:r>
              <a:rPr lang="en-US" sz="2400" dirty="0">
                <a:latin typeface="Courier" pitchFamily="2" charset="0"/>
              </a:rPr>
              <a:t>    |   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143177-05B6-7D4C-AEF7-3B1F5AA777F8}"/>
              </a:ext>
            </a:extLst>
          </p:cNvPr>
          <p:cNvSpPr txBox="1"/>
          <p:nvPr/>
        </p:nvSpPr>
        <p:spPr>
          <a:xfrm>
            <a:off x="6248400" y="2819399"/>
            <a:ext cx="368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 ::= B Fee2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Fee2 ::= A Fee2</a:t>
            </a:r>
          </a:p>
          <a:p>
            <a:r>
              <a:rPr lang="en-US" sz="2400" dirty="0">
                <a:latin typeface="Courier" pitchFamily="2" charset="0"/>
              </a:rPr>
              <a:t>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B09FD4-A8EF-DC46-9E43-29C7CF1D9528}"/>
              </a:ext>
            </a:extLst>
          </p:cNvPr>
          <p:cNvSpPr txBox="1"/>
          <p:nvPr/>
        </p:nvSpPr>
        <p:spPr>
          <a:xfrm>
            <a:off x="2438400" y="1960310"/>
            <a:ext cx="5826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 and B can be any sequence of non-terminals and terminals</a:t>
            </a:r>
          </a:p>
        </p:txBody>
      </p:sp>
    </p:spTree>
    <p:extLst>
      <p:ext uri="{BB962C8B-B14F-4D97-AF65-F5344CB8AC3E}">
        <p14:creationId xmlns:p14="http://schemas.microsoft.com/office/powerpoint/2010/main" val="13696075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Eliminating direct left recursion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726824-AA59-4F45-A39C-0D55DB172730}"/>
              </a:ext>
            </a:extLst>
          </p:cNvPr>
          <p:cNvSpPr txBox="1"/>
          <p:nvPr/>
        </p:nvSpPr>
        <p:spPr>
          <a:xfrm>
            <a:off x="838200" y="4019727"/>
            <a:ext cx="3112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Lets do this one as an example: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676F00-A4BC-1E49-9855-9D9EE1AC37CF}"/>
              </a:ext>
            </a:extLst>
          </p:cNvPr>
          <p:cNvSpPr txBox="1"/>
          <p:nvPr/>
        </p:nvSpPr>
        <p:spPr>
          <a:xfrm>
            <a:off x="838200" y="4958265"/>
            <a:ext cx="258115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::= Fee A</a:t>
            </a:r>
          </a:p>
          <a:p>
            <a:r>
              <a:rPr lang="en-US" sz="2400" dirty="0">
                <a:latin typeface="Courier" pitchFamily="2" charset="0"/>
              </a:rPr>
              <a:t>    |  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55BAF3-3D30-DC48-AF36-D594694AF4E7}"/>
              </a:ext>
            </a:extLst>
          </p:cNvPr>
          <p:cNvSpPr txBox="1"/>
          <p:nvPr/>
        </p:nvSpPr>
        <p:spPr>
          <a:xfrm>
            <a:off x="4961466" y="4588934"/>
            <a:ext cx="36830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 ::= B Fee2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Fee2 ::= A Fee2</a:t>
            </a:r>
          </a:p>
          <a:p>
            <a:r>
              <a:rPr lang="en-US" sz="2400" dirty="0">
                <a:latin typeface="Courier" pitchFamily="2" charset="0"/>
              </a:rPr>
              <a:t>     |    “”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644EF493-F4D3-F74D-B9B3-FA8A993CFF5D}"/>
              </a:ext>
            </a:extLst>
          </p:cNvPr>
          <p:cNvSpPr/>
          <p:nvPr/>
        </p:nvSpPr>
        <p:spPr>
          <a:xfrm>
            <a:off x="3950719" y="5308600"/>
            <a:ext cx="765214" cy="22013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F71058-3D02-354A-8EB9-782ACBD8786D}"/>
              </a:ext>
            </a:extLst>
          </p:cNvPr>
          <p:cNvSpPr/>
          <p:nvPr/>
        </p:nvSpPr>
        <p:spPr>
          <a:xfrm>
            <a:off x="931331" y="1867006"/>
            <a:ext cx="39116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Expr Op Unit</a:t>
            </a:r>
          </a:p>
          <a:p>
            <a:r>
              <a:rPr lang="en-US" dirty="0">
                <a:latin typeface="Courier" pitchFamily="2" charset="0"/>
              </a:rPr>
              <a:t>2:       |  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3: Unit  ::= ‘(‘ Expr ‘)’</a:t>
            </a:r>
          </a:p>
          <a:p>
            <a:r>
              <a:rPr lang="en-US" dirty="0">
                <a:latin typeface="Courier" pitchFamily="2" charset="0"/>
              </a:rPr>
              <a:t>4:       |    ID</a:t>
            </a:r>
          </a:p>
          <a:p>
            <a:r>
              <a:rPr lang="en-US" dirty="0">
                <a:latin typeface="Courier" pitchFamily="2" charset="0"/>
              </a:rPr>
              <a:t>5: Op    ::= ‘+’</a:t>
            </a:r>
          </a:p>
          <a:p>
            <a:r>
              <a:rPr lang="en-US" dirty="0">
                <a:latin typeface="Courier" pitchFamily="2" charset="0"/>
              </a:rPr>
              <a:t>6:       |   ‘*’</a:t>
            </a:r>
          </a:p>
        </p:txBody>
      </p:sp>
    </p:spTree>
    <p:extLst>
      <p:ext uri="{BB962C8B-B14F-4D97-AF65-F5344CB8AC3E}">
        <p14:creationId xmlns:p14="http://schemas.microsoft.com/office/powerpoint/2010/main" val="27565763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Eliminating direct left recursion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726824-AA59-4F45-A39C-0D55DB172730}"/>
              </a:ext>
            </a:extLst>
          </p:cNvPr>
          <p:cNvSpPr txBox="1"/>
          <p:nvPr/>
        </p:nvSpPr>
        <p:spPr>
          <a:xfrm>
            <a:off x="838200" y="4019727"/>
            <a:ext cx="3112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Lets do this one as an example: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676F00-A4BC-1E49-9855-9D9EE1AC37CF}"/>
              </a:ext>
            </a:extLst>
          </p:cNvPr>
          <p:cNvSpPr txBox="1"/>
          <p:nvPr/>
        </p:nvSpPr>
        <p:spPr>
          <a:xfrm>
            <a:off x="838200" y="4958265"/>
            <a:ext cx="258115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::= Fee A</a:t>
            </a:r>
          </a:p>
          <a:p>
            <a:r>
              <a:rPr lang="en-US" sz="2400" dirty="0">
                <a:latin typeface="Courier" pitchFamily="2" charset="0"/>
              </a:rPr>
              <a:t>    |  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55BAF3-3D30-DC48-AF36-D594694AF4E7}"/>
              </a:ext>
            </a:extLst>
          </p:cNvPr>
          <p:cNvSpPr txBox="1"/>
          <p:nvPr/>
        </p:nvSpPr>
        <p:spPr>
          <a:xfrm>
            <a:off x="4961466" y="4588934"/>
            <a:ext cx="36830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 ::= B Fee2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Fee2 ::= A Fee2</a:t>
            </a:r>
          </a:p>
          <a:p>
            <a:r>
              <a:rPr lang="en-US" sz="2400" dirty="0">
                <a:latin typeface="Courier" pitchFamily="2" charset="0"/>
              </a:rPr>
              <a:t>     |    “”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644EF493-F4D3-F74D-B9B3-FA8A993CFF5D}"/>
              </a:ext>
            </a:extLst>
          </p:cNvPr>
          <p:cNvSpPr/>
          <p:nvPr/>
        </p:nvSpPr>
        <p:spPr>
          <a:xfrm>
            <a:off x="3950719" y="5308600"/>
            <a:ext cx="765214" cy="22013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C864E2-A02E-2444-AE31-D5DF5CC6D686}"/>
              </a:ext>
            </a:extLst>
          </p:cNvPr>
          <p:cNvSpPr/>
          <p:nvPr/>
        </p:nvSpPr>
        <p:spPr>
          <a:xfrm>
            <a:off x="7518398" y="1745318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E259B4-7C64-2F4C-880F-61DEB51B60A5}"/>
              </a:ext>
            </a:extLst>
          </p:cNvPr>
          <p:cNvSpPr/>
          <p:nvPr/>
        </p:nvSpPr>
        <p:spPr>
          <a:xfrm>
            <a:off x="931331" y="1867006"/>
            <a:ext cx="39116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Expr Op Unit</a:t>
            </a:r>
          </a:p>
          <a:p>
            <a:r>
              <a:rPr lang="en-US" dirty="0">
                <a:latin typeface="Courier" pitchFamily="2" charset="0"/>
              </a:rPr>
              <a:t>2:       |  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3: Unit  ::= ‘(‘ Expr ‘)’</a:t>
            </a:r>
          </a:p>
          <a:p>
            <a:r>
              <a:rPr lang="en-US" dirty="0">
                <a:latin typeface="Courier" pitchFamily="2" charset="0"/>
              </a:rPr>
              <a:t>4:       |    ID</a:t>
            </a:r>
          </a:p>
          <a:p>
            <a:r>
              <a:rPr lang="en-US" dirty="0">
                <a:latin typeface="Courier" pitchFamily="2" charset="0"/>
              </a:rPr>
              <a:t>5: Op    ::= ‘+’</a:t>
            </a:r>
          </a:p>
          <a:p>
            <a:r>
              <a:rPr lang="en-US" dirty="0">
                <a:latin typeface="Courier" pitchFamily="2" charset="0"/>
              </a:rPr>
              <a:t>6:       |   ‘*’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24AE47-F185-4846-AD7D-D588580EC039}"/>
              </a:ext>
            </a:extLst>
          </p:cNvPr>
          <p:cNvSpPr txBox="1"/>
          <p:nvPr/>
        </p:nvSpPr>
        <p:spPr>
          <a:xfrm>
            <a:off x="9474198" y="809351"/>
            <a:ext cx="1701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A = Op Unit</a:t>
            </a:r>
          </a:p>
          <a:p>
            <a:r>
              <a:rPr lang="en-US" dirty="0">
                <a:latin typeface="Courier" pitchFamily="2" charset="0"/>
              </a:rPr>
              <a:t>B = Unit</a:t>
            </a:r>
          </a:p>
        </p:txBody>
      </p:sp>
    </p:spTree>
    <p:extLst>
      <p:ext uri="{BB962C8B-B14F-4D97-AF65-F5344CB8AC3E}">
        <p14:creationId xmlns:p14="http://schemas.microsoft.com/office/powerpoint/2010/main" val="7305117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Eliminating direct left recursion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726824-AA59-4F45-A39C-0D55DB172730}"/>
              </a:ext>
            </a:extLst>
          </p:cNvPr>
          <p:cNvSpPr txBox="1"/>
          <p:nvPr/>
        </p:nvSpPr>
        <p:spPr>
          <a:xfrm>
            <a:off x="838200" y="4019727"/>
            <a:ext cx="3112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Lets do this one as an example: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676F00-A4BC-1E49-9855-9D9EE1AC37CF}"/>
              </a:ext>
            </a:extLst>
          </p:cNvPr>
          <p:cNvSpPr txBox="1"/>
          <p:nvPr/>
        </p:nvSpPr>
        <p:spPr>
          <a:xfrm>
            <a:off x="838200" y="4958265"/>
            <a:ext cx="258115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::= Fee A</a:t>
            </a:r>
          </a:p>
          <a:p>
            <a:r>
              <a:rPr lang="en-US" sz="2400" dirty="0">
                <a:latin typeface="Courier" pitchFamily="2" charset="0"/>
              </a:rPr>
              <a:t>    |  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55BAF3-3D30-DC48-AF36-D594694AF4E7}"/>
              </a:ext>
            </a:extLst>
          </p:cNvPr>
          <p:cNvSpPr txBox="1"/>
          <p:nvPr/>
        </p:nvSpPr>
        <p:spPr>
          <a:xfrm>
            <a:off x="4961466" y="4588934"/>
            <a:ext cx="36830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 ::= B Fee2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Fee2 ::= A Fee2</a:t>
            </a:r>
          </a:p>
          <a:p>
            <a:r>
              <a:rPr lang="en-US" sz="2400" dirty="0">
                <a:latin typeface="Courier" pitchFamily="2" charset="0"/>
              </a:rPr>
              <a:t>     |    “”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644EF493-F4D3-F74D-B9B3-FA8A993CFF5D}"/>
              </a:ext>
            </a:extLst>
          </p:cNvPr>
          <p:cNvSpPr/>
          <p:nvPr/>
        </p:nvSpPr>
        <p:spPr>
          <a:xfrm>
            <a:off x="3950719" y="5308600"/>
            <a:ext cx="765214" cy="22013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DFD52E-80A6-094F-8D91-B6C5DB5AFBD0}"/>
              </a:ext>
            </a:extLst>
          </p:cNvPr>
          <p:cNvSpPr/>
          <p:nvPr/>
        </p:nvSpPr>
        <p:spPr>
          <a:xfrm>
            <a:off x="762002" y="2515107"/>
            <a:ext cx="3911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Expr ‘+’ ID</a:t>
            </a:r>
          </a:p>
          <a:p>
            <a:r>
              <a:rPr lang="en-US" dirty="0">
                <a:latin typeface="Courier" pitchFamily="2" charset="0"/>
              </a:rPr>
              <a:t>2:       |   ID</a:t>
            </a:r>
          </a:p>
        </p:txBody>
      </p:sp>
    </p:spTree>
    <p:extLst>
      <p:ext uri="{BB962C8B-B14F-4D97-AF65-F5344CB8AC3E}">
        <p14:creationId xmlns:p14="http://schemas.microsoft.com/office/powerpoint/2010/main" val="7047313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Eliminating direct left recursion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726824-AA59-4F45-A39C-0D55DB172730}"/>
              </a:ext>
            </a:extLst>
          </p:cNvPr>
          <p:cNvSpPr txBox="1"/>
          <p:nvPr/>
        </p:nvSpPr>
        <p:spPr>
          <a:xfrm>
            <a:off x="838200" y="4019727"/>
            <a:ext cx="3112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Lets do this one as an example: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676F00-A4BC-1E49-9855-9D9EE1AC37CF}"/>
              </a:ext>
            </a:extLst>
          </p:cNvPr>
          <p:cNvSpPr txBox="1"/>
          <p:nvPr/>
        </p:nvSpPr>
        <p:spPr>
          <a:xfrm>
            <a:off x="838200" y="4958265"/>
            <a:ext cx="258115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::= Fee A</a:t>
            </a:r>
          </a:p>
          <a:p>
            <a:r>
              <a:rPr lang="en-US" sz="2400" dirty="0">
                <a:latin typeface="Courier" pitchFamily="2" charset="0"/>
              </a:rPr>
              <a:t>    |  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55BAF3-3D30-DC48-AF36-D594694AF4E7}"/>
              </a:ext>
            </a:extLst>
          </p:cNvPr>
          <p:cNvSpPr txBox="1"/>
          <p:nvPr/>
        </p:nvSpPr>
        <p:spPr>
          <a:xfrm>
            <a:off x="4961466" y="4588934"/>
            <a:ext cx="36830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 ::= B Fee2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Fee2 ::= A Fee2</a:t>
            </a:r>
          </a:p>
          <a:p>
            <a:r>
              <a:rPr lang="en-US" sz="2400" dirty="0">
                <a:latin typeface="Courier" pitchFamily="2" charset="0"/>
              </a:rPr>
              <a:t>     |    “”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644EF493-F4D3-F74D-B9B3-FA8A993CFF5D}"/>
              </a:ext>
            </a:extLst>
          </p:cNvPr>
          <p:cNvSpPr/>
          <p:nvPr/>
        </p:nvSpPr>
        <p:spPr>
          <a:xfrm>
            <a:off x="3950719" y="5308600"/>
            <a:ext cx="765214" cy="22013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DFD52E-80A6-094F-8D91-B6C5DB5AFBD0}"/>
              </a:ext>
            </a:extLst>
          </p:cNvPr>
          <p:cNvSpPr/>
          <p:nvPr/>
        </p:nvSpPr>
        <p:spPr>
          <a:xfrm>
            <a:off x="762002" y="2515107"/>
            <a:ext cx="3911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Expr ‘+’ ID</a:t>
            </a:r>
          </a:p>
          <a:p>
            <a:r>
              <a:rPr lang="en-US" dirty="0">
                <a:latin typeface="Courier" pitchFamily="2" charset="0"/>
              </a:rPr>
              <a:t>2:       |   ID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24DEA7-9532-1648-8A43-B17FDB39BFED}"/>
              </a:ext>
            </a:extLst>
          </p:cNvPr>
          <p:cNvSpPr txBox="1"/>
          <p:nvPr/>
        </p:nvSpPr>
        <p:spPr>
          <a:xfrm>
            <a:off x="9474198" y="809351"/>
            <a:ext cx="1425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A = ‘+ ID</a:t>
            </a:r>
          </a:p>
          <a:p>
            <a:r>
              <a:rPr lang="en-US" dirty="0">
                <a:latin typeface="Courier" pitchFamily="2" charset="0"/>
              </a:rPr>
              <a:t>B = ID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E5A884-30DD-8D49-9B57-482F0FF84737}"/>
              </a:ext>
            </a:extLst>
          </p:cNvPr>
          <p:cNvSpPr/>
          <p:nvPr/>
        </p:nvSpPr>
        <p:spPr>
          <a:xfrm>
            <a:off x="6972380" y="2515107"/>
            <a:ext cx="3911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ID Expr2</a:t>
            </a:r>
          </a:p>
          <a:p>
            <a:r>
              <a:rPr lang="en-US" dirty="0">
                <a:latin typeface="Courier" pitchFamily="2" charset="0"/>
              </a:rPr>
              <a:t>2: Expr2 ::= ‘+’ Expr2</a:t>
            </a:r>
          </a:p>
          <a:p>
            <a:r>
              <a:rPr lang="en-US" dirty="0">
                <a:latin typeface="Courier" pitchFamily="2" charset="0"/>
              </a:rPr>
              <a:t>3:         |   ””</a:t>
            </a:r>
          </a:p>
        </p:txBody>
      </p:sp>
    </p:spTree>
    <p:extLst>
      <p:ext uri="{BB962C8B-B14F-4D97-AF65-F5344CB8AC3E}">
        <p14:creationId xmlns:p14="http://schemas.microsoft.com/office/powerpoint/2010/main" val="19051720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D1F5A85-E49B-0F45-99DD-0A4464DDCB81}"/>
              </a:ext>
            </a:extLst>
          </p:cNvPr>
          <p:cNvSpPr txBox="1"/>
          <p:nvPr/>
        </p:nvSpPr>
        <p:spPr>
          <a:xfrm>
            <a:off x="400591" y="291110"/>
            <a:ext cx="598593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graphicFrame>
        <p:nvGraphicFramePr>
          <p:cNvPr id="15" name="Table 9">
            <a:extLst>
              <a:ext uri="{FF2B5EF4-FFF2-40B4-BE49-F238E27FC236}">
                <a16:creationId xmlns:a16="http://schemas.microsoft.com/office/drawing/2014/main" id="{C29E8994-1FD5-DB4F-94F8-6AE5D164B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460886"/>
              </p:ext>
            </p:extLst>
          </p:nvPr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graphicFrame>
        <p:nvGraphicFramePr>
          <p:cNvPr id="19" name="Table 11">
            <a:extLst>
              <a:ext uri="{FF2B5EF4-FFF2-40B4-BE49-F238E27FC236}">
                <a16:creationId xmlns:a16="http://schemas.microsoft.com/office/drawing/2014/main" id="{B6743B0F-F925-C04C-A3E0-8D388BD292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288612"/>
              </p:ext>
            </p:extLst>
          </p:nvPr>
        </p:nvGraphicFramePr>
        <p:xfrm>
          <a:off x="631026" y="4742295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to_match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C3CD3056-D6C3-B24D-98AE-FAEC1E2F9991}"/>
              </a:ext>
            </a:extLst>
          </p:cNvPr>
          <p:cNvSpPr/>
          <p:nvPr/>
        </p:nvSpPr>
        <p:spPr>
          <a:xfrm>
            <a:off x="8280399" y="463670"/>
            <a:ext cx="3911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ID Expr2</a:t>
            </a:r>
          </a:p>
          <a:p>
            <a:r>
              <a:rPr lang="en-US" dirty="0">
                <a:latin typeface="Courier" pitchFamily="2" charset="0"/>
              </a:rPr>
              <a:t>2: Expr2 ::= ‘+’ Expr2</a:t>
            </a:r>
          </a:p>
          <a:p>
            <a:r>
              <a:rPr lang="en-US" dirty="0">
                <a:latin typeface="Courier" pitchFamily="2" charset="0"/>
              </a:rPr>
              <a:t>3:         |   ””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E65C50-D311-2F4D-BD3D-AB23465752F6}"/>
              </a:ext>
            </a:extLst>
          </p:cNvPr>
          <p:cNvSpPr txBox="1"/>
          <p:nvPr/>
        </p:nvSpPr>
        <p:spPr>
          <a:xfrm>
            <a:off x="8237551" y="2202511"/>
            <a:ext cx="2031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 we match: “a”?</a:t>
            </a:r>
          </a:p>
        </p:txBody>
      </p:sp>
    </p:spTree>
    <p:extLst>
      <p:ext uri="{BB962C8B-B14F-4D97-AF65-F5344CB8AC3E}">
        <p14:creationId xmlns:p14="http://schemas.microsoft.com/office/powerpoint/2010/main" val="40749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A5303C-2648-2E40-ADF6-56B67620E1C5}"/>
              </a:ext>
            </a:extLst>
          </p:cNvPr>
          <p:cNvSpPr txBox="1"/>
          <p:nvPr/>
        </p:nvSpPr>
        <p:spPr>
          <a:xfrm>
            <a:off x="3858945" y="2282024"/>
            <a:ext cx="451085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Unfortunately Monday’s lecture put us behind</a:t>
            </a:r>
          </a:p>
          <a:p>
            <a:r>
              <a:rPr lang="en-US" i="1" dirty="0"/>
              <a:t>and we weren’t able to get through all the</a:t>
            </a:r>
          </a:p>
          <a:p>
            <a:r>
              <a:rPr lang="en-US" i="1" dirty="0"/>
              <a:t>material we needed for the quiz again</a:t>
            </a:r>
          </a:p>
          <a:p>
            <a:endParaRPr lang="en-US" i="1" dirty="0"/>
          </a:p>
          <a:p>
            <a:r>
              <a:rPr lang="en-US" i="1" dirty="0"/>
              <a:t>To make up for it, I will make Friday’s quiz due </a:t>
            </a:r>
            <a:br>
              <a:rPr lang="en-US" i="1" dirty="0"/>
            </a:br>
            <a:r>
              <a:rPr lang="en-US" i="1" dirty="0"/>
              <a:t>on Wednesday so that you can answer the</a:t>
            </a:r>
            <a:br>
              <a:rPr lang="en-US" i="1" dirty="0"/>
            </a:br>
            <a:r>
              <a:rPr lang="en-US" i="1" dirty="0"/>
              <a:t>extra questions with enough background</a:t>
            </a:r>
          </a:p>
        </p:txBody>
      </p:sp>
    </p:spTree>
    <p:extLst>
      <p:ext uri="{BB962C8B-B14F-4D97-AF65-F5344CB8AC3E}">
        <p14:creationId xmlns:p14="http://schemas.microsoft.com/office/powerpoint/2010/main" val="3034881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D1F5A85-E49B-0F45-99DD-0A4464DDCB81}"/>
              </a:ext>
            </a:extLst>
          </p:cNvPr>
          <p:cNvSpPr txBox="1"/>
          <p:nvPr/>
        </p:nvSpPr>
        <p:spPr>
          <a:xfrm>
            <a:off x="400591" y="291110"/>
            <a:ext cx="598593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graphicFrame>
        <p:nvGraphicFramePr>
          <p:cNvPr id="15" name="Table 9">
            <a:extLst>
              <a:ext uri="{FF2B5EF4-FFF2-40B4-BE49-F238E27FC236}">
                <a16:creationId xmlns:a16="http://schemas.microsoft.com/office/drawing/2014/main" id="{C29E8994-1FD5-DB4F-94F8-6AE5D164B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095839"/>
              </p:ext>
            </p:extLst>
          </p:nvPr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 Expr2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graphicFrame>
        <p:nvGraphicFramePr>
          <p:cNvPr id="19" name="Table 11">
            <a:extLst>
              <a:ext uri="{FF2B5EF4-FFF2-40B4-BE49-F238E27FC236}">
                <a16:creationId xmlns:a16="http://schemas.microsoft.com/office/drawing/2014/main" id="{B6743B0F-F925-C04C-A3E0-8D388BD292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31546"/>
              </p:ext>
            </p:extLst>
          </p:nvPr>
        </p:nvGraphicFramePr>
        <p:xfrm>
          <a:off x="631026" y="4742295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Expr2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to_match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“”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C3CD3056-D6C3-B24D-98AE-FAEC1E2F9991}"/>
              </a:ext>
            </a:extLst>
          </p:cNvPr>
          <p:cNvSpPr/>
          <p:nvPr/>
        </p:nvSpPr>
        <p:spPr>
          <a:xfrm>
            <a:off x="8280399" y="463670"/>
            <a:ext cx="3911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ID Expr2</a:t>
            </a:r>
          </a:p>
          <a:p>
            <a:r>
              <a:rPr lang="en-US" dirty="0">
                <a:latin typeface="Courier" pitchFamily="2" charset="0"/>
              </a:rPr>
              <a:t>2: Expr2 ::= ‘+’ Expr2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        |   ””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E65C50-D311-2F4D-BD3D-AB23465752F6}"/>
              </a:ext>
            </a:extLst>
          </p:cNvPr>
          <p:cNvSpPr txBox="1"/>
          <p:nvPr/>
        </p:nvSpPr>
        <p:spPr>
          <a:xfrm>
            <a:off x="8237551" y="2202511"/>
            <a:ext cx="2031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 we match: “a”?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FA4D2E-8C37-3D44-930F-3FC391DF9CBD}"/>
              </a:ext>
            </a:extLst>
          </p:cNvPr>
          <p:cNvSpPr txBox="1"/>
          <p:nvPr/>
        </p:nvSpPr>
        <p:spPr>
          <a:xfrm>
            <a:off x="6015632" y="498948"/>
            <a:ext cx="1561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to handle</a:t>
            </a:r>
            <a:br>
              <a:rPr lang="en-US" i="1" dirty="0"/>
            </a:br>
            <a:r>
              <a:rPr lang="en-US" i="1" dirty="0"/>
              <a:t>this case?</a:t>
            </a:r>
          </a:p>
        </p:txBody>
      </p:sp>
    </p:spTree>
    <p:extLst>
      <p:ext uri="{BB962C8B-B14F-4D97-AF65-F5344CB8AC3E}">
        <p14:creationId xmlns:p14="http://schemas.microsoft.com/office/powerpoint/2010/main" val="659436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D1F5A85-E49B-0F45-99DD-0A4464DDCB81}"/>
              </a:ext>
            </a:extLst>
          </p:cNvPr>
          <p:cNvSpPr txBox="1"/>
          <p:nvPr/>
        </p:nvSpPr>
        <p:spPr>
          <a:xfrm>
            <a:off x="400591" y="291110"/>
            <a:ext cx="598593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</a:p>
          <a:p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    if B1 == “”: focus=pop(); continue;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graphicFrame>
        <p:nvGraphicFramePr>
          <p:cNvPr id="15" name="Table 9">
            <a:extLst>
              <a:ext uri="{FF2B5EF4-FFF2-40B4-BE49-F238E27FC236}">
                <a16:creationId xmlns:a16="http://schemas.microsoft.com/office/drawing/2014/main" id="{C29E8994-1FD5-DB4F-94F8-6AE5D164B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990363"/>
              </p:ext>
            </p:extLst>
          </p:nvPr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 Expr2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0501035-8CC1-2A49-AEF6-4C65A8BE668B}"/>
              </a:ext>
            </a:extLst>
          </p:cNvPr>
          <p:cNvSpPr txBox="1"/>
          <p:nvPr/>
        </p:nvSpPr>
        <p:spPr>
          <a:xfrm>
            <a:off x="5723467" y="719667"/>
            <a:ext cx="1561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to handle</a:t>
            </a:r>
            <a:br>
              <a:rPr lang="en-US" i="1" dirty="0"/>
            </a:br>
            <a:r>
              <a:rPr lang="en-US" i="1" dirty="0"/>
              <a:t>this case?</a:t>
            </a:r>
          </a:p>
        </p:txBody>
      </p:sp>
      <p:graphicFrame>
        <p:nvGraphicFramePr>
          <p:cNvPr id="9" name="Table 11">
            <a:extLst>
              <a:ext uri="{FF2B5EF4-FFF2-40B4-BE49-F238E27FC236}">
                <a16:creationId xmlns:a16="http://schemas.microsoft.com/office/drawing/2014/main" id="{AF7D498A-D3DE-AA49-95F7-621BA36F53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281833"/>
              </p:ext>
            </p:extLst>
          </p:nvPr>
        </p:nvGraphicFramePr>
        <p:xfrm>
          <a:off x="546359" y="4898082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Expr2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to_match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“”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E9CD21B2-65B0-9B4E-AC9C-7BAEF1C50F5F}"/>
              </a:ext>
            </a:extLst>
          </p:cNvPr>
          <p:cNvSpPr/>
          <p:nvPr/>
        </p:nvSpPr>
        <p:spPr>
          <a:xfrm>
            <a:off x="8280399" y="463670"/>
            <a:ext cx="3911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ID Expr2</a:t>
            </a:r>
          </a:p>
          <a:p>
            <a:r>
              <a:rPr lang="en-US" dirty="0">
                <a:latin typeface="Courier" pitchFamily="2" charset="0"/>
              </a:rPr>
              <a:t>2: Expr2 ::= ‘+’ Expr2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       |   ””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A39027-3C6B-C641-9364-B7FE33EA4E19}"/>
              </a:ext>
            </a:extLst>
          </p:cNvPr>
          <p:cNvSpPr txBox="1"/>
          <p:nvPr/>
        </p:nvSpPr>
        <p:spPr>
          <a:xfrm>
            <a:off x="8237551" y="2202511"/>
            <a:ext cx="2031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 we match: “a”?</a:t>
            </a:r>
          </a:p>
        </p:txBody>
      </p:sp>
    </p:spTree>
    <p:extLst>
      <p:ext uri="{BB962C8B-B14F-4D97-AF65-F5344CB8AC3E}">
        <p14:creationId xmlns:p14="http://schemas.microsoft.com/office/powerpoint/2010/main" val="1383861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D1F5A85-E49B-0F45-99DD-0A4464DDCB81}"/>
              </a:ext>
            </a:extLst>
          </p:cNvPr>
          <p:cNvSpPr txBox="1"/>
          <p:nvPr/>
        </p:nvSpPr>
        <p:spPr>
          <a:xfrm>
            <a:off x="400591" y="291110"/>
            <a:ext cx="598593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</a:p>
          <a:p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    if B1 == “”: focus=pop(); continue;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graphicFrame>
        <p:nvGraphicFramePr>
          <p:cNvPr id="15" name="Table 9">
            <a:extLst>
              <a:ext uri="{FF2B5EF4-FFF2-40B4-BE49-F238E27FC236}">
                <a16:creationId xmlns:a16="http://schemas.microsoft.com/office/drawing/2014/main" id="{C29E8994-1FD5-DB4F-94F8-6AE5D164BF00}"/>
              </a:ext>
            </a:extLst>
          </p:cNvPr>
          <p:cNvGraphicFramePr>
            <a:graphicFrameLocks noGrp="1"/>
          </p:cNvGraphicFramePr>
          <p:nvPr/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 Expr2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0501035-8CC1-2A49-AEF6-4C65A8BE668B}"/>
              </a:ext>
            </a:extLst>
          </p:cNvPr>
          <p:cNvSpPr txBox="1"/>
          <p:nvPr/>
        </p:nvSpPr>
        <p:spPr>
          <a:xfrm>
            <a:off x="5723467" y="719667"/>
            <a:ext cx="1561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to handle</a:t>
            </a:r>
            <a:br>
              <a:rPr lang="en-US" i="1" dirty="0"/>
            </a:br>
            <a:r>
              <a:rPr lang="en-US" i="1" dirty="0"/>
              <a:t>this case?</a:t>
            </a:r>
          </a:p>
        </p:txBody>
      </p:sp>
      <p:graphicFrame>
        <p:nvGraphicFramePr>
          <p:cNvPr id="9" name="Table 11">
            <a:extLst>
              <a:ext uri="{FF2B5EF4-FFF2-40B4-BE49-F238E27FC236}">
                <a16:creationId xmlns:a16="http://schemas.microsoft.com/office/drawing/2014/main" id="{AF7D498A-D3DE-AA49-95F7-621BA36F53A8}"/>
              </a:ext>
            </a:extLst>
          </p:cNvPr>
          <p:cNvGraphicFramePr>
            <a:graphicFrameLocks noGrp="1"/>
          </p:cNvGraphicFramePr>
          <p:nvPr/>
        </p:nvGraphicFramePr>
        <p:xfrm>
          <a:off x="546359" y="4898082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Expr2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to_match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“”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E9CD21B2-65B0-9B4E-AC9C-7BAEF1C50F5F}"/>
              </a:ext>
            </a:extLst>
          </p:cNvPr>
          <p:cNvSpPr/>
          <p:nvPr/>
        </p:nvSpPr>
        <p:spPr>
          <a:xfrm>
            <a:off x="8280399" y="463670"/>
            <a:ext cx="3911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ID Expr2</a:t>
            </a:r>
          </a:p>
          <a:p>
            <a:r>
              <a:rPr lang="en-US" dirty="0">
                <a:latin typeface="Courier" pitchFamily="2" charset="0"/>
              </a:rPr>
              <a:t>2: Expr2 ::= ‘+’ Expr2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       |   ””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A39027-3C6B-C641-9364-B7FE33EA4E19}"/>
              </a:ext>
            </a:extLst>
          </p:cNvPr>
          <p:cNvSpPr txBox="1"/>
          <p:nvPr/>
        </p:nvSpPr>
        <p:spPr>
          <a:xfrm>
            <a:off x="8237551" y="2202511"/>
            <a:ext cx="2031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 we match: “a”?</a:t>
            </a:r>
          </a:p>
        </p:txBody>
      </p:sp>
    </p:spTree>
    <p:extLst>
      <p:ext uri="{BB962C8B-B14F-4D97-AF65-F5344CB8AC3E}">
        <p14:creationId xmlns:p14="http://schemas.microsoft.com/office/powerpoint/2010/main" val="37042385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How about indirect left recursion?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FB5303-6EEE-4D4D-BBA4-8EFF4E296E2F}"/>
              </a:ext>
            </a:extLst>
          </p:cNvPr>
          <p:cNvSpPr txBox="1"/>
          <p:nvPr/>
        </p:nvSpPr>
        <p:spPr>
          <a:xfrm>
            <a:off x="1083733" y="4445000"/>
            <a:ext cx="2020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 left recursion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CFCEF2-C9E6-3E40-A699-6DA6638EB9D1}"/>
              </a:ext>
            </a:extLst>
          </p:cNvPr>
          <p:cNvSpPr txBox="1"/>
          <p:nvPr/>
        </p:nvSpPr>
        <p:spPr>
          <a:xfrm>
            <a:off x="7374466" y="4715933"/>
            <a:ext cx="2195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indirect left recursion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416037-3146-354B-9709-EFE3037B317C}"/>
              </a:ext>
            </a:extLst>
          </p:cNvPr>
          <p:cNvSpPr txBox="1"/>
          <p:nvPr/>
        </p:nvSpPr>
        <p:spPr>
          <a:xfrm>
            <a:off x="3953933" y="5698067"/>
            <a:ext cx="385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Top down parsing cannot handle either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8C4B7A-1CEA-EF4A-A9C0-73EF97A817D9}"/>
              </a:ext>
            </a:extLst>
          </p:cNvPr>
          <p:cNvSpPr/>
          <p:nvPr/>
        </p:nvSpPr>
        <p:spPr>
          <a:xfrm>
            <a:off x="761998" y="2258511"/>
            <a:ext cx="39116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Expr</a:t>
            </a:r>
            <a:r>
              <a:rPr lang="en-US" dirty="0">
                <a:latin typeface="Courier" pitchFamily="2" charset="0"/>
              </a:rPr>
              <a:t>  ::=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Expr</a:t>
            </a:r>
            <a:r>
              <a:rPr lang="en-US" dirty="0">
                <a:latin typeface="Courier" pitchFamily="2" charset="0"/>
              </a:rPr>
              <a:t> Op Unit</a:t>
            </a:r>
          </a:p>
          <a:p>
            <a:r>
              <a:rPr lang="en-US" dirty="0">
                <a:latin typeface="Courier" pitchFamily="2" charset="0"/>
              </a:rPr>
              <a:t>2:       |  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3: Unit  ::= ‘(‘ Expr ‘)’</a:t>
            </a:r>
          </a:p>
          <a:p>
            <a:r>
              <a:rPr lang="en-US" dirty="0">
                <a:latin typeface="Courier" pitchFamily="2" charset="0"/>
              </a:rPr>
              <a:t>4:       |    ID</a:t>
            </a:r>
          </a:p>
          <a:p>
            <a:r>
              <a:rPr lang="en-US" dirty="0">
                <a:latin typeface="Courier" pitchFamily="2" charset="0"/>
              </a:rPr>
              <a:t>5: Op    ::= ‘+’</a:t>
            </a:r>
          </a:p>
          <a:p>
            <a:r>
              <a:rPr lang="en-US" dirty="0">
                <a:latin typeface="Courier" pitchFamily="2" charset="0"/>
              </a:rPr>
              <a:t>6:       |   ‘*’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7373C7-7973-E945-B8F7-4C14639BF015}"/>
              </a:ext>
            </a:extLst>
          </p:cNvPr>
          <p:cNvSpPr/>
          <p:nvPr/>
        </p:nvSpPr>
        <p:spPr>
          <a:xfrm>
            <a:off x="6096000" y="2413337"/>
            <a:ext cx="5054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::= Unit</a:t>
            </a:r>
          </a:p>
          <a:p>
            <a:r>
              <a:rPr lang="en-US" dirty="0">
                <a:latin typeface="Courier" pitchFamily="2" charset="0"/>
              </a:rPr>
              <a:t>2:           |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Expr_op</a:t>
            </a:r>
            <a:endParaRPr lang="en-US" dirty="0">
              <a:highlight>
                <a:srgbClr val="FFFF00"/>
              </a:highlight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3: </a:t>
            </a:r>
            <a:r>
              <a:rPr lang="en-US" dirty="0" err="1">
                <a:latin typeface="Courier" pitchFamily="2" charset="0"/>
              </a:rPr>
              <a:t>Expr_op</a:t>
            </a:r>
            <a:r>
              <a:rPr lang="en-US" dirty="0">
                <a:latin typeface="Courier" pitchFamily="2" charset="0"/>
              </a:rPr>
              <a:t>   ::=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Op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    ::= ‘(‘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5:            |    ID</a:t>
            </a:r>
          </a:p>
          <a:p>
            <a:r>
              <a:rPr lang="en-US" dirty="0">
                <a:latin typeface="Courier" pitchFamily="2" charset="0"/>
              </a:rPr>
              <a:t>6: Op        ::= ‘+’</a:t>
            </a:r>
          </a:p>
          <a:p>
            <a:r>
              <a:rPr lang="en-US" dirty="0">
                <a:latin typeface="Courier" pitchFamily="2" charset="0"/>
              </a:rPr>
              <a:t>7:           |   ‘*’</a:t>
            </a:r>
          </a:p>
        </p:txBody>
      </p:sp>
    </p:spTree>
    <p:extLst>
      <p:ext uri="{BB962C8B-B14F-4D97-AF65-F5344CB8AC3E}">
        <p14:creationId xmlns:p14="http://schemas.microsoft.com/office/powerpoint/2010/main" val="19433739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How about indirect left recursion?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416037-3146-354B-9709-EFE3037B317C}"/>
              </a:ext>
            </a:extLst>
          </p:cNvPr>
          <p:cNvSpPr txBox="1"/>
          <p:nvPr/>
        </p:nvSpPr>
        <p:spPr>
          <a:xfrm>
            <a:off x="397933" y="4419600"/>
            <a:ext cx="3293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Identify indirect left left recursion</a:t>
            </a:r>
          </a:p>
          <a:p>
            <a:endParaRPr lang="en-US" i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7373C7-7973-E945-B8F7-4C14639BF015}"/>
              </a:ext>
            </a:extLst>
          </p:cNvPr>
          <p:cNvSpPr/>
          <p:nvPr/>
        </p:nvSpPr>
        <p:spPr>
          <a:xfrm>
            <a:off x="3953933" y="1896870"/>
            <a:ext cx="5054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::= Unit</a:t>
            </a:r>
          </a:p>
          <a:p>
            <a:r>
              <a:rPr lang="en-US" dirty="0">
                <a:latin typeface="Courier" pitchFamily="2" charset="0"/>
              </a:rPr>
              <a:t>2:           |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Expr_op</a:t>
            </a:r>
            <a:endParaRPr lang="en-US" dirty="0">
              <a:highlight>
                <a:srgbClr val="FFFF00"/>
              </a:highlight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3: </a:t>
            </a:r>
            <a:r>
              <a:rPr lang="en-US" dirty="0" err="1">
                <a:latin typeface="Courier" pitchFamily="2" charset="0"/>
              </a:rPr>
              <a:t>Expr_op</a:t>
            </a:r>
            <a:r>
              <a:rPr lang="en-US" dirty="0">
                <a:latin typeface="Courier" pitchFamily="2" charset="0"/>
              </a:rPr>
              <a:t>   ::=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Op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    ::= ‘(‘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5:            |    ID</a:t>
            </a:r>
          </a:p>
          <a:p>
            <a:r>
              <a:rPr lang="en-US" dirty="0">
                <a:latin typeface="Courier" pitchFamily="2" charset="0"/>
              </a:rPr>
              <a:t>6: Op        ::= ‘+’</a:t>
            </a:r>
          </a:p>
          <a:p>
            <a:r>
              <a:rPr lang="en-US" dirty="0">
                <a:latin typeface="Courier" pitchFamily="2" charset="0"/>
              </a:rPr>
              <a:t>7:           |   ‘*’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785D27B-C486-4047-B0EC-46A6AFF6B66A}"/>
                  </a:ext>
                </a:extLst>
              </p:cNvPr>
              <p:cNvSpPr/>
              <p:nvPr/>
            </p:nvSpPr>
            <p:spPr>
              <a:xfrm>
                <a:off x="3953933" y="5243731"/>
                <a:ext cx="52576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Expr_base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𝑙h𝑠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r>
                  <a:rPr lang="en-US" sz="2400" i="1" dirty="0" err="1"/>
                  <a:t>Expr_op</a:t>
                </a:r>
                <a:r>
                  <a:rPr lang="en-US" sz="2400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𝑙h𝑠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i="1" dirty="0" err="1"/>
                  <a:t>Expr_base</a:t>
                </a:r>
                <a:endParaRPr lang="en-US" sz="2400" i="1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785D27B-C486-4047-B0EC-46A6AFF6B6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933" y="5243731"/>
                <a:ext cx="5257658" cy="461665"/>
              </a:xfrm>
              <a:prstGeom prst="rect">
                <a:avLst/>
              </a:prstGeom>
              <a:blipFill>
                <a:blip r:embed="rId2"/>
                <a:stretch>
                  <a:fillRect l="-1928" t="-7895" r="-72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28502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How about indirect left recursion?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416037-3146-354B-9709-EFE3037B317C}"/>
              </a:ext>
            </a:extLst>
          </p:cNvPr>
          <p:cNvSpPr txBox="1"/>
          <p:nvPr/>
        </p:nvSpPr>
        <p:spPr>
          <a:xfrm>
            <a:off x="397933" y="4419600"/>
            <a:ext cx="3293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Identify indirect left left recursion</a:t>
            </a:r>
          </a:p>
          <a:p>
            <a:endParaRPr lang="en-US" i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7373C7-7973-E945-B8F7-4C14639BF015}"/>
              </a:ext>
            </a:extLst>
          </p:cNvPr>
          <p:cNvSpPr/>
          <p:nvPr/>
        </p:nvSpPr>
        <p:spPr>
          <a:xfrm>
            <a:off x="3953933" y="1896870"/>
            <a:ext cx="5054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::= Unit</a:t>
            </a:r>
          </a:p>
          <a:p>
            <a:r>
              <a:rPr lang="en-US" dirty="0">
                <a:latin typeface="Courier" pitchFamily="2" charset="0"/>
              </a:rPr>
              <a:t>2:           |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Expr_op</a:t>
            </a:r>
            <a:endParaRPr lang="en-US" dirty="0">
              <a:highlight>
                <a:srgbClr val="FFFF00"/>
              </a:highlight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3: </a:t>
            </a:r>
            <a:r>
              <a:rPr lang="en-US" dirty="0" err="1">
                <a:latin typeface="Courier" pitchFamily="2" charset="0"/>
              </a:rPr>
              <a:t>Expr_op</a:t>
            </a:r>
            <a:r>
              <a:rPr lang="en-US" dirty="0">
                <a:latin typeface="Courier" pitchFamily="2" charset="0"/>
              </a:rPr>
              <a:t>   ::=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Op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    ::= ‘(‘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5:            |    ID</a:t>
            </a:r>
          </a:p>
          <a:p>
            <a:r>
              <a:rPr lang="en-US" dirty="0">
                <a:latin typeface="Courier" pitchFamily="2" charset="0"/>
              </a:rPr>
              <a:t>6: Op        ::= ‘+’</a:t>
            </a:r>
          </a:p>
          <a:p>
            <a:r>
              <a:rPr lang="en-US" dirty="0">
                <a:latin typeface="Courier" pitchFamily="2" charset="0"/>
              </a:rPr>
              <a:t>7:           |   ‘*’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785D27B-C486-4047-B0EC-46A6AFF6B66A}"/>
                  </a:ext>
                </a:extLst>
              </p:cNvPr>
              <p:cNvSpPr/>
              <p:nvPr/>
            </p:nvSpPr>
            <p:spPr>
              <a:xfrm>
                <a:off x="3953933" y="5243731"/>
                <a:ext cx="52576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Expr_base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𝑙h𝑠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r>
                  <a:rPr lang="en-US" sz="2400" i="1" dirty="0" err="1"/>
                  <a:t>Expr_op</a:t>
                </a:r>
                <a:r>
                  <a:rPr lang="en-US" sz="2400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𝑙h𝑠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i="1" dirty="0" err="1"/>
                  <a:t>Expr_base</a:t>
                </a:r>
                <a:endParaRPr lang="en-US" sz="2400" i="1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785D27B-C486-4047-B0EC-46A6AFF6B6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933" y="5243731"/>
                <a:ext cx="5257658" cy="461665"/>
              </a:xfrm>
              <a:prstGeom prst="rect">
                <a:avLst/>
              </a:prstGeom>
              <a:blipFill>
                <a:blip r:embed="rId2"/>
                <a:stretch>
                  <a:fillRect l="-1928" t="-7895" r="-72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BF390D5-3744-8F4B-9877-D1DE8F5C71E1}"/>
              </a:ext>
            </a:extLst>
          </p:cNvPr>
          <p:cNvSpPr txBox="1"/>
          <p:nvPr/>
        </p:nvSpPr>
        <p:spPr>
          <a:xfrm>
            <a:off x="3953933" y="6206067"/>
            <a:ext cx="585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Substitute indirect non-terminal closer to initial non-terminal</a:t>
            </a:r>
          </a:p>
        </p:txBody>
      </p:sp>
    </p:spTree>
    <p:extLst>
      <p:ext uri="{BB962C8B-B14F-4D97-AF65-F5344CB8AC3E}">
        <p14:creationId xmlns:p14="http://schemas.microsoft.com/office/powerpoint/2010/main" val="10050169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How about indirect left recursion?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416037-3146-354B-9709-EFE3037B317C}"/>
              </a:ext>
            </a:extLst>
          </p:cNvPr>
          <p:cNvSpPr txBox="1"/>
          <p:nvPr/>
        </p:nvSpPr>
        <p:spPr>
          <a:xfrm>
            <a:off x="397933" y="4419600"/>
            <a:ext cx="3293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Identify indirect left left recursion</a:t>
            </a:r>
          </a:p>
          <a:p>
            <a:endParaRPr lang="en-US" i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7373C7-7973-E945-B8F7-4C14639BF015}"/>
              </a:ext>
            </a:extLst>
          </p:cNvPr>
          <p:cNvSpPr/>
          <p:nvPr/>
        </p:nvSpPr>
        <p:spPr>
          <a:xfrm>
            <a:off x="1041399" y="1887604"/>
            <a:ext cx="5054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::= Unit</a:t>
            </a:r>
          </a:p>
          <a:p>
            <a:r>
              <a:rPr lang="en-US" dirty="0">
                <a:latin typeface="Courier" pitchFamily="2" charset="0"/>
              </a:rPr>
              <a:t>2:           |   </a:t>
            </a:r>
            <a:r>
              <a:rPr lang="en-US" dirty="0" err="1">
                <a:latin typeface="Courier" pitchFamily="2" charset="0"/>
              </a:rPr>
              <a:t>Expr_op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3: </a:t>
            </a:r>
            <a:r>
              <a:rPr lang="en-US" dirty="0" err="1">
                <a:latin typeface="Courier" pitchFamily="2" charset="0"/>
              </a:rPr>
              <a:t>Expr_op</a:t>
            </a:r>
            <a:r>
              <a:rPr lang="en-US" dirty="0">
                <a:latin typeface="Courier" pitchFamily="2" charset="0"/>
              </a:rPr>
              <a:t>   ::=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Op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    ::= ‘(‘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5:            |  ID</a:t>
            </a:r>
          </a:p>
          <a:p>
            <a:r>
              <a:rPr lang="en-US" dirty="0">
                <a:latin typeface="Courier" pitchFamily="2" charset="0"/>
              </a:rPr>
              <a:t>6: Op        ::= ‘+’</a:t>
            </a:r>
          </a:p>
          <a:p>
            <a:r>
              <a:rPr lang="en-US" dirty="0">
                <a:latin typeface="Courier" pitchFamily="2" charset="0"/>
              </a:rPr>
              <a:t>7:           |   ‘*’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785D27B-C486-4047-B0EC-46A6AFF6B66A}"/>
                  </a:ext>
                </a:extLst>
              </p:cNvPr>
              <p:cNvSpPr/>
              <p:nvPr/>
            </p:nvSpPr>
            <p:spPr>
              <a:xfrm>
                <a:off x="3953933" y="5243731"/>
                <a:ext cx="52576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Expr_base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𝑙h𝑠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r>
                  <a:rPr lang="en-US" sz="2400" i="1" dirty="0" err="1"/>
                  <a:t>Expr_op</a:t>
                </a:r>
                <a:r>
                  <a:rPr lang="en-US" sz="2400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𝑙h𝑠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i="1" dirty="0" err="1"/>
                  <a:t>Expr_base</a:t>
                </a:r>
                <a:endParaRPr lang="en-US" sz="2400" i="1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785D27B-C486-4047-B0EC-46A6AFF6B6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933" y="5243731"/>
                <a:ext cx="5257658" cy="461665"/>
              </a:xfrm>
              <a:prstGeom prst="rect">
                <a:avLst/>
              </a:prstGeom>
              <a:blipFill>
                <a:blip r:embed="rId2"/>
                <a:stretch>
                  <a:fillRect l="-1928" t="-7895" r="-72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BF390D5-3744-8F4B-9877-D1DE8F5C71E1}"/>
              </a:ext>
            </a:extLst>
          </p:cNvPr>
          <p:cNvSpPr txBox="1"/>
          <p:nvPr/>
        </p:nvSpPr>
        <p:spPr>
          <a:xfrm>
            <a:off x="3953933" y="6206067"/>
            <a:ext cx="585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Substitute indirect non-terminal closer to initial non-terminal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B92654-851C-3C41-B361-2D3305448EBA}"/>
              </a:ext>
            </a:extLst>
          </p:cNvPr>
          <p:cNvSpPr/>
          <p:nvPr/>
        </p:nvSpPr>
        <p:spPr>
          <a:xfrm>
            <a:off x="6582762" y="1971424"/>
            <a:ext cx="5054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::= Unit</a:t>
            </a:r>
          </a:p>
          <a:p>
            <a:r>
              <a:rPr lang="en-US" dirty="0">
                <a:latin typeface="Courier" pitchFamily="2" charset="0"/>
              </a:rPr>
              <a:t>2:           |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Op Unit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</a:t>
            </a:r>
            <a:r>
              <a:rPr lang="en-US" dirty="0" err="1">
                <a:latin typeface="Courier" pitchFamily="2" charset="0"/>
              </a:rPr>
              <a:t>Expr_op</a:t>
            </a:r>
            <a:r>
              <a:rPr lang="en-US" dirty="0">
                <a:latin typeface="Courier" pitchFamily="2" charset="0"/>
              </a:rPr>
              <a:t>   ::=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Op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    ::= ‘(‘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5:            |  ID</a:t>
            </a:r>
          </a:p>
          <a:p>
            <a:r>
              <a:rPr lang="en-US" dirty="0">
                <a:latin typeface="Courier" pitchFamily="2" charset="0"/>
              </a:rPr>
              <a:t>6: Op        ::= ‘+’</a:t>
            </a:r>
          </a:p>
          <a:p>
            <a:r>
              <a:rPr lang="en-US" dirty="0">
                <a:latin typeface="Courier" pitchFamily="2" charset="0"/>
              </a:rPr>
              <a:t>7:           |   ‘*’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43B516-667F-A244-860C-26E7F7FB2197}"/>
              </a:ext>
            </a:extLst>
          </p:cNvPr>
          <p:cNvSpPr txBox="1"/>
          <p:nvPr/>
        </p:nvSpPr>
        <p:spPr>
          <a:xfrm>
            <a:off x="5706533" y="4258733"/>
            <a:ext cx="350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to do with production rule 3?</a:t>
            </a:r>
          </a:p>
        </p:txBody>
      </p:sp>
    </p:spTree>
    <p:extLst>
      <p:ext uri="{BB962C8B-B14F-4D97-AF65-F5344CB8AC3E}">
        <p14:creationId xmlns:p14="http://schemas.microsoft.com/office/powerpoint/2010/main" val="18862249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How about indirect left recursion?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416037-3146-354B-9709-EFE3037B317C}"/>
              </a:ext>
            </a:extLst>
          </p:cNvPr>
          <p:cNvSpPr txBox="1"/>
          <p:nvPr/>
        </p:nvSpPr>
        <p:spPr>
          <a:xfrm>
            <a:off x="397933" y="4419600"/>
            <a:ext cx="3293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Identify indirect left left recursion</a:t>
            </a:r>
          </a:p>
          <a:p>
            <a:endParaRPr lang="en-US" i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7373C7-7973-E945-B8F7-4C14639BF015}"/>
              </a:ext>
            </a:extLst>
          </p:cNvPr>
          <p:cNvSpPr/>
          <p:nvPr/>
        </p:nvSpPr>
        <p:spPr>
          <a:xfrm>
            <a:off x="1041399" y="1887604"/>
            <a:ext cx="5054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::= Unit</a:t>
            </a:r>
          </a:p>
          <a:p>
            <a:r>
              <a:rPr lang="en-US" dirty="0">
                <a:latin typeface="Courier" pitchFamily="2" charset="0"/>
              </a:rPr>
              <a:t>2:           |   </a:t>
            </a:r>
            <a:r>
              <a:rPr lang="en-US" dirty="0" err="1">
                <a:latin typeface="Courier" pitchFamily="2" charset="0"/>
              </a:rPr>
              <a:t>Expr_op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3: </a:t>
            </a:r>
            <a:r>
              <a:rPr lang="en-US" dirty="0" err="1">
                <a:latin typeface="Courier" pitchFamily="2" charset="0"/>
              </a:rPr>
              <a:t>Expr_op</a:t>
            </a:r>
            <a:r>
              <a:rPr lang="en-US" dirty="0">
                <a:latin typeface="Courier" pitchFamily="2" charset="0"/>
              </a:rPr>
              <a:t>   ::=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Op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    ::= ‘(‘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5:            |  ID</a:t>
            </a:r>
          </a:p>
          <a:p>
            <a:r>
              <a:rPr lang="en-US" dirty="0">
                <a:latin typeface="Courier" pitchFamily="2" charset="0"/>
              </a:rPr>
              <a:t>6: Op        ::= ‘+’</a:t>
            </a:r>
          </a:p>
          <a:p>
            <a:r>
              <a:rPr lang="en-US" dirty="0">
                <a:latin typeface="Courier" pitchFamily="2" charset="0"/>
              </a:rPr>
              <a:t>7:           |   ‘*’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785D27B-C486-4047-B0EC-46A6AFF6B66A}"/>
                  </a:ext>
                </a:extLst>
              </p:cNvPr>
              <p:cNvSpPr/>
              <p:nvPr/>
            </p:nvSpPr>
            <p:spPr>
              <a:xfrm>
                <a:off x="3953933" y="5243731"/>
                <a:ext cx="52576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Expr_base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𝑙h𝑠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r>
                  <a:rPr lang="en-US" sz="2400" i="1" dirty="0" err="1"/>
                  <a:t>Expr_op</a:t>
                </a:r>
                <a:r>
                  <a:rPr lang="en-US" sz="2400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𝑙h𝑠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i="1" dirty="0" err="1"/>
                  <a:t>Expr_base</a:t>
                </a:r>
                <a:endParaRPr lang="en-US" sz="2400" i="1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785D27B-C486-4047-B0EC-46A6AFF6B6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933" y="5243731"/>
                <a:ext cx="5257658" cy="461665"/>
              </a:xfrm>
              <a:prstGeom prst="rect">
                <a:avLst/>
              </a:prstGeom>
              <a:blipFill>
                <a:blip r:embed="rId2"/>
                <a:stretch>
                  <a:fillRect l="-1928" t="-7895" r="-72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BF390D5-3744-8F4B-9877-D1DE8F5C71E1}"/>
              </a:ext>
            </a:extLst>
          </p:cNvPr>
          <p:cNvSpPr txBox="1"/>
          <p:nvPr/>
        </p:nvSpPr>
        <p:spPr>
          <a:xfrm>
            <a:off x="3953933" y="6206067"/>
            <a:ext cx="585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Substitute indirect non-terminal closer to initial non-terminal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B92654-851C-3C41-B361-2D3305448EBA}"/>
              </a:ext>
            </a:extLst>
          </p:cNvPr>
          <p:cNvSpPr/>
          <p:nvPr/>
        </p:nvSpPr>
        <p:spPr>
          <a:xfrm>
            <a:off x="6582762" y="1971424"/>
            <a:ext cx="5054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::= Unit</a:t>
            </a:r>
          </a:p>
          <a:p>
            <a:r>
              <a:rPr lang="en-US" dirty="0">
                <a:latin typeface="Courier" pitchFamily="2" charset="0"/>
              </a:rPr>
              <a:t>2:           |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Op Unit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</a:t>
            </a:r>
            <a:r>
              <a:rPr lang="en-US" dirty="0" err="1">
                <a:latin typeface="Courier" pitchFamily="2" charset="0"/>
              </a:rPr>
              <a:t>Expr_op</a:t>
            </a:r>
            <a:r>
              <a:rPr lang="en-US" dirty="0">
                <a:latin typeface="Courier" pitchFamily="2" charset="0"/>
              </a:rPr>
              <a:t>   ::=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Op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    ::= ‘(‘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5:            |  ID</a:t>
            </a:r>
          </a:p>
          <a:p>
            <a:r>
              <a:rPr lang="en-US" dirty="0">
                <a:latin typeface="Courier" pitchFamily="2" charset="0"/>
              </a:rPr>
              <a:t>6: Op        ::= ‘+’</a:t>
            </a:r>
          </a:p>
          <a:p>
            <a:r>
              <a:rPr lang="en-US" dirty="0">
                <a:latin typeface="Courier" pitchFamily="2" charset="0"/>
              </a:rPr>
              <a:t>7:           |   ‘*’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43B516-667F-A244-860C-26E7F7FB2197}"/>
              </a:ext>
            </a:extLst>
          </p:cNvPr>
          <p:cNvSpPr txBox="1"/>
          <p:nvPr/>
        </p:nvSpPr>
        <p:spPr>
          <a:xfrm>
            <a:off x="5706533" y="4258733"/>
            <a:ext cx="57565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to do with production rule 3?</a:t>
            </a:r>
            <a:br>
              <a:rPr lang="en-US" dirty="0"/>
            </a:br>
            <a:r>
              <a:rPr lang="en-US" dirty="0"/>
              <a:t>It may need to stay if another production rule references it!</a:t>
            </a:r>
          </a:p>
        </p:txBody>
      </p:sp>
    </p:spTree>
    <p:extLst>
      <p:ext uri="{BB962C8B-B14F-4D97-AF65-F5344CB8AC3E}">
        <p14:creationId xmlns:p14="http://schemas.microsoft.com/office/powerpoint/2010/main" val="12700264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27B6F-C833-3445-96F2-18B637926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do we need to do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CFB153-6AB5-0A4D-99F5-6AF003530E4A}"/>
              </a:ext>
            </a:extLst>
          </p:cNvPr>
          <p:cNvSpPr/>
          <p:nvPr/>
        </p:nvSpPr>
        <p:spPr>
          <a:xfrm>
            <a:off x="997776" y="2218419"/>
            <a:ext cx="5423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1BA69-2402-5745-B511-7A07D3DFF4DF}"/>
              </a:ext>
            </a:extLst>
          </p:cNvPr>
          <p:cNvSpPr txBox="1"/>
          <p:nvPr/>
        </p:nvSpPr>
        <p:spPr>
          <a:xfrm>
            <a:off x="6492240" y="3282696"/>
            <a:ext cx="33970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cannot have infinite recursion.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 is next?</a:t>
            </a:r>
          </a:p>
        </p:txBody>
      </p:sp>
    </p:spTree>
    <p:extLst>
      <p:ext uri="{BB962C8B-B14F-4D97-AF65-F5344CB8AC3E}">
        <p14:creationId xmlns:p14="http://schemas.microsoft.com/office/powerpoint/2010/main" val="6923234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27B6F-C833-3445-96F2-18B637926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do we need to do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CFB153-6AB5-0A4D-99F5-6AF003530E4A}"/>
              </a:ext>
            </a:extLst>
          </p:cNvPr>
          <p:cNvSpPr/>
          <p:nvPr/>
        </p:nvSpPr>
        <p:spPr>
          <a:xfrm>
            <a:off x="997776" y="2218419"/>
            <a:ext cx="5423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1BA69-2402-5745-B511-7A07D3DFF4DF}"/>
              </a:ext>
            </a:extLst>
          </p:cNvPr>
          <p:cNvSpPr txBox="1"/>
          <p:nvPr/>
        </p:nvSpPr>
        <p:spPr>
          <a:xfrm>
            <a:off x="6492240" y="3282696"/>
            <a:ext cx="383989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cannot have infinite recursion.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 is next?</a:t>
            </a:r>
          </a:p>
          <a:p>
            <a:endParaRPr lang="en-US" dirty="0"/>
          </a:p>
          <a:p>
            <a:r>
              <a:rPr lang="en-US" i="1" dirty="0"/>
              <a:t>We need to deal with incorrect choices</a:t>
            </a:r>
          </a:p>
        </p:txBody>
      </p:sp>
    </p:spTree>
    <p:extLst>
      <p:ext uri="{BB962C8B-B14F-4D97-AF65-F5344CB8AC3E}">
        <p14:creationId xmlns:p14="http://schemas.microsoft.com/office/powerpoint/2010/main" val="2285192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482A4D-F823-D944-ACE2-4ACB0270A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250" y="1905000"/>
            <a:ext cx="69215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5087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D1F5A85-E49B-0F45-99DD-0A4464DDCB81}"/>
              </a:ext>
            </a:extLst>
          </p:cNvPr>
          <p:cNvSpPr txBox="1"/>
          <p:nvPr/>
        </p:nvSpPr>
        <p:spPr>
          <a:xfrm>
            <a:off x="400591" y="291110"/>
            <a:ext cx="598593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if B1 == “”: focus=pop(); continue;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graphicFrame>
        <p:nvGraphicFramePr>
          <p:cNvPr id="15" name="Table 9">
            <a:extLst>
              <a:ext uri="{FF2B5EF4-FFF2-40B4-BE49-F238E27FC236}">
                <a16:creationId xmlns:a16="http://schemas.microsoft.com/office/drawing/2014/main" id="{C29E8994-1FD5-DB4F-94F8-6AE5D164BF00}"/>
              </a:ext>
            </a:extLst>
          </p:cNvPr>
          <p:cNvGraphicFramePr>
            <a:graphicFrameLocks noGrp="1"/>
          </p:cNvGraphicFramePr>
          <p:nvPr/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graphicFrame>
        <p:nvGraphicFramePr>
          <p:cNvPr id="9" name="Table 11">
            <a:extLst>
              <a:ext uri="{FF2B5EF4-FFF2-40B4-BE49-F238E27FC236}">
                <a16:creationId xmlns:a16="http://schemas.microsoft.com/office/drawing/2014/main" id="{AF7D498A-D3DE-AA49-95F7-621BA36F53A8}"/>
              </a:ext>
            </a:extLst>
          </p:cNvPr>
          <p:cNvGraphicFramePr>
            <a:graphicFrameLocks noGrp="1"/>
          </p:cNvGraphicFramePr>
          <p:nvPr/>
        </p:nvGraphicFramePr>
        <p:xfrm>
          <a:off x="546359" y="4898082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Expr2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to_match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“”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E9CD21B2-65B0-9B4E-AC9C-7BAEF1C50F5F}"/>
              </a:ext>
            </a:extLst>
          </p:cNvPr>
          <p:cNvSpPr/>
          <p:nvPr/>
        </p:nvSpPr>
        <p:spPr>
          <a:xfrm>
            <a:off x="8280399" y="463670"/>
            <a:ext cx="3911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ID Expr2</a:t>
            </a:r>
          </a:p>
          <a:p>
            <a:r>
              <a:rPr lang="en-US" dirty="0">
                <a:latin typeface="Courier" pitchFamily="2" charset="0"/>
              </a:rPr>
              <a:t>2: Expr2 ::= ‘+’ Expr2</a:t>
            </a:r>
          </a:p>
          <a:p>
            <a:r>
              <a:rPr lang="en-US" dirty="0">
                <a:latin typeface="Courier" pitchFamily="2" charset="0"/>
              </a:rPr>
              <a:t>         |   ””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68CC11-C9DC-2E46-B941-9611D27EC8E8}"/>
              </a:ext>
            </a:extLst>
          </p:cNvPr>
          <p:cNvSpPr txBox="1"/>
          <p:nvPr/>
        </p:nvSpPr>
        <p:spPr>
          <a:xfrm>
            <a:off x="8237551" y="2202511"/>
            <a:ext cx="2031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 we match: “a”?</a:t>
            </a:r>
          </a:p>
        </p:txBody>
      </p:sp>
    </p:spTree>
    <p:extLst>
      <p:ext uri="{BB962C8B-B14F-4D97-AF65-F5344CB8AC3E}">
        <p14:creationId xmlns:p14="http://schemas.microsoft.com/office/powerpoint/2010/main" val="9872620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D1F5A85-E49B-0F45-99DD-0A4464DDCB81}"/>
              </a:ext>
            </a:extLst>
          </p:cNvPr>
          <p:cNvSpPr txBox="1"/>
          <p:nvPr/>
        </p:nvSpPr>
        <p:spPr>
          <a:xfrm>
            <a:off x="400591" y="291110"/>
            <a:ext cx="598593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if B1 == “”: focus=pop(); continue;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graphicFrame>
        <p:nvGraphicFramePr>
          <p:cNvPr id="15" name="Table 9">
            <a:extLst>
              <a:ext uri="{FF2B5EF4-FFF2-40B4-BE49-F238E27FC236}">
                <a16:creationId xmlns:a16="http://schemas.microsoft.com/office/drawing/2014/main" id="{C29E8994-1FD5-DB4F-94F8-6AE5D164B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834335"/>
              </p:ext>
            </p:extLst>
          </p:nvPr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 Expr2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 ‘+’ Expr2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graphicFrame>
        <p:nvGraphicFramePr>
          <p:cNvPr id="9" name="Table 11">
            <a:extLst>
              <a:ext uri="{FF2B5EF4-FFF2-40B4-BE49-F238E27FC236}">
                <a16:creationId xmlns:a16="http://schemas.microsoft.com/office/drawing/2014/main" id="{AF7D498A-D3DE-AA49-95F7-621BA36F53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934181"/>
              </p:ext>
            </p:extLst>
          </p:nvPr>
        </p:nvGraphicFramePr>
        <p:xfrm>
          <a:off x="546359" y="4898082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‘+’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to_match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“”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Expr2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E9CD21B2-65B0-9B4E-AC9C-7BAEF1C50F5F}"/>
              </a:ext>
            </a:extLst>
          </p:cNvPr>
          <p:cNvSpPr/>
          <p:nvPr/>
        </p:nvSpPr>
        <p:spPr>
          <a:xfrm>
            <a:off x="8280399" y="463670"/>
            <a:ext cx="3911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ID Expr2</a:t>
            </a:r>
          </a:p>
          <a:p>
            <a:r>
              <a:rPr lang="en-US" dirty="0">
                <a:latin typeface="Courier" pitchFamily="2" charset="0"/>
              </a:rPr>
              <a:t>2: Expr2 ::= ‘+’ Expr2</a:t>
            </a:r>
          </a:p>
          <a:p>
            <a:r>
              <a:rPr lang="en-US" dirty="0">
                <a:latin typeface="Courier" pitchFamily="2" charset="0"/>
              </a:rPr>
              <a:t>         |   ””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68CC11-C9DC-2E46-B941-9611D27EC8E8}"/>
              </a:ext>
            </a:extLst>
          </p:cNvPr>
          <p:cNvSpPr txBox="1"/>
          <p:nvPr/>
        </p:nvSpPr>
        <p:spPr>
          <a:xfrm>
            <a:off x="8237551" y="2202511"/>
            <a:ext cx="2031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 we match: “a”?</a:t>
            </a:r>
          </a:p>
        </p:txBody>
      </p:sp>
    </p:spTree>
    <p:extLst>
      <p:ext uri="{BB962C8B-B14F-4D97-AF65-F5344CB8AC3E}">
        <p14:creationId xmlns:p14="http://schemas.microsoft.com/office/powerpoint/2010/main" val="22571240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D1F5A85-E49B-0F45-99DD-0A4464DDCB81}"/>
              </a:ext>
            </a:extLst>
          </p:cNvPr>
          <p:cNvSpPr txBox="1"/>
          <p:nvPr/>
        </p:nvSpPr>
        <p:spPr>
          <a:xfrm>
            <a:off x="400591" y="291110"/>
            <a:ext cx="5985934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highlight>
                  <a:srgbClr val="FFFF00"/>
                </a:highlight>
                <a:latin typeface="Courier" pitchFamily="2" charset="0"/>
              </a:rPr>
              <a:t>cache_state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();</a:t>
            </a:r>
          </a:p>
          <a:p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    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if B1 == “”: focus=pop(); continue;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highlight>
                  <a:srgbClr val="FFFF00"/>
                </a:highlight>
                <a:latin typeface="Courier" pitchFamily="2" charset="0"/>
              </a:rPr>
              <a:t>else if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(we have a cached state)</a:t>
            </a:r>
          </a:p>
          <a:p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     backtrack();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else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parser_error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endParaRPr lang="en-US" sz="1600" dirty="0">
              <a:latin typeface="Courier" pitchFamily="2" charset="0"/>
            </a:endParaRPr>
          </a:p>
        </p:txBody>
      </p:sp>
      <p:graphicFrame>
        <p:nvGraphicFramePr>
          <p:cNvPr id="15" name="Table 9">
            <a:extLst>
              <a:ext uri="{FF2B5EF4-FFF2-40B4-BE49-F238E27FC236}">
                <a16:creationId xmlns:a16="http://schemas.microsoft.com/office/drawing/2014/main" id="{C29E8994-1FD5-DB4F-94F8-6AE5D164BF00}"/>
              </a:ext>
            </a:extLst>
          </p:cNvPr>
          <p:cNvGraphicFramePr>
            <a:graphicFrameLocks noGrp="1"/>
          </p:cNvGraphicFramePr>
          <p:nvPr/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 Expr2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 ’+’ Expr2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E9CD21B2-65B0-9B4E-AC9C-7BAEF1C50F5F}"/>
              </a:ext>
            </a:extLst>
          </p:cNvPr>
          <p:cNvSpPr/>
          <p:nvPr/>
        </p:nvSpPr>
        <p:spPr>
          <a:xfrm>
            <a:off x="8280399" y="463670"/>
            <a:ext cx="3911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ID Expr2</a:t>
            </a:r>
          </a:p>
          <a:p>
            <a:r>
              <a:rPr lang="en-US" dirty="0">
                <a:latin typeface="Courier" pitchFamily="2" charset="0"/>
              </a:rPr>
              <a:t>2: Expr2 ::= ‘+’ Expr2</a:t>
            </a:r>
          </a:p>
          <a:p>
            <a:r>
              <a:rPr lang="en-US" dirty="0">
                <a:latin typeface="Courier" pitchFamily="2" charset="0"/>
              </a:rPr>
              <a:t>         |   ””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68CC11-C9DC-2E46-B941-9611D27EC8E8}"/>
              </a:ext>
            </a:extLst>
          </p:cNvPr>
          <p:cNvSpPr txBox="1"/>
          <p:nvPr/>
        </p:nvSpPr>
        <p:spPr>
          <a:xfrm>
            <a:off x="8237551" y="2202511"/>
            <a:ext cx="2031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 we match: “a”?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63F9CC-4365-1E43-A4CB-5ECA71BF265F}"/>
              </a:ext>
            </a:extLst>
          </p:cNvPr>
          <p:cNvSpPr txBox="1"/>
          <p:nvPr/>
        </p:nvSpPr>
        <p:spPr>
          <a:xfrm>
            <a:off x="5149351" y="1278251"/>
            <a:ext cx="2474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Keep track of what choices we’ve done</a:t>
            </a:r>
          </a:p>
        </p:txBody>
      </p:sp>
    </p:spTree>
    <p:extLst>
      <p:ext uri="{BB962C8B-B14F-4D97-AF65-F5344CB8AC3E}">
        <p14:creationId xmlns:p14="http://schemas.microsoft.com/office/powerpoint/2010/main" val="26760499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E936B-6C01-3642-99E0-B1143C52B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Backtracking gets complicated...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6D831-89C8-7147-A09A-BC8B38EEA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we need to backtrack?</a:t>
            </a:r>
          </a:p>
          <a:p>
            <a:pPr lvl="1"/>
            <a:r>
              <a:rPr lang="en-US" dirty="0"/>
              <a:t>In the general case, </a:t>
            </a:r>
            <a:r>
              <a:rPr lang="en-US" b="1" dirty="0">
                <a:solidFill>
                  <a:srgbClr val="FF0000"/>
                </a:solidFill>
              </a:rPr>
              <a:t>yes</a:t>
            </a:r>
          </a:p>
          <a:p>
            <a:pPr lvl="1"/>
            <a:r>
              <a:rPr lang="en-US" dirty="0"/>
              <a:t>In many useful cases, </a:t>
            </a:r>
            <a:r>
              <a:rPr lang="en-US" b="1" dirty="0">
                <a:solidFill>
                  <a:srgbClr val="00B050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9753575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D1F5A85-E49B-0F45-99DD-0A4464DDCB81}"/>
              </a:ext>
            </a:extLst>
          </p:cNvPr>
          <p:cNvSpPr txBox="1"/>
          <p:nvPr/>
        </p:nvSpPr>
        <p:spPr>
          <a:xfrm>
            <a:off x="400591" y="291110"/>
            <a:ext cx="598593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    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if B1 == “”: focus=pop(); continue;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graphicFrame>
        <p:nvGraphicFramePr>
          <p:cNvPr id="15" name="Table 9">
            <a:extLst>
              <a:ext uri="{FF2B5EF4-FFF2-40B4-BE49-F238E27FC236}">
                <a16:creationId xmlns:a16="http://schemas.microsoft.com/office/drawing/2014/main" id="{C29E8994-1FD5-DB4F-94F8-6AE5D164B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281402"/>
              </p:ext>
            </p:extLst>
          </p:nvPr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 </a:t>
                      </a:r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Expr2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graphicFrame>
        <p:nvGraphicFramePr>
          <p:cNvPr id="9" name="Table 11">
            <a:extLst>
              <a:ext uri="{FF2B5EF4-FFF2-40B4-BE49-F238E27FC236}">
                <a16:creationId xmlns:a16="http://schemas.microsoft.com/office/drawing/2014/main" id="{AF7D498A-D3DE-AA49-95F7-621BA36F53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320883"/>
              </p:ext>
            </p:extLst>
          </p:nvPr>
        </p:nvGraphicFramePr>
        <p:xfrm>
          <a:off x="546359" y="4898082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ighlight>
                            <a:srgbClr val="FFFF00"/>
                          </a:highlight>
                        </a:rPr>
                        <a:t>Expr2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to_match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“”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E9CD21B2-65B0-9B4E-AC9C-7BAEF1C50F5F}"/>
              </a:ext>
            </a:extLst>
          </p:cNvPr>
          <p:cNvSpPr/>
          <p:nvPr/>
        </p:nvSpPr>
        <p:spPr>
          <a:xfrm>
            <a:off x="8280399" y="463670"/>
            <a:ext cx="3911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ID Expr2</a:t>
            </a:r>
          </a:p>
          <a:p>
            <a:r>
              <a:rPr lang="en-US" dirty="0">
                <a:latin typeface="Courier" pitchFamily="2" charset="0"/>
              </a:rPr>
              <a:t>2: Expr2 ::= ‘+’ Expr2</a:t>
            </a:r>
          </a:p>
          <a:p>
            <a:r>
              <a:rPr lang="en-US" dirty="0">
                <a:latin typeface="Courier" pitchFamily="2" charset="0"/>
              </a:rPr>
              <a:t>         |   ””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68CC11-C9DC-2E46-B941-9611D27EC8E8}"/>
              </a:ext>
            </a:extLst>
          </p:cNvPr>
          <p:cNvSpPr txBox="1"/>
          <p:nvPr/>
        </p:nvSpPr>
        <p:spPr>
          <a:xfrm>
            <a:off x="8237551" y="2202511"/>
            <a:ext cx="2031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 we match: “a”?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868959-DD9C-0744-8E74-0A46B4FEDB78}"/>
              </a:ext>
            </a:extLst>
          </p:cNvPr>
          <p:cNvSpPr txBox="1"/>
          <p:nvPr/>
        </p:nvSpPr>
        <p:spPr>
          <a:xfrm>
            <a:off x="4186150" y="1303911"/>
            <a:ext cx="381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highlight>
                  <a:srgbClr val="FFFF00"/>
                </a:highlight>
              </a:rPr>
              <a:t>Could we make a smarter choice here?</a:t>
            </a:r>
          </a:p>
        </p:txBody>
      </p:sp>
    </p:spTree>
    <p:extLst>
      <p:ext uri="{BB962C8B-B14F-4D97-AF65-F5344CB8AC3E}">
        <p14:creationId xmlns:p14="http://schemas.microsoft.com/office/powerpoint/2010/main" val="23873164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FEBC-3A73-C04F-A743-09F1E452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Set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D3FBD6-8851-9B4E-B1E5-66ABD811BE5B}"/>
              </a:ext>
            </a:extLst>
          </p:cNvPr>
          <p:cNvSpPr txBox="1"/>
          <p:nvPr/>
        </p:nvSpPr>
        <p:spPr>
          <a:xfrm>
            <a:off x="6431065" y="1221847"/>
            <a:ext cx="4384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For each production choice, find the set</a:t>
            </a:r>
          </a:p>
          <a:p>
            <a:r>
              <a:rPr lang="en-US" i="1" dirty="0"/>
              <a:t>of tokens that each production can start with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D1874E-7BD1-F44E-A0A3-5285B54F42E3}"/>
              </a:ext>
            </a:extLst>
          </p:cNvPr>
          <p:cNvSpPr/>
          <p:nvPr/>
        </p:nvSpPr>
        <p:spPr>
          <a:xfrm>
            <a:off x="1149403" y="2692000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</p:spTree>
    <p:extLst>
      <p:ext uri="{BB962C8B-B14F-4D97-AF65-F5344CB8AC3E}">
        <p14:creationId xmlns:p14="http://schemas.microsoft.com/office/powerpoint/2010/main" val="426205093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FEBC-3A73-C04F-A743-09F1E452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Set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27EACE-562A-0F4E-AB70-C2F6FD01EEB4}"/>
              </a:ext>
            </a:extLst>
          </p:cNvPr>
          <p:cNvSpPr txBox="1"/>
          <p:nvPr/>
        </p:nvSpPr>
        <p:spPr>
          <a:xfrm>
            <a:off x="6431065" y="1221847"/>
            <a:ext cx="4384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For each production choice, find the set</a:t>
            </a:r>
          </a:p>
          <a:p>
            <a:r>
              <a:rPr lang="en-US" i="1" dirty="0"/>
              <a:t>of tokens that each production can start with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6358BB-B0A9-4B4A-83E1-CBE80B0ED7F7}"/>
              </a:ext>
            </a:extLst>
          </p:cNvPr>
          <p:cNvSpPr/>
          <p:nvPr/>
        </p:nvSpPr>
        <p:spPr>
          <a:xfrm>
            <a:off x="6096000" y="2415001"/>
            <a:ext cx="50546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{}</a:t>
            </a:r>
          </a:p>
          <a:p>
            <a:r>
              <a:rPr lang="en-US" dirty="0">
                <a:latin typeface="Courier" pitchFamily="2" charset="0"/>
              </a:rPr>
              <a:t>2: {}</a:t>
            </a:r>
          </a:p>
          <a:p>
            <a:r>
              <a:rPr lang="en-US" dirty="0">
                <a:latin typeface="Courier" pitchFamily="2" charset="0"/>
              </a:rPr>
              <a:t>3: {}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{}</a:t>
            </a:r>
          </a:p>
          <a:p>
            <a:r>
              <a:rPr lang="en-US" dirty="0">
                <a:latin typeface="Courier" pitchFamily="2" charset="0"/>
              </a:rPr>
              <a:t>5: {}</a:t>
            </a:r>
          </a:p>
          <a:p>
            <a:r>
              <a:rPr lang="en-US" dirty="0">
                <a:latin typeface="Courier" pitchFamily="2" charset="0"/>
              </a:rPr>
              <a:t>6: {}</a:t>
            </a:r>
          </a:p>
          <a:p>
            <a:r>
              <a:rPr lang="en-US" dirty="0">
                <a:latin typeface="Courier" pitchFamily="2" charset="0"/>
              </a:rPr>
              <a:t>7: {}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C69731-3D29-CA48-8DC5-34C5D0C7668D}"/>
              </a:ext>
            </a:extLst>
          </p:cNvPr>
          <p:cNvSpPr/>
          <p:nvPr/>
        </p:nvSpPr>
        <p:spPr>
          <a:xfrm>
            <a:off x="1149403" y="2692000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</p:spTree>
    <p:extLst>
      <p:ext uri="{BB962C8B-B14F-4D97-AF65-F5344CB8AC3E}">
        <p14:creationId xmlns:p14="http://schemas.microsoft.com/office/powerpoint/2010/main" val="414462718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FEBC-3A73-C04F-A743-09F1E452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Set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27EACE-562A-0F4E-AB70-C2F6FD01EEB4}"/>
              </a:ext>
            </a:extLst>
          </p:cNvPr>
          <p:cNvSpPr txBox="1"/>
          <p:nvPr/>
        </p:nvSpPr>
        <p:spPr>
          <a:xfrm>
            <a:off x="6431065" y="1221847"/>
            <a:ext cx="4384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For each production choice, find the set</a:t>
            </a:r>
          </a:p>
          <a:p>
            <a:r>
              <a:rPr lang="en-US" i="1" dirty="0"/>
              <a:t>of tokens that each production can start with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6358BB-B0A9-4B4A-83E1-CBE80B0ED7F7}"/>
              </a:ext>
            </a:extLst>
          </p:cNvPr>
          <p:cNvSpPr/>
          <p:nvPr/>
        </p:nvSpPr>
        <p:spPr>
          <a:xfrm>
            <a:off x="6096000" y="2415001"/>
            <a:ext cx="50546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E9921C-1689-D74A-875E-DCAF31561F3E}"/>
              </a:ext>
            </a:extLst>
          </p:cNvPr>
          <p:cNvSpPr/>
          <p:nvPr/>
        </p:nvSpPr>
        <p:spPr>
          <a:xfrm>
            <a:off x="1149403" y="2692000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83E883-D7AF-A14B-B949-F04364BA2F29}"/>
              </a:ext>
            </a:extLst>
          </p:cNvPr>
          <p:cNvSpPr txBox="1"/>
          <p:nvPr/>
        </p:nvSpPr>
        <p:spPr>
          <a:xfrm>
            <a:off x="6050943" y="5414838"/>
            <a:ext cx="4815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can use first sets to decide which rule to pick!</a:t>
            </a:r>
          </a:p>
        </p:txBody>
      </p:sp>
    </p:spTree>
    <p:extLst>
      <p:ext uri="{BB962C8B-B14F-4D97-AF65-F5344CB8AC3E}">
        <p14:creationId xmlns:p14="http://schemas.microsoft.com/office/powerpoint/2010/main" val="18412014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D1F5A85-E49B-0F45-99DD-0A4464DDCB81}"/>
              </a:ext>
            </a:extLst>
          </p:cNvPr>
          <p:cNvSpPr txBox="1"/>
          <p:nvPr/>
        </p:nvSpPr>
        <p:spPr>
          <a:xfrm>
            <a:off x="400591" y="291110"/>
            <a:ext cx="598593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highlight>
                  <a:srgbClr val="FFFF00"/>
                </a:highlight>
                <a:latin typeface="Courier" pitchFamily="2" charset="0"/>
              </a:rPr>
              <a:t>to_match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 = </a:t>
            </a:r>
            <a:r>
              <a:rPr lang="en-US" sz="1600" dirty="0" err="1">
                <a:highlight>
                  <a:srgbClr val="FFFF00"/>
                </a:highlight>
                <a:latin typeface="Courier" pitchFamily="2" charset="0"/>
              </a:rPr>
              <a:t>s.token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highlight>
                  <a:srgbClr val="FFFF00"/>
                </a:highlight>
                <a:latin typeface="Courier" pitchFamily="2" charset="0"/>
              </a:rPr>
              <a:t>to_match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 = </a:t>
            </a:r>
            <a:r>
              <a:rPr lang="en-US" sz="1600" dirty="0" err="1">
                <a:highlight>
                  <a:srgbClr val="FFFF00"/>
                </a:highlight>
                <a:latin typeface="Courier" pitchFamily="2" charset="0"/>
              </a:rPr>
              <a:t>s.token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graphicFrame>
        <p:nvGraphicFramePr>
          <p:cNvPr id="19" name="Table 11">
            <a:extLst>
              <a:ext uri="{FF2B5EF4-FFF2-40B4-BE49-F238E27FC236}">
                <a16:creationId xmlns:a16="http://schemas.microsoft.com/office/drawing/2014/main" id="{B6743B0F-F925-C04C-A3E0-8D388BD292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591130"/>
              </p:ext>
            </p:extLst>
          </p:nvPr>
        </p:nvGraphicFramePr>
        <p:xfrm>
          <a:off x="631026" y="4742295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highlight>
                            <a:srgbClr val="FFFF00"/>
                          </a:highlight>
                        </a:rPr>
                        <a:t>to_match</a:t>
                      </a:r>
                      <a:endParaRPr lang="en-US" sz="16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62A06D4-55A1-2640-ABA9-5E1837F624F6}"/>
              </a:ext>
            </a:extLst>
          </p:cNvPr>
          <p:cNvSpPr txBox="1"/>
          <p:nvPr/>
        </p:nvSpPr>
        <p:spPr>
          <a:xfrm>
            <a:off x="7355752" y="5464534"/>
            <a:ext cx="39567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simply use </a:t>
            </a:r>
            <a:r>
              <a:rPr lang="en-US" dirty="0" err="1"/>
              <a:t>to_match</a:t>
            </a:r>
            <a:r>
              <a:rPr lang="en-US" dirty="0"/>
              <a:t> and compare it</a:t>
            </a:r>
            <a:br>
              <a:rPr lang="en-US" dirty="0"/>
            </a:br>
            <a:r>
              <a:rPr lang="en-US" dirty="0"/>
              <a:t>to the first sets for each choice</a:t>
            </a:r>
          </a:p>
          <a:p>
            <a:endParaRPr lang="en-US" dirty="0"/>
          </a:p>
          <a:p>
            <a:r>
              <a:rPr lang="en-US" dirty="0"/>
              <a:t>For example, OP, and UNIT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2560DC-BE5A-2146-A4AA-D594E649F9B0}"/>
              </a:ext>
            </a:extLst>
          </p:cNvPr>
          <p:cNvSpPr/>
          <p:nvPr/>
        </p:nvSpPr>
        <p:spPr>
          <a:xfrm>
            <a:off x="6891528" y="2708281"/>
            <a:ext cx="50546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FD9FC4-93A4-3643-B4F9-0EF719BA952E}"/>
              </a:ext>
            </a:extLst>
          </p:cNvPr>
          <p:cNvSpPr/>
          <p:nvPr/>
        </p:nvSpPr>
        <p:spPr>
          <a:xfrm>
            <a:off x="6891528" y="367406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</p:spTree>
    <p:extLst>
      <p:ext uri="{BB962C8B-B14F-4D97-AF65-F5344CB8AC3E}">
        <p14:creationId xmlns:p14="http://schemas.microsoft.com/office/powerpoint/2010/main" val="283689702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FEBC-3A73-C04F-A743-09F1E452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Set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27EACE-562A-0F4E-AB70-C2F6FD01EEB4}"/>
              </a:ext>
            </a:extLst>
          </p:cNvPr>
          <p:cNvSpPr txBox="1"/>
          <p:nvPr/>
        </p:nvSpPr>
        <p:spPr>
          <a:xfrm>
            <a:off x="4548173" y="1470022"/>
            <a:ext cx="5010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Rules with “” in their First set need special attention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6358BB-B0A9-4B4A-83E1-CBE80B0ED7F7}"/>
              </a:ext>
            </a:extLst>
          </p:cNvPr>
          <p:cNvSpPr/>
          <p:nvPr/>
        </p:nvSpPr>
        <p:spPr>
          <a:xfrm>
            <a:off x="5237259" y="2422952"/>
            <a:ext cx="19586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{“”}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E9921C-1689-D74A-875E-DCAF31561F3E}"/>
              </a:ext>
            </a:extLst>
          </p:cNvPr>
          <p:cNvSpPr/>
          <p:nvPr/>
        </p:nvSpPr>
        <p:spPr>
          <a:xfrm>
            <a:off x="290662" y="2699951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18AFE5-B335-7549-8D5F-19C1E8984160}"/>
              </a:ext>
            </a:extLst>
          </p:cNvPr>
          <p:cNvSpPr/>
          <p:nvPr/>
        </p:nvSpPr>
        <p:spPr>
          <a:xfrm>
            <a:off x="7599976" y="2390152"/>
            <a:ext cx="19586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Follow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NA</a:t>
            </a:r>
          </a:p>
          <a:p>
            <a:r>
              <a:rPr lang="en-US" dirty="0">
                <a:latin typeface="Courier" pitchFamily="2" charset="0"/>
              </a:rPr>
              <a:t>2: NA</a:t>
            </a:r>
          </a:p>
          <a:p>
            <a:r>
              <a:rPr lang="en-US" dirty="0">
                <a:latin typeface="Courier" pitchFamily="2" charset="0"/>
              </a:rPr>
              <a:t>3: {}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NA</a:t>
            </a:r>
          </a:p>
          <a:p>
            <a:r>
              <a:rPr lang="en-US" dirty="0">
                <a:latin typeface="Courier" pitchFamily="2" charset="0"/>
              </a:rPr>
              <a:t>5: NA</a:t>
            </a:r>
          </a:p>
          <a:p>
            <a:r>
              <a:rPr lang="en-US" dirty="0">
                <a:latin typeface="Courier" pitchFamily="2" charset="0"/>
              </a:rPr>
              <a:t>6: NA</a:t>
            </a:r>
          </a:p>
          <a:p>
            <a:r>
              <a:rPr lang="en-US" dirty="0">
                <a:latin typeface="Courier" pitchFamily="2" charset="0"/>
              </a:rPr>
              <a:t>7: NA</a:t>
            </a:r>
          </a:p>
        </p:txBody>
      </p:sp>
    </p:spTree>
    <p:extLst>
      <p:ext uri="{BB962C8B-B14F-4D97-AF65-F5344CB8AC3E}">
        <p14:creationId xmlns:p14="http://schemas.microsoft.com/office/powerpoint/2010/main" val="164188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482A4D-F823-D944-ACE2-4ACB0270A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250" y="1905000"/>
            <a:ext cx="6921500" cy="304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AE76A5E-BC95-DD44-B22A-7F77B2E8A9E1}"/>
              </a:ext>
            </a:extLst>
          </p:cNvPr>
          <p:cNvSpPr/>
          <p:nvPr/>
        </p:nvSpPr>
        <p:spPr>
          <a:xfrm>
            <a:off x="3101010" y="2981739"/>
            <a:ext cx="3260034" cy="278295"/>
          </a:xfrm>
          <a:prstGeom prst="rect">
            <a:avLst/>
          </a:prstGeom>
          <a:solidFill>
            <a:srgbClr val="ED7D31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71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FEBC-3A73-C04F-A743-09F1E452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Set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F9FAE3-A1B2-4F44-945F-FA272C4A912E}"/>
              </a:ext>
            </a:extLst>
          </p:cNvPr>
          <p:cNvSpPr txBox="1"/>
          <p:nvPr/>
        </p:nvSpPr>
        <p:spPr>
          <a:xfrm>
            <a:off x="5049078" y="5446644"/>
            <a:ext cx="4137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need to find the tokens that any string</a:t>
            </a:r>
          </a:p>
          <a:p>
            <a:r>
              <a:rPr lang="en-US" dirty="0"/>
              <a:t>that follows the production can start with.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B3AE82-42C9-9A43-A107-B72DB14069E1}"/>
              </a:ext>
            </a:extLst>
          </p:cNvPr>
          <p:cNvSpPr/>
          <p:nvPr/>
        </p:nvSpPr>
        <p:spPr>
          <a:xfrm>
            <a:off x="5237259" y="2422952"/>
            <a:ext cx="19586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{“”}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D685AF-99DB-2E48-9D26-D755CB342B8E}"/>
              </a:ext>
            </a:extLst>
          </p:cNvPr>
          <p:cNvSpPr/>
          <p:nvPr/>
        </p:nvSpPr>
        <p:spPr>
          <a:xfrm>
            <a:off x="290662" y="2699951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982BBC-B725-B244-B935-18275F428776}"/>
              </a:ext>
            </a:extLst>
          </p:cNvPr>
          <p:cNvSpPr/>
          <p:nvPr/>
        </p:nvSpPr>
        <p:spPr>
          <a:xfrm>
            <a:off x="7599976" y="2390152"/>
            <a:ext cx="19586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Follow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NA</a:t>
            </a:r>
          </a:p>
          <a:p>
            <a:r>
              <a:rPr lang="en-US" dirty="0">
                <a:latin typeface="Courier" pitchFamily="2" charset="0"/>
              </a:rPr>
              <a:t>2: NA</a:t>
            </a:r>
          </a:p>
          <a:p>
            <a:r>
              <a:rPr lang="en-US" dirty="0">
                <a:latin typeface="Courier" pitchFamily="2" charset="0"/>
              </a:rPr>
              <a:t>3: {}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NA</a:t>
            </a:r>
          </a:p>
          <a:p>
            <a:r>
              <a:rPr lang="en-US" dirty="0">
                <a:latin typeface="Courier" pitchFamily="2" charset="0"/>
              </a:rPr>
              <a:t>5: NA</a:t>
            </a:r>
          </a:p>
          <a:p>
            <a:r>
              <a:rPr lang="en-US" dirty="0">
                <a:latin typeface="Courier" pitchFamily="2" charset="0"/>
              </a:rPr>
              <a:t>6: NA</a:t>
            </a:r>
          </a:p>
          <a:p>
            <a:r>
              <a:rPr lang="en-US" dirty="0">
                <a:latin typeface="Courier" pitchFamily="2" charset="0"/>
              </a:rPr>
              <a:t>7: NA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13B350-919A-444A-A39F-7AB16E0E49A0}"/>
              </a:ext>
            </a:extLst>
          </p:cNvPr>
          <p:cNvSpPr txBox="1"/>
          <p:nvPr/>
        </p:nvSpPr>
        <p:spPr>
          <a:xfrm>
            <a:off x="4548173" y="1470022"/>
            <a:ext cx="5010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Rules with “” in their First set need special attention</a:t>
            </a:r>
          </a:p>
        </p:txBody>
      </p:sp>
    </p:spTree>
    <p:extLst>
      <p:ext uri="{BB962C8B-B14F-4D97-AF65-F5344CB8AC3E}">
        <p14:creationId xmlns:p14="http://schemas.microsoft.com/office/powerpoint/2010/main" val="3772197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FEBC-3A73-C04F-A743-09F1E452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Set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044791-E532-744D-B5EB-FA87CF04CE52}"/>
              </a:ext>
            </a:extLst>
          </p:cNvPr>
          <p:cNvSpPr/>
          <p:nvPr/>
        </p:nvSpPr>
        <p:spPr>
          <a:xfrm>
            <a:off x="5237259" y="2422952"/>
            <a:ext cx="19586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{“”}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54B967-9F94-FC48-BE79-CBA15B9229DF}"/>
              </a:ext>
            </a:extLst>
          </p:cNvPr>
          <p:cNvSpPr/>
          <p:nvPr/>
        </p:nvSpPr>
        <p:spPr>
          <a:xfrm>
            <a:off x="290662" y="2699951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117634-15FC-B147-9529-1D9F35C75A46}"/>
              </a:ext>
            </a:extLst>
          </p:cNvPr>
          <p:cNvSpPr/>
          <p:nvPr/>
        </p:nvSpPr>
        <p:spPr>
          <a:xfrm>
            <a:off x="7599976" y="2390152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Follow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NA</a:t>
            </a:r>
          </a:p>
          <a:p>
            <a:r>
              <a:rPr lang="en-US" dirty="0">
                <a:latin typeface="Courier" pitchFamily="2" charset="0"/>
              </a:rPr>
              <a:t>2: NA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NA</a:t>
            </a:r>
          </a:p>
          <a:p>
            <a:r>
              <a:rPr lang="en-US" dirty="0">
                <a:latin typeface="Courier" pitchFamily="2" charset="0"/>
              </a:rPr>
              <a:t>5: NA</a:t>
            </a:r>
          </a:p>
          <a:p>
            <a:r>
              <a:rPr lang="en-US" dirty="0">
                <a:latin typeface="Courier" pitchFamily="2" charset="0"/>
              </a:rPr>
              <a:t>6: NA</a:t>
            </a:r>
          </a:p>
          <a:p>
            <a:r>
              <a:rPr lang="en-US" dirty="0">
                <a:latin typeface="Courier" pitchFamily="2" charset="0"/>
              </a:rPr>
              <a:t>7: NA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FE90DD-734B-C945-936C-53DC1F605FE1}"/>
              </a:ext>
            </a:extLst>
          </p:cNvPr>
          <p:cNvSpPr txBox="1"/>
          <p:nvPr/>
        </p:nvSpPr>
        <p:spPr>
          <a:xfrm>
            <a:off x="5049078" y="5446644"/>
            <a:ext cx="4137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need to find the tokens that any string</a:t>
            </a:r>
          </a:p>
          <a:p>
            <a:r>
              <a:rPr lang="en-US" dirty="0"/>
              <a:t>that follows the production can start with.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63EA1A-6A20-4046-A801-5C74CA5DFA71}"/>
              </a:ext>
            </a:extLst>
          </p:cNvPr>
          <p:cNvSpPr txBox="1"/>
          <p:nvPr/>
        </p:nvSpPr>
        <p:spPr>
          <a:xfrm>
            <a:off x="4548173" y="1470022"/>
            <a:ext cx="5010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Rules with “” in their First set need special attention</a:t>
            </a:r>
          </a:p>
        </p:txBody>
      </p:sp>
    </p:spTree>
    <p:extLst>
      <p:ext uri="{BB962C8B-B14F-4D97-AF65-F5344CB8AC3E}">
        <p14:creationId xmlns:p14="http://schemas.microsoft.com/office/powerpoint/2010/main" val="5682787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FEBC-3A73-C04F-A743-09F1E452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Set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044791-E532-744D-B5EB-FA87CF04CE52}"/>
              </a:ext>
            </a:extLst>
          </p:cNvPr>
          <p:cNvSpPr/>
          <p:nvPr/>
        </p:nvSpPr>
        <p:spPr>
          <a:xfrm>
            <a:off x="4132180" y="2422952"/>
            <a:ext cx="19586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{“”}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54B967-9F94-FC48-BE79-CBA15B9229DF}"/>
              </a:ext>
            </a:extLst>
          </p:cNvPr>
          <p:cNvSpPr/>
          <p:nvPr/>
        </p:nvSpPr>
        <p:spPr>
          <a:xfrm>
            <a:off x="290662" y="2699951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117634-15FC-B147-9529-1D9F35C75A46}"/>
              </a:ext>
            </a:extLst>
          </p:cNvPr>
          <p:cNvSpPr/>
          <p:nvPr/>
        </p:nvSpPr>
        <p:spPr>
          <a:xfrm>
            <a:off x="6105369" y="2430158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Follow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NA</a:t>
            </a:r>
          </a:p>
          <a:p>
            <a:r>
              <a:rPr lang="en-US" dirty="0">
                <a:latin typeface="Courier" pitchFamily="2" charset="0"/>
              </a:rPr>
              <a:t>2: NA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NA</a:t>
            </a:r>
          </a:p>
          <a:p>
            <a:r>
              <a:rPr lang="en-US" dirty="0">
                <a:latin typeface="Courier" pitchFamily="2" charset="0"/>
              </a:rPr>
              <a:t>5: NA</a:t>
            </a:r>
          </a:p>
          <a:p>
            <a:r>
              <a:rPr lang="en-US" dirty="0">
                <a:latin typeface="Courier" pitchFamily="2" charset="0"/>
              </a:rPr>
              <a:t>6: NA</a:t>
            </a:r>
          </a:p>
          <a:p>
            <a:r>
              <a:rPr lang="en-US" dirty="0">
                <a:latin typeface="Courier" pitchFamily="2" charset="0"/>
              </a:rPr>
              <a:t>7: NA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63EA1A-6A20-4046-A801-5C74CA5DFA71}"/>
              </a:ext>
            </a:extLst>
          </p:cNvPr>
          <p:cNvSpPr txBox="1"/>
          <p:nvPr/>
        </p:nvSpPr>
        <p:spPr>
          <a:xfrm>
            <a:off x="4548173" y="1470022"/>
            <a:ext cx="5389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The First+ set is the combination of First and Follow sets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7EA11D-76FA-D843-9610-E15BBD909065}"/>
              </a:ext>
            </a:extLst>
          </p:cNvPr>
          <p:cNvSpPr/>
          <p:nvPr/>
        </p:nvSpPr>
        <p:spPr>
          <a:xfrm>
            <a:off x="8372299" y="2422952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</p:spTree>
    <p:extLst>
      <p:ext uri="{BB962C8B-B14F-4D97-AF65-F5344CB8AC3E}">
        <p14:creationId xmlns:p14="http://schemas.microsoft.com/office/powerpoint/2010/main" val="67675369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FEBC-3A73-C04F-A743-09F1E452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Set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54B967-9F94-FC48-BE79-CBA15B9229DF}"/>
              </a:ext>
            </a:extLst>
          </p:cNvPr>
          <p:cNvSpPr/>
          <p:nvPr/>
        </p:nvSpPr>
        <p:spPr>
          <a:xfrm>
            <a:off x="290662" y="2699951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63EA1A-6A20-4046-A801-5C74CA5DFA71}"/>
              </a:ext>
            </a:extLst>
          </p:cNvPr>
          <p:cNvSpPr txBox="1"/>
          <p:nvPr/>
        </p:nvSpPr>
        <p:spPr>
          <a:xfrm>
            <a:off x="4548173" y="1470022"/>
            <a:ext cx="5389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The First+ set is the combination of First and Follow sets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7EA11D-76FA-D843-9610-E15BBD909065}"/>
              </a:ext>
            </a:extLst>
          </p:cNvPr>
          <p:cNvSpPr/>
          <p:nvPr/>
        </p:nvSpPr>
        <p:spPr>
          <a:xfrm>
            <a:off x="4611332" y="2422952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F4CA7B-DCAC-F444-BC5B-85F9BEE053ED}"/>
              </a:ext>
            </a:extLst>
          </p:cNvPr>
          <p:cNvSpPr txBox="1"/>
          <p:nvPr/>
        </p:nvSpPr>
        <p:spPr>
          <a:xfrm>
            <a:off x="3411109" y="5645426"/>
            <a:ext cx="6838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For each non-terminal: if every production has a disjoint First+ set then</a:t>
            </a:r>
          </a:p>
          <a:p>
            <a:r>
              <a:rPr lang="en-US" i="1" dirty="0"/>
              <a:t>we do not need any backtracking!</a:t>
            </a:r>
          </a:p>
        </p:txBody>
      </p:sp>
    </p:spTree>
    <p:extLst>
      <p:ext uri="{BB962C8B-B14F-4D97-AF65-F5344CB8AC3E}">
        <p14:creationId xmlns:p14="http://schemas.microsoft.com/office/powerpoint/2010/main" val="287802591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FEBC-3A73-C04F-A743-09F1E452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Set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54B967-9F94-FC48-BE79-CBA15B9229DF}"/>
              </a:ext>
            </a:extLst>
          </p:cNvPr>
          <p:cNvSpPr/>
          <p:nvPr/>
        </p:nvSpPr>
        <p:spPr>
          <a:xfrm>
            <a:off x="290662" y="2699951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63EA1A-6A20-4046-A801-5C74CA5DFA71}"/>
              </a:ext>
            </a:extLst>
          </p:cNvPr>
          <p:cNvSpPr txBox="1"/>
          <p:nvPr/>
        </p:nvSpPr>
        <p:spPr>
          <a:xfrm>
            <a:off x="4548173" y="1470022"/>
            <a:ext cx="5389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The First+ set is the combination of First and Follow sets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7EA11D-76FA-D843-9610-E15BBD909065}"/>
              </a:ext>
            </a:extLst>
          </p:cNvPr>
          <p:cNvSpPr/>
          <p:nvPr/>
        </p:nvSpPr>
        <p:spPr>
          <a:xfrm>
            <a:off x="4611332" y="2422952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1: {‘(‘, ID}</a:t>
            </a:r>
          </a:p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4: {‘(‘}</a:t>
            </a:r>
          </a:p>
          <a:p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5: {ID}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6: {‘+’}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7: {‘*’}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F4CA7B-DCAC-F444-BC5B-85F9BEE053ED}"/>
              </a:ext>
            </a:extLst>
          </p:cNvPr>
          <p:cNvSpPr txBox="1"/>
          <p:nvPr/>
        </p:nvSpPr>
        <p:spPr>
          <a:xfrm>
            <a:off x="3411109" y="5645426"/>
            <a:ext cx="6838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For each non-terminal: if every production has a disjoint First+ set then</a:t>
            </a:r>
          </a:p>
          <a:p>
            <a:r>
              <a:rPr lang="en-US" i="1" dirty="0"/>
              <a:t>we do not need any backtracking!</a:t>
            </a:r>
          </a:p>
        </p:txBody>
      </p:sp>
    </p:spTree>
    <p:extLst>
      <p:ext uri="{BB962C8B-B14F-4D97-AF65-F5344CB8AC3E}">
        <p14:creationId xmlns:p14="http://schemas.microsoft.com/office/powerpoint/2010/main" val="287294833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FEBC-3A73-C04F-A743-09F1E452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Set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54B967-9F94-FC48-BE79-CBA15B9229DF}"/>
              </a:ext>
            </a:extLst>
          </p:cNvPr>
          <p:cNvSpPr/>
          <p:nvPr/>
        </p:nvSpPr>
        <p:spPr>
          <a:xfrm>
            <a:off x="290662" y="2699951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63EA1A-6A20-4046-A801-5C74CA5DFA71}"/>
              </a:ext>
            </a:extLst>
          </p:cNvPr>
          <p:cNvSpPr txBox="1"/>
          <p:nvPr/>
        </p:nvSpPr>
        <p:spPr>
          <a:xfrm>
            <a:off x="4548173" y="1470022"/>
            <a:ext cx="5389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The First+ set is the combination of First and Follow sets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7EA11D-76FA-D843-9610-E15BBD909065}"/>
              </a:ext>
            </a:extLst>
          </p:cNvPr>
          <p:cNvSpPr/>
          <p:nvPr/>
        </p:nvSpPr>
        <p:spPr>
          <a:xfrm>
            <a:off x="4611332" y="2422952"/>
            <a:ext cx="2275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1: {‘(‘, ID}</a:t>
            </a:r>
          </a:p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4: {‘(‘}</a:t>
            </a:r>
          </a:p>
          <a:p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5: {ID}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6: {‘+’}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7: {‘*’}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F4CA7B-DCAC-F444-BC5B-85F9BEE053ED}"/>
              </a:ext>
            </a:extLst>
          </p:cNvPr>
          <p:cNvSpPr txBox="1"/>
          <p:nvPr/>
        </p:nvSpPr>
        <p:spPr>
          <a:xfrm>
            <a:off x="3411109" y="5645426"/>
            <a:ext cx="6838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For each non-terminal: if every production has a disjoint First+ set then</a:t>
            </a:r>
          </a:p>
          <a:p>
            <a:r>
              <a:rPr lang="en-US" i="1" dirty="0"/>
              <a:t>we do not need any backtracking!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6E6165-908D-D340-9C24-C2A2DCA8EBE8}"/>
              </a:ext>
            </a:extLst>
          </p:cNvPr>
          <p:cNvSpPr txBox="1"/>
          <p:nvPr/>
        </p:nvSpPr>
        <p:spPr>
          <a:xfrm>
            <a:off x="7736619" y="2930783"/>
            <a:ext cx="38166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These grammars are called LL(1)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 - scanning the input left to right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 - left derivation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1 - how many look ahead symbols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i="1" dirty="0"/>
              <a:t>They are also called predictive grammars </a:t>
            </a:r>
          </a:p>
          <a:p>
            <a:endParaRPr lang="en-US" sz="1600" i="1" dirty="0"/>
          </a:p>
          <a:p>
            <a:r>
              <a:rPr lang="en-US" sz="1600" dirty="0"/>
              <a:t>Many programming languages are LL(1)</a:t>
            </a:r>
          </a:p>
        </p:txBody>
      </p:sp>
    </p:spTree>
    <p:extLst>
      <p:ext uri="{BB962C8B-B14F-4D97-AF65-F5344CB8AC3E}">
        <p14:creationId xmlns:p14="http://schemas.microsoft.com/office/powerpoint/2010/main" val="140784465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D758-013C-594A-9A4A-E7AF5230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the grammar needs to be refactored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D006E1-1813-AB46-869B-3AEA24FA8B03}"/>
              </a:ext>
            </a:extLst>
          </p:cNvPr>
          <p:cNvSpPr/>
          <p:nvPr/>
        </p:nvSpPr>
        <p:spPr>
          <a:xfrm>
            <a:off x="930742" y="2709095"/>
            <a:ext cx="4482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::= ID</a:t>
            </a:r>
          </a:p>
          <a:p>
            <a:r>
              <a:rPr lang="en-US" dirty="0">
                <a:latin typeface="Courier" pitchFamily="2" charset="0"/>
              </a:rPr>
              <a:t>2:        |   ID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|   ID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49647603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D758-013C-594A-9A4A-E7AF5230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the grammar needs to be refactored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D006E1-1813-AB46-869B-3AEA24FA8B03}"/>
              </a:ext>
            </a:extLst>
          </p:cNvPr>
          <p:cNvSpPr/>
          <p:nvPr/>
        </p:nvSpPr>
        <p:spPr>
          <a:xfrm>
            <a:off x="930742" y="2709095"/>
            <a:ext cx="4482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::= ID</a:t>
            </a:r>
          </a:p>
          <a:p>
            <a:r>
              <a:rPr lang="en-US" dirty="0">
                <a:latin typeface="Courier" pitchFamily="2" charset="0"/>
              </a:rPr>
              <a:t>2:        |   ID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|   ID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135032-ED4F-4E48-A097-89D4AC31FC1A}"/>
              </a:ext>
            </a:extLst>
          </p:cNvPr>
          <p:cNvSpPr/>
          <p:nvPr/>
        </p:nvSpPr>
        <p:spPr>
          <a:xfrm>
            <a:off x="5746582" y="2432096"/>
            <a:ext cx="44825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{}</a:t>
            </a:r>
          </a:p>
          <a:p>
            <a:r>
              <a:rPr lang="en-US" dirty="0">
                <a:latin typeface="Courier" pitchFamily="2" charset="0"/>
              </a:rPr>
              <a:t>2: {}</a:t>
            </a:r>
          </a:p>
          <a:p>
            <a:r>
              <a:rPr lang="en-US" dirty="0">
                <a:latin typeface="Courier" pitchFamily="2" charset="0"/>
              </a:rPr>
              <a:t>3: {}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16790470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D758-013C-594A-9A4A-E7AF5230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the grammar needs to be refactored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D006E1-1813-AB46-869B-3AEA24FA8B03}"/>
              </a:ext>
            </a:extLst>
          </p:cNvPr>
          <p:cNvSpPr/>
          <p:nvPr/>
        </p:nvSpPr>
        <p:spPr>
          <a:xfrm>
            <a:off x="930742" y="2709095"/>
            <a:ext cx="4482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::= ID</a:t>
            </a:r>
          </a:p>
          <a:p>
            <a:r>
              <a:rPr lang="en-US" dirty="0">
                <a:latin typeface="Courier" pitchFamily="2" charset="0"/>
              </a:rPr>
              <a:t>2:        |   ID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|   ID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135032-ED4F-4E48-A097-89D4AC31FC1A}"/>
              </a:ext>
            </a:extLst>
          </p:cNvPr>
          <p:cNvSpPr/>
          <p:nvPr/>
        </p:nvSpPr>
        <p:spPr>
          <a:xfrm>
            <a:off x="5746582" y="2432096"/>
            <a:ext cx="1623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1: {ID}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2: {ID}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{ID}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A4E4DE-61A3-4340-954F-842324A7F958}"/>
              </a:ext>
            </a:extLst>
          </p:cNvPr>
          <p:cNvSpPr txBox="1"/>
          <p:nvPr/>
        </p:nvSpPr>
        <p:spPr>
          <a:xfrm>
            <a:off x="6958584" y="4059936"/>
            <a:ext cx="33089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cannot select the next</a:t>
            </a:r>
            <a:br>
              <a:rPr lang="en-US" i="1" dirty="0"/>
            </a:br>
            <a:r>
              <a:rPr lang="en-US" i="1" dirty="0"/>
              <a:t>rule based on a single look ahead</a:t>
            </a:r>
          </a:p>
          <a:p>
            <a:r>
              <a:rPr lang="en-US" i="1" dirty="0"/>
              <a:t>token!</a:t>
            </a:r>
          </a:p>
        </p:txBody>
      </p:sp>
    </p:spTree>
    <p:extLst>
      <p:ext uri="{BB962C8B-B14F-4D97-AF65-F5344CB8AC3E}">
        <p14:creationId xmlns:p14="http://schemas.microsoft.com/office/powerpoint/2010/main" val="316172247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D758-013C-594A-9A4A-E7AF5230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the grammar needs to be refactored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D006E1-1813-AB46-869B-3AEA24FA8B03}"/>
              </a:ext>
            </a:extLst>
          </p:cNvPr>
          <p:cNvSpPr/>
          <p:nvPr/>
        </p:nvSpPr>
        <p:spPr>
          <a:xfrm>
            <a:off x="930742" y="2709095"/>
            <a:ext cx="4482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::= ID</a:t>
            </a:r>
          </a:p>
          <a:p>
            <a:r>
              <a:rPr lang="en-US" dirty="0">
                <a:latin typeface="Courier" pitchFamily="2" charset="0"/>
              </a:rPr>
              <a:t>2:        |   ID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|   ID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135032-ED4F-4E48-A097-89D4AC31FC1A}"/>
              </a:ext>
            </a:extLst>
          </p:cNvPr>
          <p:cNvSpPr/>
          <p:nvPr/>
        </p:nvSpPr>
        <p:spPr>
          <a:xfrm>
            <a:off x="5746582" y="2432096"/>
            <a:ext cx="1623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{ID}</a:t>
            </a:r>
          </a:p>
          <a:p>
            <a:r>
              <a:rPr lang="en-US" dirty="0">
                <a:latin typeface="Courier" pitchFamily="2" charset="0"/>
              </a:rPr>
              <a:t>2: {ID}</a:t>
            </a:r>
          </a:p>
          <a:p>
            <a:r>
              <a:rPr lang="en-US" dirty="0">
                <a:latin typeface="Courier" pitchFamily="2" charset="0"/>
              </a:rPr>
              <a:t>3: {ID}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ED7205-21A7-9847-AFDB-0F7DD328AF82}"/>
              </a:ext>
            </a:extLst>
          </p:cNvPr>
          <p:cNvSpPr/>
          <p:nvPr/>
        </p:nvSpPr>
        <p:spPr>
          <a:xfrm>
            <a:off x="838200" y="5569545"/>
            <a:ext cx="52597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     ::= ID </a:t>
            </a:r>
            <a:r>
              <a:rPr lang="en-US" dirty="0" err="1">
                <a:latin typeface="Courier" pitchFamily="2" charset="0"/>
              </a:rPr>
              <a:t>Option_args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2: </a:t>
            </a:r>
            <a:r>
              <a:rPr lang="en-US" dirty="0" err="1">
                <a:latin typeface="Courier" pitchFamily="2" charset="0"/>
              </a:rPr>
              <a:t>Option_args</a:t>
            </a:r>
            <a:r>
              <a:rPr lang="en-US" dirty="0">
                <a:latin typeface="Courier" pitchFamily="2" charset="0"/>
              </a:rPr>
              <a:t> ::=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     |  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4:             |   “”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9AAE05-AF36-EB44-A0BA-1F640DC24896}"/>
              </a:ext>
            </a:extLst>
          </p:cNvPr>
          <p:cNvSpPr txBox="1"/>
          <p:nvPr/>
        </p:nvSpPr>
        <p:spPr>
          <a:xfrm>
            <a:off x="886968" y="4800600"/>
            <a:ext cx="167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refactor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BC75CF-7E9C-C347-B46F-D82D9FD87566}"/>
              </a:ext>
            </a:extLst>
          </p:cNvPr>
          <p:cNvSpPr/>
          <p:nvPr/>
        </p:nvSpPr>
        <p:spPr>
          <a:xfrm>
            <a:off x="6558323" y="5292546"/>
            <a:ext cx="1623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{}</a:t>
            </a:r>
          </a:p>
          <a:p>
            <a:r>
              <a:rPr lang="en-US" dirty="0">
                <a:latin typeface="Courier" pitchFamily="2" charset="0"/>
              </a:rPr>
              <a:t>2: {}</a:t>
            </a:r>
          </a:p>
          <a:p>
            <a:r>
              <a:rPr lang="en-US" dirty="0">
                <a:latin typeface="Courier" pitchFamily="2" charset="0"/>
              </a:rPr>
              <a:t>3: {}</a:t>
            </a:r>
          </a:p>
          <a:p>
            <a:r>
              <a:rPr lang="en-US" dirty="0">
                <a:latin typeface="Courier" pitchFamily="2" charset="0"/>
              </a:rPr>
              <a:t>4: {}</a:t>
            </a:r>
          </a:p>
        </p:txBody>
      </p:sp>
    </p:spTree>
    <p:extLst>
      <p:ext uri="{BB962C8B-B14F-4D97-AF65-F5344CB8AC3E}">
        <p14:creationId xmlns:p14="http://schemas.microsoft.com/office/powerpoint/2010/main" val="485654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for a different operator?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5979585" y="1566151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2-3-4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F4FC3F-B8F7-EF4A-8F6B-AAFA31AB4690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141CE8-2344-0948-9E95-8E3D11DE2430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6D905BC-8176-5C4B-8283-5453872C600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86B2F0-A92C-9842-99A5-BB5F68B3CB0F}"/>
              </a:ext>
            </a:extLst>
          </p:cNvPr>
          <p:cNvCxnSpPr>
            <a:cxnSpLocks/>
            <a:stCxn id="7" idx="2"/>
            <a:endCxn id="12" idx="0"/>
          </p:cNvCxnSpPr>
          <p:nvPr/>
        </p:nvCxnSpPr>
        <p:spPr>
          <a:xfrm>
            <a:off x="8934394" y="2551289"/>
            <a:ext cx="2795" cy="5453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373421-B101-4546-B128-9E43278BD634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0AF16AA-22CD-FA4F-9F55-FCC38AD1D4BA}"/>
              </a:ext>
            </a:extLst>
          </p:cNvPr>
          <p:cNvSpPr txBox="1"/>
          <p:nvPr/>
        </p:nvSpPr>
        <p:spPr>
          <a:xfrm>
            <a:off x="8400824" y="3096661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6A98FD-3CE1-2241-952E-12AD71379DB0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D518E2-D041-B54A-BAFD-9F3EB0B79156}"/>
              </a:ext>
            </a:extLst>
          </p:cNvPr>
          <p:cNvSpPr txBox="1"/>
          <p:nvPr/>
        </p:nvSpPr>
        <p:spPr>
          <a:xfrm>
            <a:off x="6724021" y="546996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E47221-BFFC-0243-AFE9-5C53FC906A1B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807E1A-CE97-FF41-A2A5-7C3CB46AC284}"/>
              </a:ext>
            </a:extLst>
          </p:cNvPr>
          <p:cNvCxnSpPr>
            <a:cxnSpLocks/>
          </p:cNvCxnSpPr>
          <p:nvPr/>
        </p:nvCxnSpPr>
        <p:spPr>
          <a:xfrm flipH="1">
            <a:off x="8758711" y="345977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AF383E-DF34-F944-BC7F-24A207C0E665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CA92CF3-16B2-3A46-9746-FE978094BA1D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173FE82-5C9F-3B48-8EAE-3B7CB4B7E7F6}"/>
              </a:ext>
            </a:extLst>
          </p:cNvPr>
          <p:cNvSpPr txBox="1"/>
          <p:nvPr/>
        </p:nvSpPr>
        <p:spPr>
          <a:xfrm>
            <a:off x="9525511" y="392687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F067DEE-CDD4-7E46-9949-17B518AA1F04}"/>
              </a:ext>
            </a:extLst>
          </p:cNvPr>
          <p:cNvSpPr txBox="1"/>
          <p:nvPr/>
        </p:nvSpPr>
        <p:spPr>
          <a:xfrm>
            <a:off x="8459719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CBC7C3-3B2D-8846-922F-FFE276D95ACE}"/>
              </a:ext>
            </a:extLst>
          </p:cNvPr>
          <p:cNvSpPr txBox="1"/>
          <p:nvPr/>
        </p:nvSpPr>
        <p:spPr>
          <a:xfrm>
            <a:off x="10781251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3078ED-048C-F640-ACD0-3E3AAD13C997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1FE39-303E-6A49-A3C2-0B76C241499E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85D5B41-A14A-6947-AF22-039FD4CC5D3A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24A46DA-5EEF-E14F-98AC-75E996BC5908}"/>
              </a:ext>
            </a:extLst>
          </p:cNvPr>
          <p:cNvCxnSpPr>
            <a:cxnSpLocks/>
            <a:stCxn id="24" idx="2"/>
            <a:endCxn id="14" idx="0"/>
          </p:cNvCxnSpPr>
          <p:nvPr/>
        </p:nvCxnSpPr>
        <p:spPr>
          <a:xfrm flipH="1">
            <a:off x="7292446" y="5169906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3922C26-78A1-2B41-8636-490EF1E8297B}"/>
              </a:ext>
            </a:extLst>
          </p:cNvPr>
          <p:cNvSpPr txBox="1"/>
          <p:nvPr/>
        </p:nvSpPr>
        <p:spPr>
          <a:xfrm>
            <a:off x="8223152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97B625C-0EB6-C44A-B7B1-59D7A6B79F63}"/>
              </a:ext>
            </a:extLst>
          </p:cNvPr>
          <p:cNvSpPr txBox="1"/>
          <p:nvPr/>
        </p:nvSpPr>
        <p:spPr>
          <a:xfrm>
            <a:off x="8429296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FCE927F-6F2D-7C4E-A51D-683038842E00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8791577" y="5598467"/>
            <a:ext cx="0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EF182C6-3A3A-5340-AECF-F5309B097F1B}"/>
              </a:ext>
            </a:extLst>
          </p:cNvPr>
          <p:cNvCxnSpPr>
            <a:cxnSpLocks/>
          </p:cNvCxnSpPr>
          <p:nvPr/>
        </p:nvCxnSpPr>
        <p:spPr>
          <a:xfrm flipH="1">
            <a:off x="8773620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3C08319-763D-EC4A-85E5-A88DF4758EAC}"/>
              </a:ext>
            </a:extLst>
          </p:cNvPr>
          <p:cNvSpPr txBox="1"/>
          <p:nvPr/>
        </p:nvSpPr>
        <p:spPr>
          <a:xfrm>
            <a:off x="10546607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F2F9A8A-EA8C-4840-9B67-4CF2EB90B9E3}"/>
              </a:ext>
            </a:extLst>
          </p:cNvPr>
          <p:cNvSpPr txBox="1"/>
          <p:nvPr/>
        </p:nvSpPr>
        <p:spPr>
          <a:xfrm>
            <a:off x="10752751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4B5E655-A336-324F-8040-8067BBACD221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11115032" y="5642964"/>
            <a:ext cx="0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7FBE64F-48C5-3445-A705-3585FFC27A81}"/>
              </a:ext>
            </a:extLst>
          </p:cNvPr>
          <p:cNvCxnSpPr>
            <a:cxnSpLocks/>
          </p:cNvCxnSpPr>
          <p:nvPr/>
        </p:nvCxnSpPr>
        <p:spPr>
          <a:xfrm flipH="1">
            <a:off x="11097075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E9BEB0F-F6AB-D14C-AA7C-F8C362827398}"/>
              </a:ext>
            </a:extLst>
          </p:cNvPr>
          <p:cNvCxnSpPr>
            <a:cxnSpLocks/>
            <a:stCxn id="29" idx="2"/>
            <a:endCxn id="42" idx="0"/>
          </p:cNvCxnSpPr>
          <p:nvPr/>
        </p:nvCxnSpPr>
        <p:spPr>
          <a:xfrm>
            <a:off x="8748807" y="4964543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5E41403-C4A0-4D4C-8612-2848F97625CD}"/>
              </a:ext>
            </a:extLst>
          </p:cNvPr>
          <p:cNvSpPr txBox="1"/>
          <p:nvPr/>
        </p:nvSpPr>
        <p:spPr>
          <a:xfrm>
            <a:off x="8390821" y="5207432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14A3599-6266-194B-A062-C993C27C06A8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11070339" y="4886852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F1C7E270-ED72-8040-87BF-6441A4678689}"/>
              </a:ext>
            </a:extLst>
          </p:cNvPr>
          <p:cNvSpPr txBox="1"/>
          <p:nvPr/>
        </p:nvSpPr>
        <p:spPr>
          <a:xfrm>
            <a:off x="10712353" y="51297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EC1923B-CC00-F54F-B58B-2CBADA324DE1}"/>
              </a:ext>
            </a:extLst>
          </p:cNvPr>
          <p:cNvSpPr txBox="1"/>
          <p:nvPr/>
        </p:nvSpPr>
        <p:spPr>
          <a:xfrm>
            <a:off x="3337704" y="1941731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EC7F16-A435-7C43-9D5A-1A75CBD13DBE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flipH="1">
            <a:off x="2001800" y="2311063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8EE1F56-B098-B34B-BF7A-EF753C1D22C6}"/>
              </a:ext>
            </a:extLst>
          </p:cNvPr>
          <p:cNvSpPr txBox="1"/>
          <p:nvPr/>
        </p:nvSpPr>
        <p:spPr>
          <a:xfrm>
            <a:off x="1702808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30EC886-051B-1248-823D-2EB736133459}"/>
              </a:ext>
            </a:extLst>
          </p:cNvPr>
          <p:cNvCxnSpPr>
            <a:cxnSpLocks/>
            <a:stCxn id="36" idx="2"/>
            <a:endCxn id="43" idx="0"/>
          </p:cNvCxnSpPr>
          <p:nvPr/>
        </p:nvCxnSpPr>
        <p:spPr>
          <a:xfrm flipH="1">
            <a:off x="3622484" y="2311063"/>
            <a:ext cx="14212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952DEB2-6A92-8541-ACE1-DDEDA7B9D118}"/>
              </a:ext>
            </a:extLst>
          </p:cNvPr>
          <p:cNvCxnSpPr>
            <a:cxnSpLocks/>
            <a:stCxn id="36" idx="2"/>
            <a:endCxn id="44" idx="0"/>
          </p:cNvCxnSpPr>
          <p:nvPr/>
        </p:nvCxnSpPr>
        <p:spPr>
          <a:xfrm>
            <a:off x="3636696" y="2311063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A9C10E0-8E1E-5748-91F2-5B29E549D1D6}"/>
              </a:ext>
            </a:extLst>
          </p:cNvPr>
          <p:cNvSpPr txBox="1"/>
          <p:nvPr/>
        </p:nvSpPr>
        <p:spPr>
          <a:xfrm>
            <a:off x="3086119" y="2847707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7CA5CA2-4EA4-3B4E-9A91-6DDCD6F71A20}"/>
              </a:ext>
            </a:extLst>
          </p:cNvPr>
          <p:cNvSpPr txBox="1"/>
          <p:nvPr/>
        </p:nvSpPr>
        <p:spPr>
          <a:xfrm>
            <a:off x="4395045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737F467-DD3B-464D-AB7C-48ADAE9C7A75}"/>
              </a:ext>
            </a:extLst>
          </p:cNvPr>
          <p:cNvCxnSpPr>
            <a:cxnSpLocks/>
          </p:cNvCxnSpPr>
          <p:nvPr/>
        </p:nvCxnSpPr>
        <p:spPr>
          <a:xfrm flipH="1">
            <a:off x="704643" y="3275108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B3C027E-6CAD-874A-BA4C-D4BDE373AB42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ED3D8CF-46C2-074A-B667-A1B26D7A6839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1C57070-1823-F445-9473-2FC7F87656AF}"/>
              </a:ext>
            </a:extLst>
          </p:cNvPr>
          <p:cNvSpPr txBox="1"/>
          <p:nvPr/>
        </p:nvSpPr>
        <p:spPr>
          <a:xfrm>
            <a:off x="1471443" y="3742210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6253B0E-0EC6-3148-A7AA-7554864A0EED}"/>
              </a:ext>
            </a:extLst>
          </p:cNvPr>
          <p:cNvSpPr txBox="1"/>
          <p:nvPr/>
        </p:nvSpPr>
        <p:spPr>
          <a:xfrm>
            <a:off x="405651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8D89358-50D5-5149-9D7E-12BE25096FA6}"/>
              </a:ext>
            </a:extLst>
          </p:cNvPr>
          <p:cNvSpPr txBox="1"/>
          <p:nvPr/>
        </p:nvSpPr>
        <p:spPr>
          <a:xfrm>
            <a:off x="2727183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BB51672-AA26-1342-9E90-03C0F97FFA09}"/>
              </a:ext>
            </a:extLst>
          </p:cNvPr>
          <p:cNvSpPr txBox="1"/>
          <p:nvPr/>
        </p:nvSpPr>
        <p:spPr>
          <a:xfrm>
            <a:off x="169084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1BB3498-EE54-8746-A272-5AD0BED142DC}"/>
              </a:ext>
            </a:extLst>
          </p:cNvPr>
          <p:cNvSpPr txBox="1"/>
          <p:nvPr/>
        </p:nvSpPr>
        <p:spPr>
          <a:xfrm>
            <a:off x="375228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D6F8D07-D95A-5448-B1DF-6BD3C103C7EB}"/>
              </a:ext>
            </a:extLst>
          </p:cNvPr>
          <p:cNvCxnSpPr>
            <a:cxnSpLocks/>
            <a:endCxn id="59" idx="0"/>
          </p:cNvCxnSpPr>
          <p:nvPr/>
        </p:nvCxnSpPr>
        <p:spPr>
          <a:xfrm flipH="1">
            <a:off x="737509" y="5413801"/>
            <a:ext cx="1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86DCAF7-69E6-834A-AE6E-0FE38CEA85BA}"/>
              </a:ext>
            </a:extLst>
          </p:cNvPr>
          <p:cNvCxnSpPr>
            <a:cxnSpLocks/>
          </p:cNvCxnSpPr>
          <p:nvPr/>
        </p:nvCxnSpPr>
        <p:spPr>
          <a:xfrm flipH="1">
            <a:off x="719552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D57399C-B201-B746-8DE0-BCBE79A9AA7E}"/>
              </a:ext>
            </a:extLst>
          </p:cNvPr>
          <p:cNvSpPr txBox="1"/>
          <p:nvPr/>
        </p:nvSpPr>
        <p:spPr>
          <a:xfrm>
            <a:off x="2492539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026449A-B7B4-B146-92E2-AEC4902CF791}"/>
              </a:ext>
            </a:extLst>
          </p:cNvPr>
          <p:cNvSpPr txBox="1"/>
          <p:nvPr/>
        </p:nvSpPr>
        <p:spPr>
          <a:xfrm>
            <a:off x="2698683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C04012A-4FA5-6B44-80E4-9A7BFA02A83B}"/>
              </a:ext>
            </a:extLst>
          </p:cNvPr>
          <p:cNvCxnSpPr>
            <a:cxnSpLocks/>
            <a:endCxn id="63" idx="0"/>
          </p:cNvCxnSpPr>
          <p:nvPr/>
        </p:nvCxnSpPr>
        <p:spPr>
          <a:xfrm flipH="1">
            <a:off x="3060964" y="5458298"/>
            <a:ext cx="1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93561DF-98DF-A440-B8EE-AB89FE1FA19E}"/>
              </a:ext>
            </a:extLst>
          </p:cNvPr>
          <p:cNvCxnSpPr>
            <a:cxnSpLocks/>
          </p:cNvCxnSpPr>
          <p:nvPr/>
        </p:nvCxnSpPr>
        <p:spPr>
          <a:xfrm flipH="1">
            <a:off x="3043007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AC93A18-FD63-3C49-B627-4ED0A6C07807}"/>
              </a:ext>
            </a:extLst>
          </p:cNvPr>
          <p:cNvCxnSpPr>
            <a:cxnSpLocks/>
            <a:stCxn id="60" idx="2"/>
            <a:endCxn id="68" idx="0"/>
          </p:cNvCxnSpPr>
          <p:nvPr/>
        </p:nvCxnSpPr>
        <p:spPr>
          <a:xfrm>
            <a:off x="694739" y="4779877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4BACA7DC-06DF-1F42-9362-D172C7991887}"/>
              </a:ext>
            </a:extLst>
          </p:cNvPr>
          <p:cNvSpPr txBox="1"/>
          <p:nvPr/>
        </p:nvSpPr>
        <p:spPr>
          <a:xfrm>
            <a:off x="336753" y="5022766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3147EF5-1094-DF40-B87D-B68D07211B82}"/>
              </a:ext>
            </a:extLst>
          </p:cNvPr>
          <p:cNvCxnSpPr>
            <a:cxnSpLocks/>
            <a:endCxn id="70" idx="0"/>
          </p:cNvCxnSpPr>
          <p:nvPr/>
        </p:nvCxnSpPr>
        <p:spPr>
          <a:xfrm>
            <a:off x="3016271" y="4702186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E3A4C9DB-E5C4-EE4E-B341-8806AFC0BC1A}"/>
              </a:ext>
            </a:extLst>
          </p:cNvPr>
          <p:cNvSpPr txBox="1"/>
          <p:nvPr/>
        </p:nvSpPr>
        <p:spPr>
          <a:xfrm>
            <a:off x="2658285" y="4945075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E863AD3-AF58-9343-8A51-6AC7DA42C02D}"/>
              </a:ext>
            </a:extLst>
          </p:cNvPr>
          <p:cNvSpPr txBox="1"/>
          <p:nvPr/>
        </p:nvSpPr>
        <p:spPr>
          <a:xfrm>
            <a:off x="4108799" y="5194151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FB1C20C-FC64-DC4C-9330-6351C4E9B540}"/>
              </a:ext>
            </a:extLst>
          </p:cNvPr>
          <p:cNvCxnSpPr>
            <a:cxnSpLocks/>
            <a:endCxn id="73" idx="0"/>
          </p:cNvCxnSpPr>
          <p:nvPr/>
        </p:nvCxnSpPr>
        <p:spPr>
          <a:xfrm flipH="1">
            <a:off x="4682834" y="3201598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A5E35CF3-8A64-944D-AA44-CCB594F0C936}"/>
              </a:ext>
            </a:extLst>
          </p:cNvPr>
          <p:cNvSpPr txBox="1"/>
          <p:nvPr/>
        </p:nvSpPr>
        <p:spPr>
          <a:xfrm>
            <a:off x="4363323" y="366617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1C3E4BA-997F-AA4A-BB0F-E26D41A1AC4D}"/>
              </a:ext>
            </a:extLst>
          </p:cNvPr>
          <p:cNvCxnSpPr>
            <a:cxnSpLocks/>
            <a:stCxn id="73" idx="2"/>
            <a:endCxn id="75" idx="0"/>
          </p:cNvCxnSpPr>
          <p:nvPr/>
        </p:nvCxnSpPr>
        <p:spPr>
          <a:xfrm flipH="1">
            <a:off x="4682833" y="4035508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3AECA206-BD9C-0C4C-ACFA-6ED75A7F6D50}"/>
              </a:ext>
            </a:extLst>
          </p:cNvPr>
          <p:cNvSpPr txBox="1"/>
          <p:nvPr/>
        </p:nvSpPr>
        <p:spPr>
          <a:xfrm>
            <a:off x="4314943" y="45247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ECCCB75-1593-BA4C-988E-981C8B8AF8D5}"/>
              </a:ext>
            </a:extLst>
          </p:cNvPr>
          <p:cNvCxnSpPr>
            <a:cxnSpLocks/>
            <a:stCxn id="75" idx="2"/>
            <a:endCxn id="71" idx="0"/>
          </p:cNvCxnSpPr>
          <p:nvPr/>
        </p:nvCxnSpPr>
        <p:spPr>
          <a:xfrm flipH="1">
            <a:off x="4677224" y="4894090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78502AC-FF46-EB41-BAC1-FC148BE1697D}"/>
              </a:ext>
            </a:extLst>
          </p:cNvPr>
          <p:cNvSpPr txBox="1"/>
          <p:nvPr/>
        </p:nvSpPr>
        <p:spPr>
          <a:xfrm>
            <a:off x="5046453" y="6280030"/>
            <a:ext cx="19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Which one is right?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36EC8E-FD12-5942-B0EA-1D6A372CD284}"/>
              </a:ext>
            </a:extLst>
          </p:cNvPr>
          <p:cNvSpPr txBox="1"/>
          <p:nvPr/>
        </p:nvSpPr>
        <p:spPr>
          <a:xfrm>
            <a:off x="760936" y="1736141"/>
            <a:ext cx="1065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Evaluates</a:t>
            </a:r>
            <a:br>
              <a:rPr lang="en-US" dirty="0"/>
            </a:br>
            <a:r>
              <a:rPr lang="en-US" dirty="0"/>
              <a:t>(2-3) - 4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6CC7B1F-98DD-354F-8C24-0831EDF1BF63}"/>
              </a:ext>
            </a:extLst>
          </p:cNvPr>
          <p:cNvSpPr txBox="1"/>
          <p:nvPr/>
        </p:nvSpPr>
        <p:spPr>
          <a:xfrm>
            <a:off x="9695755" y="2007967"/>
            <a:ext cx="1065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Evaluates</a:t>
            </a:r>
            <a:br>
              <a:rPr lang="en-US" dirty="0"/>
            </a:br>
            <a:r>
              <a:rPr lang="en-US" dirty="0"/>
              <a:t>2 - (3 - 4)</a:t>
            </a:r>
          </a:p>
        </p:txBody>
      </p:sp>
    </p:spTree>
    <p:extLst>
      <p:ext uri="{BB962C8B-B14F-4D97-AF65-F5344CB8AC3E}">
        <p14:creationId xmlns:p14="http://schemas.microsoft.com/office/powerpoint/2010/main" val="279441870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D758-013C-594A-9A4A-E7AF5230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the grammar needs to be refactored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D006E1-1813-AB46-869B-3AEA24FA8B03}"/>
              </a:ext>
            </a:extLst>
          </p:cNvPr>
          <p:cNvSpPr/>
          <p:nvPr/>
        </p:nvSpPr>
        <p:spPr>
          <a:xfrm>
            <a:off x="930742" y="2709095"/>
            <a:ext cx="4482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::= ID</a:t>
            </a:r>
          </a:p>
          <a:p>
            <a:r>
              <a:rPr lang="en-US" dirty="0">
                <a:latin typeface="Courier" pitchFamily="2" charset="0"/>
              </a:rPr>
              <a:t>2:        |   ID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|   ID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135032-ED4F-4E48-A097-89D4AC31FC1A}"/>
              </a:ext>
            </a:extLst>
          </p:cNvPr>
          <p:cNvSpPr/>
          <p:nvPr/>
        </p:nvSpPr>
        <p:spPr>
          <a:xfrm>
            <a:off x="5746582" y="2432096"/>
            <a:ext cx="1623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{ID}</a:t>
            </a:r>
          </a:p>
          <a:p>
            <a:r>
              <a:rPr lang="en-US" dirty="0">
                <a:latin typeface="Courier" pitchFamily="2" charset="0"/>
              </a:rPr>
              <a:t>2: {ID}</a:t>
            </a:r>
          </a:p>
          <a:p>
            <a:r>
              <a:rPr lang="en-US" dirty="0">
                <a:latin typeface="Courier" pitchFamily="2" charset="0"/>
              </a:rPr>
              <a:t>3: {ID}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ED7205-21A7-9847-AFDB-0F7DD328AF82}"/>
              </a:ext>
            </a:extLst>
          </p:cNvPr>
          <p:cNvSpPr/>
          <p:nvPr/>
        </p:nvSpPr>
        <p:spPr>
          <a:xfrm>
            <a:off x="838200" y="5569545"/>
            <a:ext cx="52597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     ::= ID </a:t>
            </a:r>
            <a:r>
              <a:rPr lang="en-US" dirty="0" err="1">
                <a:latin typeface="Courier" pitchFamily="2" charset="0"/>
              </a:rPr>
              <a:t>Option_args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2: </a:t>
            </a:r>
            <a:r>
              <a:rPr lang="en-US" dirty="0" err="1">
                <a:latin typeface="Courier" pitchFamily="2" charset="0"/>
              </a:rPr>
              <a:t>Option_args</a:t>
            </a:r>
            <a:r>
              <a:rPr lang="en-US" dirty="0">
                <a:latin typeface="Courier" pitchFamily="2" charset="0"/>
              </a:rPr>
              <a:t> ::=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     |  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4:             |   “”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9AAE05-AF36-EB44-A0BA-1F640DC24896}"/>
              </a:ext>
            </a:extLst>
          </p:cNvPr>
          <p:cNvSpPr txBox="1"/>
          <p:nvPr/>
        </p:nvSpPr>
        <p:spPr>
          <a:xfrm>
            <a:off x="886968" y="4800600"/>
            <a:ext cx="167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refactor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BC75CF-7E9C-C347-B46F-D82D9FD87566}"/>
              </a:ext>
            </a:extLst>
          </p:cNvPr>
          <p:cNvSpPr/>
          <p:nvPr/>
        </p:nvSpPr>
        <p:spPr>
          <a:xfrm>
            <a:off x="6558323" y="5292546"/>
            <a:ext cx="1623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1: {ID}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2: {‘[‘}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{‘(‘}</a:t>
            </a:r>
          </a:p>
          <a:p>
            <a:r>
              <a:rPr lang="en-US" dirty="0">
                <a:latin typeface="Courier" pitchFamily="2" charset="0"/>
              </a:rPr>
              <a:t>4: {“”}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F1BC30-4BA1-B54E-81ED-8ED36F82B131}"/>
              </a:ext>
            </a:extLst>
          </p:cNvPr>
          <p:cNvSpPr txBox="1"/>
          <p:nvPr/>
        </p:nvSpPr>
        <p:spPr>
          <a:xfrm>
            <a:off x="7872984" y="6400542"/>
            <a:ext cx="4043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// We will need to compute the follow set</a:t>
            </a:r>
          </a:p>
        </p:txBody>
      </p:sp>
    </p:spTree>
    <p:extLst>
      <p:ext uri="{BB962C8B-B14F-4D97-AF65-F5344CB8AC3E}">
        <p14:creationId xmlns:p14="http://schemas.microsoft.com/office/powerpoint/2010/main" val="246957440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D758-013C-594A-9A4A-E7AF5230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the grammar needs to be refactored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D006E1-1813-AB46-869B-3AEA24FA8B03}"/>
              </a:ext>
            </a:extLst>
          </p:cNvPr>
          <p:cNvSpPr/>
          <p:nvPr/>
        </p:nvSpPr>
        <p:spPr>
          <a:xfrm>
            <a:off x="930742" y="2709095"/>
            <a:ext cx="4482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::= ID</a:t>
            </a:r>
          </a:p>
          <a:p>
            <a:r>
              <a:rPr lang="en-US" dirty="0">
                <a:latin typeface="Courier" pitchFamily="2" charset="0"/>
              </a:rPr>
              <a:t>2:        |   ID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|   ID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135032-ED4F-4E48-A097-89D4AC31FC1A}"/>
              </a:ext>
            </a:extLst>
          </p:cNvPr>
          <p:cNvSpPr/>
          <p:nvPr/>
        </p:nvSpPr>
        <p:spPr>
          <a:xfrm>
            <a:off x="5746582" y="2432096"/>
            <a:ext cx="1623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{ID}</a:t>
            </a:r>
          </a:p>
          <a:p>
            <a:r>
              <a:rPr lang="en-US" dirty="0">
                <a:latin typeface="Courier" pitchFamily="2" charset="0"/>
              </a:rPr>
              <a:t>2: {ID}</a:t>
            </a:r>
          </a:p>
          <a:p>
            <a:r>
              <a:rPr lang="en-US" dirty="0">
                <a:latin typeface="Courier" pitchFamily="2" charset="0"/>
              </a:rPr>
              <a:t>3: {ID}</a:t>
            </a:r>
          </a:p>
          <a:p>
            <a:r>
              <a:rPr lang="en-US" dirty="0">
                <a:latin typeface="Courier" pitchFamily="2" charset="0"/>
              </a:rPr>
              <a:t>...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ED7205-21A7-9847-AFDB-0F7DD328AF82}"/>
              </a:ext>
            </a:extLst>
          </p:cNvPr>
          <p:cNvSpPr/>
          <p:nvPr/>
        </p:nvSpPr>
        <p:spPr>
          <a:xfrm>
            <a:off x="838200" y="5569545"/>
            <a:ext cx="52597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Factor      ::= ID </a:t>
            </a:r>
            <a:r>
              <a:rPr lang="en-US" dirty="0" err="1">
                <a:latin typeface="Courier" pitchFamily="2" charset="0"/>
              </a:rPr>
              <a:t>Option_args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2: </a:t>
            </a:r>
            <a:r>
              <a:rPr lang="en-US" dirty="0" err="1">
                <a:latin typeface="Courier" pitchFamily="2" charset="0"/>
              </a:rPr>
              <a:t>Option_args</a:t>
            </a:r>
            <a:r>
              <a:rPr lang="en-US" dirty="0">
                <a:latin typeface="Courier" pitchFamily="2" charset="0"/>
              </a:rPr>
              <a:t> ::= ‘[‘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‘]’</a:t>
            </a:r>
          </a:p>
          <a:p>
            <a:r>
              <a:rPr lang="en-US" dirty="0">
                <a:latin typeface="Courier" pitchFamily="2" charset="0"/>
              </a:rPr>
              <a:t>3:             |   ‘(‘ </a:t>
            </a:r>
            <a:r>
              <a:rPr lang="en-US" dirty="0" err="1">
                <a:latin typeface="Courier" pitchFamily="2" charset="0"/>
              </a:rPr>
              <a:t>Args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4:             |   “”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9AAE05-AF36-EB44-A0BA-1F640DC24896}"/>
              </a:ext>
            </a:extLst>
          </p:cNvPr>
          <p:cNvSpPr txBox="1"/>
          <p:nvPr/>
        </p:nvSpPr>
        <p:spPr>
          <a:xfrm>
            <a:off x="886968" y="4800600"/>
            <a:ext cx="167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refactor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2CAF56-2EA5-364A-B9B2-E8666FA36AEE}"/>
              </a:ext>
            </a:extLst>
          </p:cNvPr>
          <p:cNvSpPr txBox="1"/>
          <p:nvPr/>
        </p:nvSpPr>
        <p:spPr>
          <a:xfrm>
            <a:off x="8339328" y="3602736"/>
            <a:ext cx="32144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It is not always possible to </a:t>
            </a:r>
          </a:p>
          <a:p>
            <a:r>
              <a:rPr lang="en-US" i="1" dirty="0"/>
              <a:t>rewrite grammars into a</a:t>
            </a:r>
          </a:p>
          <a:p>
            <a:r>
              <a:rPr lang="en-US" i="1" dirty="0"/>
              <a:t>predictive form, but many</a:t>
            </a:r>
          </a:p>
          <a:p>
            <a:r>
              <a:rPr lang="en-US" i="1" dirty="0"/>
              <a:t>programming languages can be.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8570C3-F2D9-6D4D-AA7D-D892FDEF721E}"/>
              </a:ext>
            </a:extLst>
          </p:cNvPr>
          <p:cNvSpPr/>
          <p:nvPr/>
        </p:nvSpPr>
        <p:spPr>
          <a:xfrm>
            <a:off x="6558323" y="5292546"/>
            <a:ext cx="1623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1: {ID}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2: {‘[‘}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{‘(‘}</a:t>
            </a:r>
          </a:p>
          <a:p>
            <a:r>
              <a:rPr lang="en-US" dirty="0">
                <a:latin typeface="Courier" pitchFamily="2" charset="0"/>
              </a:rPr>
              <a:t>4: {“”}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847865-7BAF-E042-8CFD-EDF1CC5DE686}"/>
              </a:ext>
            </a:extLst>
          </p:cNvPr>
          <p:cNvSpPr txBox="1"/>
          <p:nvPr/>
        </p:nvSpPr>
        <p:spPr>
          <a:xfrm>
            <a:off x="7872984" y="6400542"/>
            <a:ext cx="4043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// We will need to compute the follow set</a:t>
            </a:r>
          </a:p>
        </p:txBody>
      </p:sp>
    </p:spTree>
    <p:extLst>
      <p:ext uri="{BB962C8B-B14F-4D97-AF65-F5344CB8AC3E}">
        <p14:creationId xmlns:p14="http://schemas.microsoft.com/office/powerpoint/2010/main" val="390758397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D758-013C-594A-9A4A-E7AF5230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317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We now have a full top-down parsing algorithm!</a:t>
            </a:r>
          </a:p>
        </p:txBody>
      </p:sp>
    </p:spTree>
    <p:extLst>
      <p:ext uri="{BB962C8B-B14F-4D97-AF65-F5344CB8AC3E}">
        <p14:creationId xmlns:p14="http://schemas.microsoft.com/office/powerpoint/2010/main" val="196382941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D1F5A85-E49B-0F45-99DD-0A4464DDCB81}"/>
              </a:ext>
            </a:extLst>
          </p:cNvPr>
          <p:cNvSpPr txBox="1"/>
          <p:nvPr/>
        </p:nvSpPr>
        <p:spPr>
          <a:xfrm>
            <a:off x="400591" y="291110"/>
            <a:ext cx="5985934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A103AB-5157-9743-BC3A-0C7404719604}"/>
              </a:ext>
            </a:extLst>
          </p:cNvPr>
          <p:cNvSpPr/>
          <p:nvPr/>
        </p:nvSpPr>
        <p:spPr>
          <a:xfrm>
            <a:off x="8191454" y="508669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0472EB-D5AC-5F46-882E-C08B54827B08}"/>
              </a:ext>
            </a:extLst>
          </p:cNvPr>
          <p:cNvSpPr/>
          <p:nvPr/>
        </p:nvSpPr>
        <p:spPr>
          <a:xfrm>
            <a:off x="5676807" y="231670"/>
            <a:ext cx="2275544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First+ sets: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1: {‘(‘, ID}</a:t>
            </a:r>
          </a:p>
          <a:p>
            <a:r>
              <a:rPr lang="en-US" dirty="0">
                <a:latin typeface="Courier" pitchFamily="2" charset="0"/>
              </a:rPr>
              <a:t>2: {‘+’, ‘*’}</a:t>
            </a:r>
          </a:p>
          <a:p>
            <a:r>
              <a:rPr lang="en-US" dirty="0">
                <a:latin typeface="Courier" pitchFamily="2" charset="0"/>
              </a:rPr>
              <a:t>3: {None, ’)’}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{‘(‘}</a:t>
            </a:r>
          </a:p>
          <a:p>
            <a:r>
              <a:rPr lang="en-US" dirty="0">
                <a:latin typeface="Courier" pitchFamily="2" charset="0"/>
              </a:rPr>
              <a:t>5: {ID}</a:t>
            </a:r>
          </a:p>
          <a:p>
            <a:r>
              <a:rPr lang="en-US" dirty="0">
                <a:latin typeface="Courier" pitchFamily="2" charset="0"/>
              </a:rPr>
              <a:t>6: {‘+’}</a:t>
            </a:r>
          </a:p>
          <a:p>
            <a:r>
              <a:rPr lang="en-US" dirty="0">
                <a:latin typeface="Courier" pitchFamily="2" charset="0"/>
              </a:rPr>
              <a:t>7: {‘*’}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9C8629-3ADA-3C4A-93B6-1C3EF89C3734}"/>
              </a:ext>
            </a:extLst>
          </p:cNvPr>
          <p:cNvSpPr txBox="1"/>
          <p:nvPr/>
        </p:nvSpPr>
        <p:spPr>
          <a:xfrm>
            <a:off x="2388382" y="5167290"/>
            <a:ext cx="741523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To pick the next rule, compare </a:t>
            </a:r>
            <a:r>
              <a:rPr lang="en-US" dirty="0" err="1">
                <a:latin typeface="Courier" pitchFamily="2" charset="0"/>
              </a:rPr>
              <a:t>to_match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/>
              <a:t>with the possible </a:t>
            </a:r>
            <a:r>
              <a:rPr lang="en-US" dirty="0">
                <a:latin typeface="Courier" pitchFamily="2" charset="0"/>
              </a:rPr>
              <a:t>first+ </a:t>
            </a:r>
            <a:r>
              <a:rPr lang="en-US" dirty="0"/>
              <a:t>sets. </a:t>
            </a:r>
            <a:br>
              <a:rPr lang="en-US" dirty="0"/>
            </a:br>
            <a:r>
              <a:rPr lang="en-US" dirty="0"/>
              <a:t>Pick the rule whose </a:t>
            </a:r>
            <a:r>
              <a:rPr lang="en-US" dirty="0">
                <a:latin typeface="Courier" pitchFamily="2" charset="0"/>
              </a:rPr>
              <a:t>first+</a:t>
            </a:r>
            <a:r>
              <a:rPr lang="en-US" dirty="0"/>
              <a:t> set contains </a:t>
            </a:r>
            <a:r>
              <a:rPr lang="en-US" dirty="0" err="1">
                <a:latin typeface="Courier" pitchFamily="2" charset="0"/>
              </a:rPr>
              <a:t>to_match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If there is no such rule then it is a parsing error.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9F9E17-35AC-C040-866C-9B5BE2EAE0D8}"/>
              </a:ext>
            </a:extLst>
          </p:cNvPr>
          <p:cNvSpPr txBox="1"/>
          <p:nvPr/>
        </p:nvSpPr>
        <p:spPr>
          <a:xfrm>
            <a:off x="8823960" y="2768748"/>
            <a:ext cx="2177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input grammar,</a:t>
            </a:r>
            <a:br>
              <a:rPr lang="en-US" i="1" dirty="0"/>
            </a:br>
            <a:r>
              <a:rPr lang="en-US" i="1" dirty="0"/>
              <a:t>refactored to remove</a:t>
            </a:r>
            <a:br>
              <a:rPr lang="en-US" i="1" dirty="0"/>
            </a:br>
            <a:r>
              <a:rPr lang="en-US" i="1" dirty="0"/>
              <a:t>left recursion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97674A-E2F7-774B-9FDF-777EB93B5C45}"/>
              </a:ext>
            </a:extLst>
          </p:cNvPr>
          <p:cNvSpPr txBox="1"/>
          <p:nvPr/>
        </p:nvSpPr>
        <p:spPr>
          <a:xfrm>
            <a:off x="5849112" y="2768748"/>
            <a:ext cx="1934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First+ sets for each</a:t>
            </a:r>
            <a:br>
              <a:rPr lang="en-US" i="1" dirty="0"/>
            </a:br>
            <a:r>
              <a:rPr lang="en-US" i="1" dirty="0"/>
              <a:t>production rule</a:t>
            </a:r>
          </a:p>
        </p:txBody>
      </p:sp>
    </p:spTree>
    <p:extLst>
      <p:ext uri="{BB962C8B-B14F-4D97-AF65-F5344CB8AC3E}">
        <p14:creationId xmlns:p14="http://schemas.microsoft.com/office/powerpoint/2010/main" val="146827335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7C3A91-F985-1B4D-80E2-43FCDEA8D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110" y="1953812"/>
            <a:ext cx="9271000" cy="248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F38F8F6-707F-AB41-BE11-C8B848D0A5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6550" y="4765675"/>
            <a:ext cx="8978900" cy="172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9664423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2CCD-B8BC-B843-B90E-FF764E6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time: recursive descent parser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6CE13-5E20-3C4F-97D5-4A2A43A55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58549"/>
          </a:xfrm>
        </p:spPr>
        <p:txBody>
          <a:bodyPr>
            <a:normAutofit/>
          </a:bodyPr>
          <a:lstStyle/>
          <a:p>
            <a:r>
              <a:rPr lang="en-US" i="1" dirty="0"/>
              <a:t>Simpler implementation of a top down parser</a:t>
            </a:r>
          </a:p>
        </p:txBody>
      </p:sp>
    </p:spTree>
    <p:extLst>
      <p:ext uri="{BB962C8B-B14F-4D97-AF65-F5344CB8AC3E}">
        <p14:creationId xmlns:p14="http://schemas.microsoft.com/office/powerpoint/2010/main" val="2524048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for a single operator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7292446" y="1559173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2-3-4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E929B-64E8-044A-85BA-E2A05762BED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787D9A-3D52-DD40-A88E-B12C480A13B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D8CC90-1189-CC47-92C0-7050C009DE1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8E5FE-9410-684A-A4C9-EA5A61D0939B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86E168-28F6-9840-A978-1FFC7CEF67EE}"/>
              </a:ext>
            </a:extLst>
          </p:cNvPr>
          <p:cNvCxnSpPr>
            <a:cxnSpLocks/>
            <a:stCxn id="5" idx="2"/>
            <a:endCxn id="12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CB2006-86DA-624E-819E-67C30BAE27FC}"/>
              </a:ext>
            </a:extLst>
          </p:cNvPr>
          <p:cNvSpPr txBox="1"/>
          <p:nvPr/>
        </p:nvSpPr>
        <p:spPr>
          <a:xfrm>
            <a:off x="8398029" y="310612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30F22D-AA26-544C-B3FB-EB58E530F8E9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A7E26D-CFCD-7842-844D-2332B62F3137}"/>
              </a:ext>
            </a:extLst>
          </p:cNvPr>
          <p:cNvSpPr txBox="1"/>
          <p:nvPr/>
        </p:nvSpPr>
        <p:spPr>
          <a:xfrm>
            <a:off x="6732371" y="394354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8C9B83-2BD3-C744-9567-52F09F34C6F7}"/>
              </a:ext>
            </a:extLst>
          </p:cNvPr>
          <p:cNvCxnSpPr>
            <a:cxnSpLocks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13B9A3F-318E-0040-A924-E193F09EE8DE}"/>
              </a:ext>
            </a:extLst>
          </p:cNvPr>
          <p:cNvCxnSpPr>
            <a:cxnSpLocks/>
          </p:cNvCxnSpPr>
          <p:nvPr/>
        </p:nvCxnSpPr>
        <p:spPr>
          <a:xfrm flipH="1">
            <a:off x="8758711" y="345977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E16642F-41D5-F343-A36D-24DE9D3CB35C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1F94DC-58FE-B04D-B14A-8CA17296C99A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BBBE614-E430-4A46-86B3-376DB9B607AA}"/>
              </a:ext>
            </a:extLst>
          </p:cNvPr>
          <p:cNvSpPr txBox="1"/>
          <p:nvPr/>
        </p:nvSpPr>
        <p:spPr>
          <a:xfrm>
            <a:off x="9525511" y="392687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4C3E34-1CAB-EC47-B569-47D39EF96033}"/>
              </a:ext>
            </a:extLst>
          </p:cNvPr>
          <p:cNvSpPr txBox="1"/>
          <p:nvPr/>
        </p:nvSpPr>
        <p:spPr>
          <a:xfrm>
            <a:off x="8459719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989A96-E585-1549-9F7A-CADA0521130D}"/>
              </a:ext>
            </a:extLst>
          </p:cNvPr>
          <p:cNvSpPr txBox="1"/>
          <p:nvPr/>
        </p:nvSpPr>
        <p:spPr>
          <a:xfrm>
            <a:off x="10781251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5347C45-A95B-F444-B986-AE0F5592ABD6}"/>
              </a:ext>
            </a:extLst>
          </p:cNvPr>
          <p:cNvSpPr txBox="1"/>
          <p:nvPr/>
        </p:nvSpPr>
        <p:spPr>
          <a:xfrm>
            <a:off x="8206141" y="454746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C8820E0-1B62-324E-AD21-D3B403496411}"/>
              </a:ext>
            </a:extLst>
          </p:cNvPr>
          <p:cNvCxnSpPr>
            <a:cxnSpLocks/>
          </p:cNvCxnSpPr>
          <p:nvPr/>
        </p:nvCxnSpPr>
        <p:spPr>
          <a:xfrm flipH="1">
            <a:off x="8773620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4C64BEC-172B-3D48-BE52-BF0D260C80E1}"/>
              </a:ext>
            </a:extLst>
          </p:cNvPr>
          <p:cNvSpPr txBox="1"/>
          <p:nvPr/>
        </p:nvSpPr>
        <p:spPr>
          <a:xfrm>
            <a:off x="10528650" y="45888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189BC56-99CD-7947-BE89-6BFF1ECD8106}"/>
              </a:ext>
            </a:extLst>
          </p:cNvPr>
          <p:cNvCxnSpPr>
            <a:cxnSpLocks/>
          </p:cNvCxnSpPr>
          <p:nvPr/>
        </p:nvCxnSpPr>
        <p:spPr>
          <a:xfrm flipH="1">
            <a:off x="11097075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EE65D4E-3467-424A-A30E-17F0A813E8DA}"/>
              </a:ext>
            </a:extLst>
          </p:cNvPr>
          <p:cNvSpPr txBox="1"/>
          <p:nvPr/>
        </p:nvSpPr>
        <p:spPr>
          <a:xfrm>
            <a:off x="7988060" y="5529532"/>
            <a:ext cx="1898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No longer allowed</a:t>
            </a:r>
          </a:p>
        </p:txBody>
      </p:sp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4231F5F5-9F65-BA4C-A5AC-25EBF69D13AC}"/>
              </a:ext>
            </a:extLst>
          </p:cNvPr>
          <p:cNvGraphicFramePr>
            <a:graphicFrameLocks noGrp="1"/>
          </p:cNvGraphicFramePr>
          <p:nvPr/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MINUS 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NUM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884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482A4D-F823-D944-ACE2-4ACB0270A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250" y="1905000"/>
            <a:ext cx="6921500" cy="304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AE76A5E-BC95-DD44-B22A-7F77B2E8A9E1}"/>
              </a:ext>
            </a:extLst>
          </p:cNvPr>
          <p:cNvSpPr/>
          <p:nvPr/>
        </p:nvSpPr>
        <p:spPr>
          <a:xfrm>
            <a:off x="3101010" y="3490623"/>
            <a:ext cx="3260034" cy="278295"/>
          </a:xfrm>
          <a:prstGeom prst="rect">
            <a:avLst/>
          </a:prstGeom>
          <a:solidFill>
            <a:srgbClr val="ED7D31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67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35838</TotalTime>
  <Words>6053</Words>
  <Application>Microsoft Macintosh PowerPoint</Application>
  <PresentationFormat>Widescreen</PresentationFormat>
  <Paragraphs>1196</Paragraphs>
  <Slides>75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1" baseType="lpstr">
      <vt:lpstr>Arial</vt:lpstr>
      <vt:lpstr>Calibri</vt:lpstr>
      <vt:lpstr>Calibri Light</vt:lpstr>
      <vt:lpstr>Cambria Math</vt:lpstr>
      <vt:lpstr>Courier</vt:lpstr>
      <vt:lpstr>Office Theme</vt:lpstr>
      <vt:lpstr>CSE110A: Compilers April 18, 2022</vt:lpstr>
      <vt:lpstr>Announcements</vt:lpstr>
      <vt:lpstr>Announcements</vt:lpstr>
      <vt:lpstr>Quiz</vt:lpstr>
      <vt:lpstr>Quiz</vt:lpstr>
      <vt:lpstr>Quiz</vt:lpstr>
      <vt:lpstr>What about for a different operator?</vt:lpstr>
      <vt:lpstr>Associativity for a single operator</vt:lpstr>
      <vt:lpstr>Quiz</vt:lpstr>
      <vt:lpstr>Quiz</vt:lpstr>
      <vt:lpstr>Quiz</vt:lpstr>
      <vt:lpstr>Ambiguous grammars</vt:lpstr>
      <vt:lpstr>Avoiding Ambiguity</vt:lpstr>
      <vt:lpstr>Quiz</vt:lpstr>
      <vt:lpstr>Quiz</vt:lpstr>
      <vt:lpstr>Quiz</vt:lpstr>
      <vt:lpstr>Quiz</vt:lpstr>
      <vt:lpstr>PowerPoint Presentation</vt:lpstr>
      <vt:lpstr>Quiz</vt:lpstr>
      <vt:lpstr>Quiz</vt:lpstr>
      <vt:lpstr>Review</vt:lpstr>
      <vt:lpstr>PowerPoint Presentation</vt:lpstr>
      <vt:lpstr>One more example</vt:lpstr>
      <vt:lpstr>PowerPoint Presentation</vt:lpstr>
      <vt:lpstr>New material</vt:lpstr>
      <vt:lpstr>New material</vt:lpstr>
      <vt:lpstr>PowerPoint Presentation</vt:lpstr>
      <vt:lpstr>PowerPoint Presentation</vt:lpstr>
      <vt:lpstr>Top down parsing does not handle left recursion</vt:lpstr>
      <vt:lpstr>Top down parsing does not handle left recursion</vt:lpstr>
      <vt:lpstr>Top down parsing does not handle left recursion</vt:lpstr>
      <vt:lpstr>Eliminating direct left recursion</vt:lpstr>
      <vt:lpstr>Eliminating direct left recursion</vt:lpstr>
      <vt:lpstr>Eliminating direct left recursion</vt:lpstr>
      <vt:lpstr>Eliminating direct left recursion</vt:lpstr>
      <vt:lpstr>Eliminating direct left recursion</vt:lpstr>
      <vt:lpstr>Eliminating direct left recursion</vt:lpstr>
      <vt:lpstr>Eliminating direct left recursion</vt:lpstr>
      <vt:lpstr>PowerPoint Presentation</vt:lpstr>
      <vt:lpstr>PowerPoint Presentation</vt:lpstr>
      <vt:lpstr>PowerPoint Presentation</vt:lpstr>
      <vt:lpstr>PowerPoint Presentation</vt:lpstr>
      <vt:lpstr>How about indirect left recursion?</vt:lpstr>
      <vt:lpstr>How about indirect left recursion?</vt:lpstr>
      <vt:lpstr>How about indirect left recursion?</vt:lpstr>
      <vt:lpstr>How about indirect left recursion?</vt:lpstr>
      <vt:lpstr>How about indirect left recursion?</vt:lpstr>
      <vt:lpstr>What else do we need to do</vt:lpstr>
      <vt:lpstr>What else do we need to do</vt:lpstr>
      <vt:lpstr>PowerPoint Presentation</vt:lpstr>
      <vt:lpstr>PowerPoint Presentation</vt:lpstr>
      <vt:lpstr>PowerPoint Presentation</vt:lpstr>
      <vt:lpstr>Backtracking gets complicated...</vt:lpstr>
      <vt:lpstr>PowerPoint Presentation</vt:lpstr>
      <vt:lpstr>The First Set</vt:lpstr>
      <vt:lpstr>The First Set</vt:lpstr>
      <vt:lpstr>The First Set</vt:lpstr>
      <vt:lpstr>PowerPoint Presentation</vt:lpstr>
      <vt:lpstr>The First Set</vt:lpstr>
      <vt:lpstr>The First Set</vt:lpstr>
      <vt:lpstr>The First Set</vt:lpstr>
      <vt:lpstr>The First Set</vt:lpstr>
      <vt:lpstr>The First Set</vt:lpstr>
      <vt:lpstr>The First Set</vt:lpstr>
      <vt:lpstr>The First Set</vt:lpstr>
      <vt:lpstr>Sometimes the grammar needs to be refactored</vt:lpstr>
      <vt:lpstr>Sometimes the grammar needs to be refactored</vt:lpstr>
      <vt:lpstr>Sometimes the grammar needs to be refactored</vt:lpstr>
      <vt:lpstr>Sometimes the grammar needs to be refactored</vt:lpstr>
      <vt:lpstr>Sometimes the grammar needs to be refactored</vt:lpstr>
      <vt:lpstr>Sometimes the grammar needs to be refactored</vt:lpstr>
      <vt:lpstr>We now have a full top-down parsing algorithm!</vt:lpstr>
      <vt:lpstr>PowerPoint Presentation</vt:lpstr>
      <vt:lpstr>Quiz</vt:lpstr>
      <vt:lpstr>Next time: recursive descent parser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Sorensen</dc:creator>
  <cp:lastModifiedBy>Tyler Sorensen</cp:lastModifiedBy>
  <cp:revision>634</cp:revision>
  <dcterms:created xsi:type="dcterms:W3CDTF">2021-03-23T23:59:42Z</dcterms:created>
  <dcterms:modified xsi:type="dcterms:W3CDTF">2022-04-18T22:15:19Z</dcterms:modified>
</cp:coreProperties>
</file>