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3"/>
  </p:notesMasterIdLst>
  <p:sldIdLst>
    <p:sldId id="257" r:id="rId2"/>
    <p:sldId id="651" r:id="rId3"/>
    <p:sldId id="1171" r:id="rId4"/>
    <p:sldId id="656" r:id="rId5"/>
    <p:sldId id="1172" r:id="rId6"/>
    <p:sldId id="1177" r:id="rId7"/>
    <p:sldId id="1178" r:id="rId8"/>
    <p:sldId id="1179" r:id="rId9"/>
    <p:sldId id="1180" r:id="rId10"/>
    <p:sldId id="1181" r:id="rId11"/>
    <p:sldId id="1182" r:id="rId12"/>
    <p:sldId id="1183" r:id="rId13"/>
    <p:sldId id="1184" r:id="rId14"/>
    <p:sldId id="1185" r:id="rId15"/>
    <p:sldId id="1186" r:id="rId16"/>
    <p:sldId id="1173" r:id="rId17"/>
    <p:sldId id="1194" r:id="rId18"/>
    <p:sldId id="1187" r:id="rId19"/>
    <p:sldId id="1188" r:id="rId20"/>
    <p:sldId id="1189" r:id="rId21"/>
    <p:sldId id="1191" r:id="rId22"/>
    <p:sldId id="1190" r:id="rId23"/>
    <p:sldId id="1192" r:id="rId24"/>
    <p:sldId id="1193" r:id="rId25"/>
    <p:sldId id="1174" r:id="rId26"/>
    <p:sldId id="1195" r:id="rId27"/>
    <p:sldId id="1196" r:id="rId28"/>
    <p:sldId id="1197" r:id="rId29"/>
    <p:sldId id="1198" r:id="rId30"/>
    <p:sldId id="1199" r:id="rId31"/>
    <p:sldId id="1200" r:id="rId32"/>
    <p:sldId id="1202" r:id="rId33"/>
    <p:sldId id="1176" r:id="rId34"/>
    <p:sldId id="1201" r:id="rId35"/>
    <p:sldId id="1203" r:id="rId36"/>
    <p:sldId id="1204" r:id="rId37"/>
    <p:sldId id="1205" r:id="rId38"/>
    <p:sldId id="354" r:id="rId39"/>
    <p:sldId id="407" r:id="rId40"/>
    <p:sldId id="408" r:id="rId41"/>
    <p:sldId id="427" r:id="rId42"/>
    <p:sldId id="409" r:id="rId43"/>
    <p:sldId id="1206" r:id="rId44"/>
    <p:sldId id="428" r:id="rId45"/>
    <p:sldId id="1168" r:id="rId46"/>
    <p:sldId id="431" r:id="rId47"/>
    <p:sldId id="432" r:id="rId48"/>
    <p:sldId id="433" r:id="rId49"/>
    <p:sldId id="1166" r:id="rId50"/>
    <p:sldId id="435" r:id="rId51"/>
    <p:sldId id="436" r:id="rId52"/>
    <p:sldId id="437" r:id="rId53"/>
    <p:sldId id="438" r:id="rId54"/>
    <p:sldId id="439" r:id="rId55"/>
    <p:sldId id="440" r:id="rId56"/>
    <p:sldId id="1169" r:id="rId57"/>
    <p:sldId id="1170" r:id="rId58"/>
    <p:sldId id="1209" r:id="rId59"/>
    <p:sldId id="1207" r:id="rId60"/>
    <p:sldId id="1215" r:id="rId61"/>
    <p:sldId id="1214" r:id="rId62"/>
    <p:sldId id="1216" r:id="rId63"/>
    <p:sldId id="1217" r:id="rId64"/>
    <p:sldId id="1210" r:id="rId65"/>
    <p:sldId id="1219" r:id="rId66"/>
    <p:sldId id="1221" r:id="rId67"/>
    <p:sldId id="1222" r:id="rId68"/>
    <p:sldId id="1223" r:id="rId69"/>
    <p:sldId id="1211" r:id="rId70"/>
    <p:sldId id="1212" r:id="rId71"/>
    <p:sldId id="1224" r:id="rId72"/>
    <p:sldId id="1225" r:id="rId73"/>
    <p:sldId id="1239" r:id="rId74"/>
    <p:sldId id="1226" r:id="rId75"/>
    <p:sldId id="1227" r:id="rId76"/>
    <p:sldId id="1213" r:id="rId77"/>
    <p:sldId id="1229" r:id="rId78"/>
    <p:sldId id="1228" r:id="rId79"/>
    <p:sldId id="1231" r:id="rId80"/>
    <p:sldId id="1232" r:id="rId81"/>
    <p:sldId id="1233" r:id="rId82"/>
    <p:sldId id="1235" r:id="rId83"/>
    <p:sldId id="1236" r:id="rId84"/>
    <p:sldId id="1237" r:id="rId85"/>
    <p:sldId id="1238" r:id="rId86"/>
    <p:sldId id="1240" r:id="rId87"/>
    <p:sldId id="1241" r:id="rId88"/>
    <p:sldId id="1242" r:id="rId89"/>
    <p:sldId id="1243" r:id="rId90"/>
    <p:sldId id="1244" r:id="rId91"/>
    <p:sldId id="787" r:id="rId9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447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435"/>
    <p:restoredTop sz="96405"/>
  </p:normalViewPr>
  <p:slideViewPr>
    <p:cSldViewPr snapToGrid="0" snapToObjects="1">
      <p:cViewPr>
        <p:scale>
          <a:sx n="150" d="100"/>
          <a:sy n="150" d="100"/>
        </p:scale>
        <p:origin x="92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viewProps" Target="viewProps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6A6930-6FE4-5249-A389-5C34F8D02512}" type="datetimeFigureOut">
              <a:rPr lang="en-US" smtClean="0"/>
              <a:t>4/13/22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17B7F8-0CD4-BB49-9045-2C974462FF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7891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0A43C2-07A5-BB44-9F43-B20E7E5312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41C6CB-5CAA-DD48-BDA4-0592D5FF8B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662CB0-8583-4540-BE1C-F84CB375F3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E19A-8503-7843-8A88-9F39D8324431}" type="datetimeFigureOut">
              <a:rPr lang="en-US" smtClean="0"/>
              <a:t>4/13/22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9B2658-7209-954E-8DDF-07C641D90C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AD4973-44DE-7342-BA01-547EED31CE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BDC8-442D-FF45-BCA9-EECAFF0BA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44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87DDD4-B6A1-124E-97F1-BA84186762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1FEE7DE-9595-5745-A856-48AB8F5B52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9F81CC-8DBA-1342-88D3-380AA2B304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E19A-8503-7843-8A88-9F39D8324431}" type="datetimeFigureOut">
              <a:rPr lang="en-US" smtClean="0"/>
              <a:t>4/13/22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1FA341-EA27-6943-B20F-AFA538A66D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63FE79-E424-E945-ADDC-83D446C52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BDC8-442D-FF45-BCA9-EECAFF0BA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236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848F054-886E-8B44-8EBE-87FBB615030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BA284C-386A-6C4E-9A40-04DA68EFB5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98CBE6-4A2A-6549-898B-B2545B837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E19A-8503-7843-8A88-9F39D8324431}" type="datetimeFigureOut">
              <a:rPr lang="en-US" smtClean="0"/>
              <a:t>4/13/22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9ED32C-794E-1143-802D-3AD6C9B715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6FF59B-F6CF-464E-93D4-AA7B3EE8C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BDC8-442D-FF45-BCA9-EECAFF0BA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127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A78217-0850-FA42-8B72-F673F24DE8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F12092-A792-584F-8A1C-32C031603F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F86E26-FE36-7B4D-AAF5-904CF3BBDB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E19A-8503-7843-8A88-9F39D8324431}" type="datetimeFigureOut">
              <a:rPr lang="en-US" smtClean="0"/>
              <a:t>4/13/22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E9D109-2568-4B4F-B7F4-2C7AD017C9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8AD3A7-3697-7C4A-A781-66DD5DCCA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BDC8-442D-FF45-BCA9-EECAFF0BA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199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8C555C-64CB-F548-ABB6-4B463934B6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9C269A-28B6-FB43-BB47-BA94CF3328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D521C4-BC30-3646-824D-F119E616E6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E19A-8503-7843-8A88-9F39D8324431}" type="datetimeFigureOut">
              <a:rPr lang="en-US" smtClean="0"/>
              <a:t>4/13/22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CD182C-D8EA-B948-8737-5A6BD5B4D4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0787B1-6592-9044-9667-44816CAAB5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BDC8-442D-FF45-BCA9-EECAFF0BA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850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5A981-5F59-8940-A2F7-8CE7EAE348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ADAABA-0EEF-254E-B417-1B2EB27435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196200-086D-EA44-85BA-8D8F7BA4D8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8D651E-2A31-AF4F-8A27-A2301E38AD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E19A-8503-7843-8A88-9F39D8324431}" type="datetimeFigureOut">
              <a:rPr lang="en-US" smtClean="0"/>
              <a:t>4/13/22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1ED8DF-7DBC-294E-82B1-18236111A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DE2C9E-91E9-FD42-9F13-932CADEBD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BDC8-442D-FF45-BCA9-EECAFF0BA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756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592995-0013-6F49-9741-2EA0BF4080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B6D280-4929-384B-8615-167612096F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029458-FF2B-1440-8335-632CAA842D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39CA800-81C1-B646-A953-E8DBE47BC9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3CCEC6B-205E-0B45-A0F3-6C8FCEE9A1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071920B-F361-C64F-BB0E-35F2D2CBB4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E19A-8503-7843-8A88-9F39D8324431}" type="datetimeFigureOut">
              <a:rPr lang="en-US" smtClean="0"/>
              <a:t>4/13/22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9D44ECE-207A-FA4C-9475-C03DC72DF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CC1820C-AD96-D443-8AA8-5641E03802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BDC8-442D-FF45-BCA9-EECAFF0BA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5310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F0FFF-6ED0-6243-A2AE-B253809A02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0F091E3-DFC5-0540-9C75-225956946F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E19A-8503-7843-8A88-9F39D8324431}" type="datetimeFigureOut">
              <a:rPr lang="en-US" smtClean="0"/>
              <a:t>4/13/22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8BC49A3-0384-754C-BED0-DC0D47B42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F2BA99-1D12-C64F-996A-85628BB3EE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BDC8-442D-FF45-BCA9-EECAFF0BA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583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E36606B-79E4-A34B-BE97-997D9D7582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E19A-8503-7843-8A88-9F39D8324431}" type="datetimeFigureOut">
              <a:rPr lang="en-US" smtClean="0"/>
              <a:t>4/13/22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B9557CB-8103-3B41-A940-4FD4799A31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4919D0-3FCE-CF4E-9D34-9E0CD3DF71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BDC8-442D-FF45-BCA9-EECAFF0BA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983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74B636-4EDD-7341-9B7D-17AAD47C62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1F0136-D7DD-1044-B848-27E313D5A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7DAE57-151C-234A-AA03-81AA7510BB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5ED6AC-BAC0-EB4C-9277-A63F666076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E19A-8503-7843-8A88-9F39D8324431}" type="datetimeFigureOut">
              <a:rPr lang="en-US" smtClean="0"/>
              <a:t>4/13/22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D45925-827B-DA4D-8CDF-AC1503BA23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854FF9-5EE1-A94C-9742-0AC2B9C345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BDC8-442D-FF45-BCA9-EECAFF0BA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753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42B654-18D6-F84E-B59E-E18CBEE4CA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16D7EFC-4004-0145-A2F9-E508D0958C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5815D9-4FFF-1643-9F8A-2708D6AAAC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5662FC-F0E3-2D4D-B116-98471B67E9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E19A-8503-7843-8A88-9F39D8324431}" type="datetimeFigureOut">
              <a:rPr lang="en-US" smtClean="0"/>
              <a:t>4/13/22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612221-F75B-BA43-B4BA-28655085A8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FC9E1C-49AC-D74C-B71C-A5DC2EB02A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BDC8-442D-FF45-BCA9-EECAFF0BA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075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E6F7A43-3B09-424D-B3CE-5FDEDAF2AF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7A7AA5-45BE-FB42-A660-04610BF855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7CA802-9596-D94B-AF54-17577EF831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4CE19A-8503-7843-8A88-9F39D8324431}" type="datetimeFigureOut">
              <a:rPr lang="en-US" smtClean="0"/>
              <a:t>4/13/22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550162-12AB-E644-9FE6-953D584338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DB02E1-3BE0-DA47-8CDF-D1AE848A25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60BDC8-442D-FF45-BCA9-EECAFF0BA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778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hyperlink" Target="https://en.cppreference.com/w/c/language/operator_precedence" TargetMode="Externa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D55987-81F9-C64A-BD1F-BC0CF5D7C4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0839" y="370459"/>
            <a:ext cx="10515600" cy="1553757"/>
          </a:xfrm>
        </p:spPr>
        <p:txBody>
          <a:bodyPr/>
          <a:lstStyle/>
          <a:p>
            <a:r>
              <a:rPr lang="en-US" sz="5000" b="1" dirty="0"/>
              <a:t>CSE110A: Compilers</a:t>
            </a:r>
            <a:br>
              <a:rPr lang="en-US" dirty="0"/>
            </a:br>
            <a:r>
              <a:rPr lang="en-US" sz="3200" dirty="0"/>
              <a:t>April 13, 2022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E56C47-D610-254E-AA36-5D7C351273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6350" y="2242268"/>
            <a:ext cx="6901683" cy="42035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Topics</a:t>
            </a:r>
            <a:r>
              <a:rPr lang="en-US" dirty="0"/>
              <a:t>: </a:t>
            </a:r>
          </a:p>
          <a:p>
            <a:r>
              <a:rPr lang="en-US" i="1" dirty="0"/>
              <a:t>Syntactic Analysis continued</a:t>
            </a:r>
          </a:p>
          <a:p>
            <a:pPr lvl="1"/>
            <a:r>
              <a:rPr lang="en-US" i="1" dirty="0"/>
              <a:t>Precedence and associativity part 2</a:t>
            </a:r>
            <a:endParaRPr lang="en-US" dirty="0"/>
          </a:p>
          <a:p>
            <a:pPr lvl="1"/>
            <a:r>
              <a:rPr lang="en-US" i="1" dirty="0"/>
              <a:t>Top down parsing</a:t>
            </a:r>
          </a:p>
          <a:p>
            <a:pPr lvl="2"/>
            <a:r>
              <a:rPr lang="en-US" i="1" dirty="0"/>
              <a:t>Oracle parser</a:t>
            </a:r>
          </a:p>
          <a:p>
            <a:pPr lvl="2"/>
            <a:r>
              <a:rPr lang="en-US" i="1" dirty="0"/>
              <a:t>Rewriting to avoid left recursion</a:t>
            </a:r>
          </a:p>
          <a:p>
            <a:pPr marL="457200" lvl="1" indent="0">
              <a:buNone/>
            </a:pPr>
            <a:endParaRPr lang="en-US" i="1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D5BF4810-9B5C-0A4D-B2CE-2BC37B86A354}"/>
              </a:ext>
            </a:extLst>
          </p:cNvPr>
          <p:cNvSpPr/>
          <p:nvPr/>
        </p:nvSpPr>
        <p:spPr>
          <a:xfrm>
            <a:off x="10097167" y="2090808"/>
            <a:ext cx="749030" cy="31184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..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FA286D8F-6730-F04B-9B5A-A73EFAB4D4E7}"/>
              </a:ext>
            </a:extLst>
          </p:cNvPr>
          <p:cNvCxnSpPr>
            <a:cxnSpLocks/>
            <a:stCxn id="17" idx="4"/>
          </p:cNvCxnSpPr>
          <p:nvPr/>
        </p:nvCxnSpPr>
        <p:spPr>
          <a:xfrm flipH="1">
            <a:off x="10119752" y="2402657"/>
            <a:ext cx="351930" cy="29183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6B12D8AA-0409-864E-9890-3FFB88503A5E}"/>
              </a:ext>
            </a:extLst>
          </p:cNvPr>
          <p:cNvCxnSpPr>
            <a:cxnSpLocks/>
            <a:stCxn id="17" idx="4"/>
          </p:cNvCxnSpPr>
          <p:nvPr/>
        </p:nvCxnSpPr>
        <p:spPr>
          <a:xfrm>
            <a:off x="10471682" y="2402657"/>
            <a:ext cx="277238" cy="29183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20" name="Oval 19">
            <a:extLst>
              <a:ext uri="{FF2B5EF4-FFF2-40B4-BE49-F238E27FC236}">
                <a16:creationId xmlns:a16="http://schemas.microsoft.com/office/drawing/2014/main" id="{595DC5A4-90C6-B14B-A382-11D393C99C64}"/>
              </a:ext>
            </a:extLst>
          </p:cNvPr>
          <p:cNvSpPr/>
          <p:nvPr/>
        </p:nvSpPr>
        <p:spPr>
          <a:xfrm>
            <a:off x="9722652" y="2720674"/>
            <a:ext cx="749030" cy="31184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..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7B8E1B2B-5DF2-E645-BAE4-3348D9F473F8}"/>
              </a:ext>
            </a:extLst>
          </p:cNvPr>
          <p:cNvSpPr/>
          <p:nvPr/>
        </p:nvSpPr>
        <p:spPr>
          <a:xfrm>
            <a:off x="10512211" y="2727971"/>
            <a:ext cx="749030" cy="31184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..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4F2426A8-2722-164F-9E46-19F9E98727B2}"/>
              </a:ext>
            </a:extLst>
          </p:cNvPr>
          <p:cNvCxnSpPr>
            <a:cxnSpLocks/>
            <a:endCxn id="24" idx="0"/>
          </p:cNvCxnSpPr>
          <p:nvPr/>
        </p:nvCxnSpPr>
        <p:spPr>
          <a:xfrm>
            <a:off x="10971844" y="3050112"/>
            <a:ext cx="328310" cy="31128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99AC218C-0E06-3C47-904B-D63E5F792510}"/>
              </a:ext>
            </a:extLst>
          </p:cNvPr>
          <p:cNvCxnSpPr>
            <a:cxnSpLocks/>
            <a:stCxn id="21" idx="4"/>
            <a:endCxn id="38" idx="0"/>
          </p:cNvCxnSpPr>
          <p:nvPr/>
        </p:nvCxnSpPr>
        <p:spPr>
          <a:xfrm flipH="1">
            <a:off x="10367706" y="3039820"/>
            <a:ext cx="519020" cy="31184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24" name="Oval 23">
            <a:extLst>
              <a:ext uri="{FF2B5EF4-FFF2-40B4-BE49-F238E27FC236}">
                <a16:creationId xmlns:a16="http://schemas.microsoft.com/office/drawing/2014/main" id="{FD89F16C-A8D3-904A-8BD9-E3C751C9AD48}"/>
              </a:ext>
            </a:extLst>
          </p:cNvPr>
          <p:cNvSpPr/>
          <p:nvPr/>
        </p:nvSpPr>
        <p:spPr>
          <a:xfrm>
            <a:off x="10925639" y="3361398"/>
            <a:ext cx="749030" cy="31184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..</a:t>
            </a:r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AD5099B9-D9EF-0A4E-8009-19E283A17159}"/>
              </a:ext>
            </a:extLst>
          </p:cNvPr>
          <p:cNvSpPr/>
          <p:nvPr/>
        </p:nvSpPr>
        <p:spPr>
          <a:xfrm>
            <a:off x="9993191" y="3351669"/>
            <a:ext cx="749030" cy="31184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..</a:t>
            </a:r>
          </a:p>
        </p:txBody>
      </p:sp>
      <p:sp>
        <p:nvSpPr>
          <p:cNvPr id="39" name="Snip Single Corner Rectangle 38">
            <a:extLst>
              <a:ext uri="{FF2B5EF4-FFF2-40B4-BE49-F238E27FC236}">
                <a16:creationId xmlns:a16="http://schemas.microsoft.com/office/drawing/2014/main" id="{F7AACD00-7B7A-7E4A-8E82-E00367CBE379}"/>
              </a:ext>
            </a:extLst>
          </p:cNvPr>
          <p:cNvSpPr/>
          <p:nvPr/>
        </p:nvSpPr>
        <p:spPr>
          <a:xfrm>
            <a:off x="7026095" y="2373274"/>
            <a:ext cx="1594022" cy="1235676"/>
          </a:xfrm>
          <a:prstGeom prst="snip1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tx1"/>
                </a:solidFill>
                <a:latin typeface="Courier" pitchFamily="2" charset="0"/>
              </a:rPr>
              <a:t>int main() {</a:t>
            </a:r>
            <a:br>
              <a:rPr lang="en-US" sz="1400" dirty="0">
                <a:solidFill>
                  <a:schemeClr val="tx1"/>
                </a:solidFill>
                <a:latin typeface="Courier" pitchFamily="2" charset="0"/>
              </a:rPr>
            </a:br>
            <a:r>
              <a:rPr lang="en-US" sz="1400" dirty="0">
                <a:solidFill>
                  <a:schemeClr val="tx1"/>
                </a:solidFill>
                <a:latin typeface="Courier" pitchFamily="2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Courier" pitchFamily="2" charset="0"/>
              </a:rPr>
              <a:t>printf</a:t>
            </a:r>
            <a:r>
              <a:rPr lang="en-US" sz="1400" dirty="0">
                <a:solidFill>
                  <a:schemeClr val="tx1"/>
                </a:solidFill>
                <a:latin typeface="Courier" pitchFamily="2" charset="0"/>
              </a:rPr>
              <a:t>(““);</a:t>
            </a:r>
          </a:p>
          <a:p>
            <a:r>
              <a:rPr lang="en-US" sz="1400" dirty="0">
                <a:solidFill>
                  <a:schemeClr val="tx1"/>
                </a:solidFill>
                <a:latin typeface="Courier" pitchFamily="2" charset="0"/>
              </a:rPr>
              <a:t> return 0;</a:t>
            </a:r>
            <a:br>
              <a:rPr lang="en-US" sz="1400" dirty="0">
                <a:solidFill>
                  <a:schemeClr val="tx1"/>
                </a:solidFill>
                <a:latin typeface="Courier" pitchFamily="2" charset="0"/>
              </a:rPr>
            </a:br>
            <a:r>
              <a:rPr lang="en-US" sz="1400" dirty="0">
                <a:solidFill>
                  <a:schemeClr val="tx1"/>
                </a:solidFill>
                <a:latin typeface="Courier" pitchFamily="2" charset="0"/>
              </a:rPr>
              <a:t>}</a:t>
            </a:r>
          </a:p>
        </p:txBody>
      </p:sp>
      <p:sp>
        <p:nvSpPr>
          <p:cNvPr id="40" name="Right Arrow 39">
            <a:extLst>
              <a:ext uri="{FF2B5EF4-FFF2-40B4-BE49-F238E27FC236}">
                <a16:creationId xmlns:a16="http://schemas.microsoft.com/office/drawing/2014/main" id="{D5C64FAD-A257-F54D-A462-4BA9F13CC36D}"/>
              </a:ext>
            </a:extLst>
          </p:cNvPr>
          <p:cNvSpPr/>
          <p:nvPr/>
        </p:nvSpPr>
        <p:spPr>
          <a:xfrm flipV="1">
            <a:off x="8796082" y="2700225"/>
            <a:ext cx="951875" cy="354453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8801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B3CCA8-183D-2444-997B-196A6C631C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2C36F20-8F6F-E648-BCD7-DFA692BB012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68275"/>
          <a:stretch/>
        </p:blipFill>
        <p:spPr>
          <a:xfrm>
            <a:off x="1729317" y="1585383"/>
            <a:ext cx="9156700" cy="1325563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0012F020-01E1-AC47-A673-1805EB9BF635}"/>
              </a:ext>
            </a:extLst>
          </p:cNvPr>
          <p:cNvSpPr/>
          <p:nvPr/>
        </p:nvSpPr>
        <p:spPr>
          <a:xfrm>
            <a:off x="5172872" y="3761872"/>
            <a:ext cx="14253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>
                <a:latin typeface="Courier" pitchFamily="2" charset="0"/>
              </a:rPr>
              <a:t>yxxxxxxxx</a:t>
            </a:r>
            <a:endParaRPr lang="en-US" dirty="0">
              <a:latin typeface="Courier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ADC4D58-F35D-314B-901D-D600467E2534}"/>
              </a:ext>
            </a:extLst>
          </p:cNvPr>
          <p:cNvSpPr txBox="1"/>
          <p:nvPr/>
        </p:nvSpPr>
        <p:spPr>
          <a:xfrm>
            <a:off x="2099733" y="3761872"/>
            <a:ext cx="21346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How about this one?</a:t>
            </a:r>
          </a:p>
        </p:txBody>
      </p:sp>
      <p:graphicFrame>
        <p:nvGraphicFramePr>
          <p:cNvPr id="6" name="Table 9">
            <a:extLst>
              <a:ext uri="{FF2B5EF4-FFF2-40B4-BE49-F238E27FC236}">
                <a16:creationId xmlns:a16="http://schemas.microsoft.com/office/drawing/2014/main" id="{59FF01D5-5DB8-D145-ABAF-46E158A029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9217227"/>
              </p:ext>
            </p:extLst>
          </p:nvPr>
        </p:nvGraphicFramePr>
        <p:xfrm>
          <a:off x="3167044" y="4836982"/>
          <a:ext cx="5105400" cy="185420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552700">
                  <a:extLst>
                    <a:ext uri="{9D8B030D-6E8A-4147-A177-3AD203B41FA5}">
                      <a16:colId xmlns:a16="http://schemas.microsoft.com/office/drawing/2014/main" val="3057982666"/>
                    </a:ext>
                  </a:extLst>
                </a:gridCol>
                <a:gridCol w="2552700">
                  <a:extLst>
                    <a:ext uri="{9D8B030D-6E8A-4147-A177-3AD203B41FA5}">
                      <a16:colId xmlns:a16="http://schemas.microsoft.com/office/drawing/2014/main" val="18853998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RULE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Sentential Form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70127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start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50635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72912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68548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716697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69CF21B1-8C3C-4247-B177-423E8C3384C0}"/>
              </a:ext>
            </a:extLst>
          </p:cNvPr>
          <p:cNvSpPr txBox="1"/>
          <p:nvPr/>
        </p:nvSpPr>
        <p:spPr>
          <a:xfrm>
            <a:off x="1429747" y="2167466"/>
            <a:ext cx="3016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  <a:br>
              <a:rPr lang="en-US" dirty="0"/>
            </a:br>
            <a:r>
              <a:rPr lang="en-US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2623941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B3CCA8-183D-2444-997B-196A6C631C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2C36F20-8F6F-E648-BCD7-DFA692BB012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68275"/>
          <a:stretch/>
        </p:blipFill>
        <p:spPr>
          <a:xfrm>
            <a:off x="1729317" y="1585383"/>
            <a:ext cx="9156700" cy="1325563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0012F020-01E1-AC47-A673-1805EB9BF635}"/>
              </a:ext>
            </a:extLst>
          </p:cNvPr>
          <p:cNvSpPr/>
          <p:nvPr/>
        </p:nvSpPr>
        <p:spPr>
          <a:xfrm>
            <a:off x="5172872" y="3761872"/>
            <a:ext cx="14253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>
                <a:latin typeface="Courier" pitchFamily="2" charset="0"/>
              </a:rPr>
              <a:t>yxxxxxxxx</a:t>
            </a:r>
            <a:endParaRPr lang="en-US" dirty="0">
              <a:latin typeface="Courier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ADC4D58-F35D-314B-901D-D600467E2534}"/>
              </a:ext>
            </a:extLst>
          </p:cNvPr>
          <p:cNvSpPr txBox="1"/>
          <p:nvPr/>
        </p:nvSpPr>
        <p:spPr>
          <a:xfrm>
            <a:off x="2099733" y="3761872"/>
            <a:ext cx="21346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How about this one?</a:t>
            </a:r>
          </a:p>
        </p:txBody>
      </p:sp>
      <p:graphicFrame>
        <p:nvGraphicFramePr>
          <p:cNvPr id="6" name="Table 9">
            <a:extLst>
              <a:ext uri="{FF2B5EF4-FFF2-40B4-BE49-F238E27FC236}">
                <a16:creationId xmlns:a16="http://schemas.microsoft.com/office/drawing/2014/main" id="{59FF01D5-5DB8-D145-ABAF-46E158A029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9850488"/>
              </p:ext>
            </p:extLst>
          </p:nvPr>
        </p:nvGraphicFramePr>
        <p:xfrm>
          <a:off x="3167044" y="4836982"/>
          <a:ext cx="5105400" cy="185420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552700">
                  <a:extLst>
                    <a:ext uri="{9D8B030D-6E8A-4147-A177-3AD203B41FA5}">
                      <a16:colId xmlns:a16="http://schemas.microsoft.com/office/drawing/2014/main" val="3057982666"/>
                    </a:ext>
                  </a:extLst>
                </a:gridCol>
                <a:gridCol w="2552700">
                  <a:extLst>
                    <a:ext uri="{9D8B030D-6E8A-4147-A177-3AD203B41FA5}">
                      <a16:colId xmlns:a16="http://schemas.microsoft.com/office/drawing/2014/main" val="18853998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RULE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Sentential Form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70127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start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50635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 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72912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 x 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68548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 </a:t>
                      </a:r>
                      <a:r>
                        <a:rPr lang="en-US" dirty="0" err="1">
                          <a:latin typeface="Courier" pitchFamily="2" charset="0"/>
                        </a:rPr>
                        <a:t>xxxxxxxx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716697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69CF21B1-8C3C-4247-B177-423E8C3384C0}"/>
              </a:ext>
            </a:extLst>
          </p:cNvPr>
          <p:cNvSpPr txBox="1"/>
          <p:nvPr/>
        </p:nvSpPr>
        <p:spPr>
          <a:xfrm>
            <a:off x="1429747" y="2167466"/>
            <a:ext cx="3016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  <a:br>
              <a:rPr lang="en-US" dirty="0"/>
            </a:br>
            <a:r>
              <a:rPr lang="en-US" dirty="0"/>
              <a:t>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1959B14-074B-E748-A15B-1FF7702C74F0}"/>
              </a:ext>
            </a:extLst>
          </p:cNvPr>
          <p:cNvSpPr txBox="1"/>
          <p:nvPr/>
        </p:nvSpPr>
        <p:spPr>
          <a:xfrm>
            <a:off x="8272444" y="6123543"/>
            <a:ext cx="29795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9  more rows, then eventually</a:t>
            </a:r>
          </a:p>
        </p:txBody>
      </p:sp>
    </p:spTree>
    <p:extLst>
      <p:ext uri="{BB962C8B-B14F-4D97-AF65-F5344CB8AC3E}">
        <p14:creationId xmlns:p14="http://schemas.microsoft.com/office/powerpoint/2010/main" val="7012868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B3CCA8-183D-2444-997B-196A6C631C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2C36F20-8F6F-E648-BCD7-DFA692BB012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68275"/>
          <a:stretch/>
        </p:blipFill>
        <p:spPr>
          <a:xfrm>
            <a:off x="1729317" y="1585383"/>
            <a:ext cx="9156700" cy="1325563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0012F020-01E1-AC47-A673-1805EB9BF635}"/>
              </a:ext>
            </a:extLst>
          </p:cNvPr>
          <p:cNvSpPr/>
          <p:nvPr/>
        </p:nvSpPr>
        <p:spPr>
          <a:xfrm>
            <a:off x="5172872" y="3761872"/>
            <a:ext cx="14253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>
                <a:latin typeface="Courier" pitchFamily="2" charset="0"/>
              </a:rPr>
              <a:t>yyyyyyyyx</a:t>
            </a:r>
            <a:endParaRPr lang="en-US" dirty="0">
              <a:latin typeface="Courier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ADC4D58-F35D-314B-901D-D600467E2534}"/>
              </a:ext>
            </a:extLst>
          </p:cNvPr>
          <p:cNvSpPr txBox="1"/>
          <p:nvPr/>
        </p:nvSpPr>
        <p:spPr>
          <a:xfrm>
            <a:off x="2099733" y="3761872"/>
            <a:ext cx="21346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How about this one?</a:t>
            </a:r>
          </a:p>
        </p:txBody>
      </p:sp>
      <p:graphicFrame>
        <p:nvGraphicFramePr>
          <p:cNvPr id="6" name="Table 9">
            <a:extLst>
              <a:ext uri="{FF2B5EF4-FFF2-40B4-BE49-F238E27FC236}">
                <a16:creationId xmlns:a16="http://schemas.microsoft.com/office/drawing/2014/main" id="{59FF01D5-5DB8-D145-ABAF-46E158A029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465364"/>
              </p:ext>
            </p:extLst>
          </p:nvPr>
        </p:nvGraphicFramePr>
        <p:xfrm>
          <a:off x="3167044" y="4836982"/>
          <a:ext cx="5105400" cy="185420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552700">
                  <a:extLst>
                    <a:ext uri="{9D8B030D-6E8A-4147-A177-3AD203B41FA5}">
                      <a16:colId xmlns:a16="http://schemas.microsoft.com/office/drawing/2014/main" val="3057982666"/>
                    </a:ext>
                  </a:extLst>
                </a:gridCol>
                <a:gridCol w="2552700">
                  <a:extLst>
                    <a:ext uri="{9D8B030D-6E8A-4147-A177-3AD203B41FA5}">
                      <a16:colId xmlns:a16="http://schemas.microsoft.com/office/drawing/2014/main" val="18853998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RULE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Sentential Form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70127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start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50635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72912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68548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716697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69CF21B1-8C3C-4247-B177-423E8C3384C0}"/>
              </a:ext>
            </a:extLst>
          </p:cNvPr>
          <p:cNvSpPr txBox="1"/>
          <p:nvPr/>
        </p:nvSpPr>
        <p:spPr>
          <a:xfrm>
            <a:off x="1429747" y="2167466"/>
            <a:ext cx="3016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  <a:br>
              <a:rPr lang="en-US" dirty="0"/>
            </a:br>
            <a:r>
              <a:rPr lang="en-US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41614123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B3CCA8-183D-2444-997B-196A6C631C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2C36F20-8F6F-E648-BCD7-DFA692BB012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68275"/>
          <a:stretch/>
        </p:blipFill>
        <p:spPr>
          <a:xfrm>
            <a:off x="1729317" y="1585383"/>
            <a:ext cx="9156700" cy="1325563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0012F020-01E1-AC47-A673-1805EB9BF635}"/>
              </a:ext>
            </a:extLst>
          </p:cNvPr>
          <p:cNvSpPr/>
          <p:nvPr/>
        </p:nvSpPr>
        <p:spPr>
          <a:xfrm>
            <a:off x="5172872" y="3761872"/>
            <a:ext cx="14253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>
                <a:latin typeface="Courier" pitchFamily="2" charset="0"/>
              </a:rPr>
              <a:t>yyyyyyyyx</a:t>
            </a:r>
            <a:endParaRPr lang="en-US" dirty="0">
              <a:latin typeface="Courier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ADC4D58-F35D-314B-901D-D600467E2534}"/>
              </a:ext>
            </a:extLst>
          </p:cNvPr>
          <p:cNvSpPr txBox="1"/>
          <p:nvPr/>
        </p:nvSpPr>
        <p:spPr>
          <a:xfrm>
            <a:off x="2099733" y="3761872"/>
            <a:ext cx="21346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How about this one?</a:t>
            </a:r>
          </a:p>
        </p:txBody>
      </p:sp>
      <p:graphicFrame>
        <p:nvGraphicFramePr>
          <p:cNvPr id="6" name="Table 9">
            <a:extLst>
              <a:ext uri="{FF2B5EF4-FFF2-40B4-BE49-F238E27FC236}">
                <a16:creationId xmlns:a16="http://schemas.microsoft.com/office/drawing/2014/main" id="{59FF01D5-5DB8-D145-ABAF-46E158A029DA}"/>
              </a:ext>
            </a:extLst>
          </p:cNvPr>
          <p:cNvGraphicFramePr>
            <a:graphicFrameLocks noGrp="1"/>
          </p:cNvGraphicFramePr>
          <p:nvPr/>
        </p:nvGraphicFramePr>
        <p:xfrm>
          <a:off x="3167044" y="4836982"/>
          <a:ext cx="5105400" cy="185420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552700">
                  <a:extLst>
                    <a:ext uri="{9D8B030D-6E8A-4147-A177-3AD203B41FA5}">
                      <a16:colId xmlns:a16="http://schemas.microsoft.com/office/drawing/2014/main" val="3057982666"/>
                    </a:ext>
                  </a:extLst>
                </a:gridCol>
                <a:gridCol w="2552700">
                  <a:extLst>
                    <a:ext uri="{9D8B030D-6E8A-4147-A177-3AD203B41FA5}">
                      <a16:colId xmlns:a16="http://schemas.microsoft.com/office/drawing/2014/main" val="18853998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RULE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Sentential Form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70127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start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50635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72912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68548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716697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69CF21B1-8C3C-4247-B177-423E8C3384C0}"/>
              </a:ext>
            </a:extLst>
          </p:cNvPr>
          <p:cNvSpPr txBox="1"/>
          <p:nvPr/>
        </p:nvSpPr>
        <p:spPr>
          <a:xfrm>
            <a:off x="1429747" y="2167466"/>
            <a:ext cx="3016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  <a:br>
              <a:rPr lang="en-US" dirty="0"/>
            </a:br>
            <a:r>
              <a:rPr lang="en-US" dirty="0"/>
              <a:t>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0133350-74AF-274D-8AD5-8D5D4976BF13}"/>
              </a:ext>
            </a:extLst>
          </p:cNvPr>
          <p:cNvSpPr txBox="1"/>
          <p:nvPr/>
        </p:nvSpPr>
        <p:spPr>
          <a:xfrm>
            <a:off x="8873067" y="4030133"/>
            <a:ext cx="216148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We can only produce</a:t>
            </a:r>
          </a:p>
          <a:p>
            <a:r>
              <a:rPr lang="en-US" dirty="0"/>
              <a:t>1 y, so we cannot</a:t>
            </a:r>
          </a:p>
          <a:p>
            <a:r>
              <a:rPr lang="en-US" dirty="0"/>
              <a:t>derive this string</a:t>
            </a:r>
          </a:p>
        </p:txBody>
      </p:sp>
    </p:spTree>
    <p:extLst>
      <p:ext uri="{BB962C8B-B14F-4D97-AF65-F5344CB8AC3E}">
        <p14:creationId xmlns:p14="http://schemas.microsoft.com/office/powerpoint/2010/main" val="21624052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B3CCA8-183D-2444-997B-196A6C631C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2C36F20-8F6F-E648-BCD7-DFA692BB012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68275"/>
          <a:stretch/>
        </p:blipFill>
        <p:spPr>
          <a:xfrm>
            <a:off x="1729317" y="1585383"/>
            <a:ext cx="9156700" cy="1325563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0012F020-01E1-AC47-A673-1805EB9BF635}"/>
              </a:ext>
            </a:extLst>
          </p:cNvPr>
          <p:cNvSpPr/>
          <p:nvPr/>
        </p:nvSpPr>
        <p:spPr>
          <a:xfrm>
            <a:off x="5172872" y="3761872"/>
            <a:ext cx="14253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>
                <a:latin typeface="Courier" pitchFamily="2" charset="0"/>
              </a:rPr>
              <a:t>yyyyyyyyx</a:t>
            </a:r>
            <a:endParaRPr lang="en-US" dirty="0">
              <a:latin typeface="Courier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ADC4D58-F35D-314B-901D-D600467E2534}"/>
              </a:ext>
            </a:extLst>
          </p:cNvPr>
          <p:cNvSpPr txBox="1"/>
          <p:nvPr/>
        </p:nvSpPr>
        <p:spPr>
          <a:xfrm>
            <a:off x="2099733" y="3761872"/>
            <a:ext cx="21346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How about this one?</a:t>
            </a:r>
          </a:p>
        </p:txBody>
      </p:sp>
      <p:graphicFrame>
        <p:nvGraphicFramePr>
          <p:cNvPr id="6" name="Table 9">
            <a:extLst>
              <a:ext uri="{FF2B5EF4-FFF2-40B4-BE49-F238E27FC236}">
                <a16:creationId xmlns:a16="http://schemas.microsoft.com/office/drawing/2014/main" id="{59FF01D5-5DB8-D145-ABAF-46E158A029DA}"/>
              </a:ext>
            </a:extLst>
          </p:cNvPr>
          <p:cNvGraphicFramePr>
            <a:graphicFrameLocks noGrp="1"/>
          </p:cNvGraphicFramePr>
          <p:nvPr/>
        </p:nvGraphicFramePr>
        <p:xfrm>
          <a:off x="3167044" y="4836982"/>
          <a:ext cx="5105400" cy="185420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552700">
                  <a:extLst>
                    <a:ext uri="{9D8B030D-6E8A-4147-A177-3AD203B41FA5}">
                      <a16:colId xmlns:a16="http://schemas.microsoft.com/office/drawing/2014/main" val="3057982666"/>
                    </a:ext>
                  </a:extLst>
                </a:gridCol>
                <a:gridCol w="2552700">
                  <a:extLst>
                    <a:ext uri="{9D8B030D-6E8A-4147-A177-3AD203B41FA5}">
                      <a16:colId xmlns:a16="http://schemas.microsoft.com/office/drawing/2014/main" val="18853998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RULE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Sentential Form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70127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start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50635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72912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68548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716697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69CF21B1-8C3C-4247-B177-423E8C3384C0}"/>
              </a:ext>
            </a:extLst>
          </p:cNvPr>
          <p:cNvSpPr txBox="1"/>
          <p:nvPr/>
        </p:nvSpPr>
        <p:spPr>
          <a:xfrm>
            <a:off x="1429747" y="2167466"/>
            <a:ext cx="3016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  <a:br>
              <a:rPr lang="en-US" dirty="0"/>
            </a:br>
            <a:r>
              <a:rPr lang="en-US" dirty="0"/>
              <a:t>2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447E713-A75B-DB4C-9BA3-23C07143ABEE}"/>
              </a:ext>
            </a:extLst>
          </p:cNvPr>
          <p:cNvSpPr txBox="1"/>
          <p:nvPr/>
        </p:nvSpPr>
        <p:spPr>
          <a:xfrm>
            <a:off x="1938867" y="3090333"/>
            <a:ext cx="46953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What if we changed the rules?? Does this work?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D5D45F6-6E20-E04C-9C57-DE276C7FFAD4}"/>
              </a:ext>
            </a:extLst>
          </p:cNvPr>
          <p:cNvSpPr txBox="1"/>
          <p:nvPr/>
        </p:nvSpPr>
        <p:spPr>
          <a:xfrm>
            <a:off x="2379134" y="2490631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10176218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B3CCA8-183D-2444-997B-196A6C631C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2C36F20-8F6F-E648-BCD7-DFA692BB012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68275"/>
          <a:stretch/>
        </p:blipFill>
        <p:spPr>
          <a:xfrm>
            <a:off x="1729317" y="1585383"/>
            <a:ext cx="9156700" cy="1325563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0012F020-01E1-AC47-A673-1805EB9BF635}"/>
              </a:ext>
            </a:extLst>
          </p:cNvPr>
          <p:cNvSpPr/>
          <p:nvPr/>
        </p:nvSpPr>
        <p:spPr>
          <a:xfrm>
            <a:off x="5172872" y="3761872"/>
            <a:ext cx="14253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>
                <a:latin typeface="Courier" pitchFamily="2" charset="0"/>
              </a:rPr>
              <a:t>yyyyyyyyx</a:t>
            </a:r>
            <a:endParaRPr lang="en-US" dirty="0">
              <a:latin typeface="Courier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ADC4D58-F35D-314B-901D-D600467E2534}"/>
              </a:ext>
            </a:extLst>
          </p:cNvPr>
          <p:cNvSpPr txBox="1"/>
          <p:nvPr/>
        </p:nvSpPr>
        <p:spPr>
          <a:xfrm>
            <a:off x="2099733" y="3761872"/>
            <a:ext cx="21346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How about this one?</a:t>
            </a:r>
          </a:p>
        </p:txBody>
      </p:sp>
      <p:graphicFrame>
        <p:nvGraphicFramePr>
          <p:cNvPr id="6" name="Table 9">
            <a:extLst>
              <a:ext uri="{FF2B5EF4-FFF2-40B4-BE49-F238E27FC236}">
                <a16:creationId xmlns:a16="http://schemas.microsoft.com/office/drawing/2014/main" id="{59FF01D5-5DB8-D145-ABAF-46E158A029DA}"/>
              </a:ext>
            </a:extLst>
          </p:cNvPr>
          <p:cNvGraphicFramePr>
            <a:graphicFrameLocks noGrp="1"/>
          </p:cNvGraphicFramePr>
          <p:nvPr/>
        </p:nvGraphicFramePr>
        <p:xfrm>
          <a:off x="3167044" y="4836982"/>
          <a:ext cx="5105400" cy="185420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552700">
                  <a:extLst>
                    <a:ext uri="{9D8B030D-6E8A-4147-A177-3AD203B41FA5}">
                      <a16:colId xmlns:a16="http://schemas.microsoft.com/office/drawing/2014/main" val="3057982666"/>
                    </a:ext>
                  </a:extLst>
                </a:gridCol>
                <a:gridCol w="2552700">
                  <a:extLst>
                    <a:ext uri="{9D8B030D-6E8A-4147-A177-3AD203B41FA5}">
                      <a16:colId xmlns:a16="http://schemas.microsoft.com/office/drawing/2014/main" val="18853998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RULE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Sentential Form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70127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start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50635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72912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68548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716697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69CF21B1-8C3C-4247-B177-423E8C3384C0}"/>
              </a:ext>
            </a:extLst>
          </p:cNvPr>
          <p:cNvSpPr txBox="1"/>
          <p:nvPr/>
        </p:nvSpPr>
        <p:spPr>
          <a:xfrm>
            <a:off x="1429747" y="2167466"/>
            <a:ext cx="3016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  <a:br>
              <a:rPr lang="en-US" dirty="0"/>
            </a:br>
            <a:r>
              <a:rPr lang="en-US" dirty="0"/>
              <a:t>2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447E713-A75B-DB4C-9BA3-23C07143ABEE}"/>
              </a:ext>
            </a:extLst>
          </p:cNvPr>
          <p:cNvSpPr txBox="1"/>
          <p:nvPr/>
        </p:nvSpPr>
        <p:spPr>
          <a:xfrm>
            <a:off x="1938867" y="3090333"/>
            <a:ext cx="46953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What if we changed the rules?? Does this work?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D5D45F6-6E20-E04C-9C57-DE276C7FFAD4}"/>
              </a:ext>
            </a:extLst>
          </p:cNvPr>
          <p:cNvSpPr txBox="1"/>
          <p:nvPr/>
        </p:nvSpPr>
        <p:spPr>
          <a:xfrm>
            <a:off x="2379134" y="2490631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C2DB2F1-EA79-2145-9034-53856ACD1A87}"/>
              </a:ext>
            </a:extLst>
          </p:cNvPr>
          <p:cNvSpPr txBox="1"/>
          <p:nvPr/>
        </p:nvSpPr>
        <p:spPr>
          <a:xfrm>
            <a:off x="8094133" y="3403600"/>
            <a:ext cx="29822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We need a terminating string:</a:t>
            </a:r>
            <a:br>
              <a:rPr lang="en-US" i="1" dirty="0"/>
            </a:br>
            <a:r>
              <a:rPr lang="en-US" i="1" dirty="0"/>
              <a:t>A -&gt; “”</a:t>
            </a:r>
          </a:p>
        </p:txBody>
      </p:sp>
    </p:spTree>
    <p:extLst>
      <p:ext uri="{BB962C8B-B14F-4D97-AF65-F5344CB8AC3E}">
        <p14:creationId xmlns:p14="http://schemas.microsoft.com/office/powerpoint/2010/main" val="8958050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B3CCA8-183D-2444-997B-196A6C631C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BB72796-D17D-C947-AA62-9880A338FB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1860550"/>
            <a:ext cx="9144000" cy="400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73733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B3CCA8-183D-2444-997B-196A6C631C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BB72796-D17D-C947-AA62-9880A338FB0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59074"/>
          <a:stretch/>
        </p:blipFill>
        <p:spPr>
          <a:xfrm>
            <a:off x="1524000" y="1860550"/>
            <a:ext cx="3742267" cy="40005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F541E7E-E517-5D47-A588-98580C2E7A11}"/>
              </a:ext>
            </a:extLst>
          </p:cNvPr>
          <p:cNvSpPr txBox="1"/>
          <p:nvPr/>
        </p:nvSpPr>
        <p:spPr>
          <a:xfrm>
            <a:off x="6951133" y="2760133"/>
            <a:ext cx="311521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Let’s look at some examples. </a:t>
            </a:r>
            <a:br>
              <a:rPr lang="en-US" dirty="0"/>
            </a:br>
            <a:br>
              <a:rPr lang="en-US" dirty="0"/>
            </a:br>
            <a:r>
              <a:rPr lang="en-US" dirty="0"/>
              <a:t>Let’s assume that E is an ”expr”</a:t>
            </a:r>
          </a:p>
          <a:p>
            <a:r>
              <a:rPr lang="en-US" dirty="0"/>
              <a:t>and x is a number</a:t>
            </a:r>
          </a:p>
        </p:txBody>
      </p:sp>
    </p:spTree>
    <p:extLst>
      <p:ext uri="{BB962C8B-B14F-4D97-AF65-F5344CB8AC3E}">
        <p14:creationId xmlns:p14="http://schemas.microsoft.com/office/powerpoint/2010/main" val="39562773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1581C384-93DB-0D44-BE61-8197A0709109}"/>
              </a:ext>
            </a:extLst>
          </p:cNvPr>
          <p:cNvSpPr txBox="1"/>
          <p:nvPr/>
        </p:nvSpPr>
        <p:spPr>
          <a:xfrm>
            <a:off x="3196575" y="595375"/>
            <a:ext cx="31470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ourier" pitchFamily="2" charset="0"/>
              </a:rPr>
              <a:t>input: 2+3+4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EF4FC3F-B8F7-EF4A-8F6B-AAFA31AB4690}"/>
              </a:ext>
            </a:extLst>
          </p:cNvPr>
          <p:cNvSpPr txBox="1"/>
          <p:nvPr/>
        </p:nvSpPr>
        <p:spPr>
          <a:xfrm>
            <a:off x="8635402" y="2181957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0141CE8-2344-0948-9E95-8E3D11DE2430}"/>
              </a:ext>
            </a:extLst>
          </p:cNvPr>
          <p:cNvCxnSpPr>
            <a:cxnSpLocks/>
            <a:stCxn id="7" idx="2"/>
            <a:endCxn id="9" idx="0"/>
          </p:cNvCxnSpPr>
          <p:nvPr/>
        </p:nvCxnSpPr>
        <p:spPr>
          <a:xfrm flipH="1">
            <a:off x="7299498" y="2551289"/>
            <a:ext cx="1634896" cy="5366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E6D905BC-8176-5C4B-8283-5453872C6006}"/>
              </a:ext>
            </a:extLst>
          </p:cNvPr>
          <p:cNvSpPr txBox="1"/>
          <p:nvPr/>
        </p:nvSpPr>
        <p:spPr>
          <a:xfrm>
            <a:off x="7000506" y="3087933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686B2F0-A92C-9842-99A5-BB5F68B3CB0F}"/>
              </a:ext>
            </a:extLst>
          </p:cNvPr>
          <p:cNvCxnSpPr>
            <a:cxnSpLocks/>
            <a:stCxn id="7" idx="2"/>
            <a:endCxn id="12" idx="0"/>
          </p:cNvCxnSpPr>
          <p:nvPr/>
        </p:nvCxnSpPr>
        <p:spPr>
          <a:xfrm>
            <a:off x="8934394" y="2551289"/>
            <a:ext cx="0" cy="55483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B373421-B101-4546-B128-9E43278BD634}"/>
              </a:ext>
            </a:extLst>
          </p:cNvPr>
          <p:cNvCxnSpPr>
            <a:cxnSpLocks/>
            <a:stCxn id="7" idx="2"/>
            <a:endCxn id="13" idx="0"/>
          </p:cNvCxnSpPr>
          <p:nvPr/>
        </p:nvCxnSpPr>
        <p:spPr>
          <a:xfrm>
            <a:off x="8934394" y="2551289"/>
            <a:ext cx="1057341" cy="5366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60AF16AA-22CD-FA4F-9F55-FCC38AD1D4BA}"/>
              </a:ext>
            </a:extLst>
          </p:cNvPr>
          <p:cNvSpPr txBox="1"/>
          <p:nvPr/>
        </p:nvSpPr>
        <p:spPr>
          <a:xfrm>
            <a:off x="8494273" y="3106126"/>
            <a:ext cx="880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&lt;PLUS&gt;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A6A98FD-3CE1-2241-952E-12AD71379DB0}"/>
              </a:ext>
            </a:extLst>
          </p:cNvPr>
          <p:cNvSpPr txBox="1"/>
          <p:nvPr/>
        </p:nvSpPr>
        <p:spPr>
          <a:xfrm>
            <a:off x="9692743" y="3087933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6D518E2-D041-B54A-BAFD-9F3EB0B79156}"/>
              </a:ext>
            </a:extLst>
          </p:cNvPr>
          <p:cNvSpPr txBox="1"/>
          <p:nvPr/>
        </p:nvSpPr>
        <p:spPr>
          <a:xfrm>
            <a:off x="6724021" y="5469967"/>
            <a:ext cx="1136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&lt;NUM, 2&gt;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7BE47221-BFFC-0243-AFE9-5C53FC906A1B}"/>
              </a:ext>
            </a:extLst>
          </p:cNvPr>
          <p:cNvCxnSpPr>
            <a:cxnSpLocks/>
            <a:endCxn id="22" idx="0"/>
          </p:cNvCxnSpPr>
          <p:nvPr/>
        </p:nvCxnSpPr>
        <p:spPr>
          <a:xfrm flipH="1">
            <a:off x="7298056" y="3477414"/>
            <a:ext cx="1442" cy="46457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49807E1A-CE97-FF41-A2A5-7C3CB46AC284}"/>
              </a:ext>
            </a:extLst>
          </p:cNvPr>
          <p:cNvCxnSpPr>
            <a:cxnSpLocks/>
          </p:cNvCxnSpPr>
          <p:nvPr/>
        </p:nvCxnSpPr>
        <p:spPr>
          <a:xfrm flipH="1">
            <a:off x="8758711" y="3459774"/>
            <a:ext cx="1224374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9DAF383E-DF34-F944-BC7F-24A207C0E665}"/>
              </a:ext>
            </a:extLst>
          </p:cNvPr>
          <p:cNvCxnSpPr>
            <a:cxnSpLocks/>
          </p:cNvCxnSpPr>
          <p:nvPr/>
        </p:nvCxnSpPr>
        <p:spPr>
          <a:xfrm>
            <a:off x="9983084" y="3459774"/>
            <a:ext cx="0" cy="46940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8CA92CF3-16B2-3A46-9746-FE978094BA1D}"/>
              </a:ext>
            </a:extLst>
          </p:cNvPr>
          <p:cNvCxnSpPr>
            <a:cxnSpLocks/>
          </p:cNvCxnSpPr>
          <p:nvPr/>
        </p:nvCxnSpPr>
        <p:spPr>
          <a:xfrm>
            <a:off x="9983084" y="3459774"/>
            <a:ext cx="1097159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5173FE82-5C9F-3B48-8EAE-3B7CB4B7E7F6}"/>
              </a:ext>
            </a:extLst>
          </p:cNvPr>
          <p:cNvSpPr txBox="1"/>
          <p:nvPr/>
        </p:nvSpPr>
        <p:spPr>
          <a:xfrm>
            <a:off x="9525511" y="3926876"/>
            <a:ext cx="880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&lt;PLUS&gt;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F067DEE-CDD4-7E46-9949-17B518AA1F04}"/>
              </a:ext>
            </a:extLst>
          </p:cNvPr>
          <p:cNvSpPr txBox="1"/>
          <p:nvPr/>
        </p:nvSpPr>
        <p:spPr>
          <a:xfrm>
            <a:off x="8459719" y="3895483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CCBC7C3-3B2D-8846-922F-FFE276D95ACE}"/>
              </a:ext>
            </a:extLst>
          </p:cNvPr>
          <p:cNvSpPr txBox="1"/>
          <p:nvPr/>
        </p:nvSpPr>
        <p:spPr>
          <a:xfrm>
            <a:off x="10781251" y="3895483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23078ED-048C-F640-ACD0-3E3AAD13C997}"/>
              </a:ext>
            </a:extLst>
          </p:cNvPr>
          <p:cNvSpPr txBox="1"/>
          <p:nvPr/>
        </p:nvSpPr>
        <p:spPr>
          <a:xfrm>
            <a:off x="6978545" y="3941992"/>
            <a:ext cx="639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term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AD31FE39-303E-6A49-A3C2-0B76C241499E}"/>
              </a:ext>
            </a:extLst>
          </p:cNvPr>
          <p:cNvCxnSpPr>
            <a:cxnSpLocks/>
            <a:stCxn id="22" idx="2"/>
            <a:endCxn id="24" idx="0"/>
          </p:cNvCxnSpPr>
          <p:nvPr/>
        </p:nvCxnSpPr>
        <p:spPr>
          <a:xfrm flipH="1">
            <a:off x="7298055" y="4311324"/>
            <a:ext cx="1" cy="4892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085D5B41-A14A-6947-AF22-039FD4CC5D3A}"/>
              </a:ext>
            </a:extLst>
          </p:cNvPr>
          <p:cNvSpPr txBox="1"/>
          <p:nvPr/>
        </p:nvSpPr>
        <p:spPr>
          <a:xfrm>
            <a:off x="6930165" y="4800574"/>
            <a:ext cx="735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factor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C24A46DA-5EEF-E14F-98AC-75E996BC5908}"/>
              </a:ext>
            </a:extLst>
          </p:cNvPr>
          <p:cNvCxnSpPr>
            <a:cxnSpLocks/>
            <a:stCxn id="24" idx="2"/>
            <a:endCxn id="14" idx="0"/>
          </p:cNvCxnSpPr>
          <p:nvPr/>
        </p:nvCxnSpPr>
        <p:spPr>
          <a:xfrm flipH="1">
            <a:off x="7292446" y="5169906"/>
            <a:ext cx="5609" cy="3000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53922C26-78A1-2B41-8636-490EF1E8297B}"/>
              </a:ext>
            </a:extLst>
          </p:cNvPr>
          <p:cNvSpPr txBox="1"/>
          <p:nvPr/>
        </p:nvSpPr>
        <p:spPr>
          <a:xfrm>
            <a:off x="8223152" y="5907160"/>
            <a:ext cx="1136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&lt;NUM, 3&gt;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97B625C-0EB6-C44A-B7B1-59D7A6B79F63}"/>
              </a:ext>
            </a:extLst>
          </p:cNvPr>
          <p:cNvSpPr txBox="1"/>
          <p:nvPr/>
        </p:nvSpPr>
        <p:spPr>
          <a:xfrm>
            <a:off x="8429296" y="4595211"/>
            <a:ext cx="639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term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EFCE927F-6F2D-7C4E-A51D-683038842E00}"/>
              </a:ext>
            </a:extLst>
          </p:cNvPr>
          <p:cNvCxnSpPr>
            <a:cxnSpLocks/>
            <a:endCxn id="28" idx="0"/>
          </p:cNvCxnSpPr>
          <p:nvPr/>
        </p:nvCxnSpPr>
        <p:spPr>
          <a:xfrm>
            <a:off x="8791577" y="5598467"/>
            <a:ext cx="0" cy="30869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3EF182C6-3A3A-5340-AECF-F5309B097F1B}"/>
              </a:ext>
            </a:extLst>
          </p:cNvPr>
          <p:cNvCxnSpPr>
            <a:cxnSpLocks/>
          </p:cNvCxnSpPr>
          <p:nvPr/>
        </p:nvCxnSpPr>
        <p:spPr>
          <a:xfrm flipH="1">
            <a:off x="8773620" y="4276824"/>
            <a:ext cx="5609" cy="3000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13C08319-763D-EC4A-85E5-A88DF4758EAC}"/>
              </a:ext>
            </a:extLst>
          </p:cNvPr>
          <p:cNvSpPr txBox="1"/>
          <p:nvPr/>
        </p:nvSpPr>
        <p:spPr>
          <a:xfrm>
            <a:off x="10546607" y="5907160"/>
            <a:ext cx="1136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&lt;NUM, 4&gt;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9F2F9A8A-EA8C-4840-9B67-4CF2EB90B9E3}"/>
              </a:ext>
            </a:extLst>
          </p:cNvPr>
          <p:cNvSpPr txBox="1"/>
          <p:nvPr/>
        </p:nvSpPr>
        <p:spPr>
          <a:xfrm>
            <a:off x="10752751" y="4595211"/>
            <a:ext cx="639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term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94B5E655-A336-324F-8040-8067BBACD221}"/>
              </a:ext>
            </a:extLst>
          </p:cNvPr>
          <p:cNvCxnSpPr>
            <a:cxnSpLocks/>
            <a:endCxn id="32" idx="0"/>
          </p:cNvCxnSpPr>
          <p:nvPr/>
        </p:nvCxnSpPr>
        <p:spPr>
          <a:xfrm>
            <a:off x="11115032" y="5642964"/>
            <a:ext cx="0" cy="26419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E7FBE64F-48C5-3445-A705-3585FFC27A81}"/>
              </a:ext>
            </a:extLst>
          </p:cNvPr>
          <p:cNvCxnSpPr>
            <a:cxnSpLocks/>
          </p:cNvCxnSpPr>
          <p:nvPr/>
        </p:nvCxnSpPr>
        <p:spPr>
          <a:xfrm flipH="1">
            <a:off x="11097075" y="4276824"/>
            <a:ext cx="5609" cy="3000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0E9BEB0F-F6AB-D14C-AA7C-F8C362827398}"/>
              </a:ext>
            </a:extLst>
          </p:cNvPr>
          <p:cNvCxnSpPr>
            <a:cxnSpLocks/>
            <a:stCxn id="29" idx="2"/>
            <a:endCxn id="42" idx="0"/>
          </p:cNvCxnSpPr>
          <p:nvPr/>
        </p:nvCxnSpPr>
        <p:spPr>
          <a:xfrm>
            <a:off x="8748807" y="4964543"/>
            <a:ext cx="9904" cy="24288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D5E41403-C4A0-4D4C-8612-2848F97625CD}"/>
              </a:ext>
            </a:extLst>
          </p:cNvPr>
          <p:cNvSpPr txBox="1"/>
          <p:nvPr/>
        </p:nvSpPr>
        <p:spPr>
          <a:xfrm>
            <a:off x="8390821" y="5207432"/>
            <a:ext cx="735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factor</a:t>
            </a:r>
          </a:p>
        </p:txBody>
      </p: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614A3599-6266-194B-A062-C993C27C06A8}"/>
              </a:ext>
            </a:extLst>
          </p:cNvPr>
          <p:cNvCxnSpPr>
            <a:cxnSpLocks/>
            <a:endCxn id="47" idx="0"/>
          </p:cNvCxnSpPr>
          <p:nvPr/>
        </p:nvCxnSpPr>
        <p:spPr>
          <a:xfrm>
            <a:off x="11070339" y="4886852"/>
            <a:ext cx="9904" cy="24288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F1C7E270-ED72-8040-87BF-6441A4678689}"/>
              </a:ext>
            </a:extLst>
          </p:cNvPr>
          <p:cNvSpPr txBox="1"/>
          <p:nvPr/>
        </p:nvSpPr>
        <p:spPr>
          <a:xfrm>
            <a:off x="10712353" y="5129741"/>
            <a:ext cx="735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factor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5EC1923B-CC00-F54F-B58B-2CBADA324DE1}"/>
              </a:ext>
            </a:extLst>
          </p:cNvPr>
          <p:cNvSpPr txBox="1"/>
          <p:nvPr/>
        </p:nvSpPr>
        <p:spPr>
          <a:xfrm>
            <a:off x="3337704" y="1941731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3BEC7F16-A435-7C43-9D5A-1A75CBD13DBE}"/>
              </a:ext>
            </a:extLst>
          </p:cNvPr>
          <p:cNvCxnSpPr>
            <a:cxnSpLocks/>
            <a:stCxn id="36" idx="2"/>
            <a:endCxn id="38" idx="0"/>
          </p:cNvCxnSpPr>
          <p:nvPr/>
        </p:nvCxnSpPr>
        <p:spPr>
          <a:xfrm flipH="1">
            <a:off x="2001800" y="2311063"/>
            <a:ext cx="1634896" cy="5366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38EE1F56-B098-B34B-BF7A-EF753C1D22C6}"/>
              </a:ext>
            </a:extLst>
          </p:cNvPr>
          <p:cNvSpPr txBox="1"/>
          <p:nvPr/>
        </p:nvSpPr>
        <p:spPr>
          <a:xfrm>
            <a:off x="1702808" y="2847707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130EC886-051B-1248-823D-2EB736133459}"/>
              </a:ext>
            </a:extLst>
          </p:cNvPr>
          <p:cNvCxnSpPr>
            <a:cxnSpLocks/>
            <a:stCxn id="36" idx="2"/>
            <a:endCxn id="43" idx="0"/>
          </p:cNvCxnSpPr>
          <p:nvPr/>
        </p:nvCxnSpPr>
        <p:spPr>
          <a:xfrm>
            <a:off x="3636696" y="2311063"/>
            <a:ext cx="0" cy="55483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4952DEB2-6A92-8541-ACE1-DDEDA7B9D118}"/>
              </a:ext>
            </a:extLst>
          </p:cNvPr>
          <p:cNvCxnSpPr>
            <a:cxnSpLocks/>
            <a:stCxn id="36" idx="2"/>
            <a:endCxn id="44" idx="0"/>
          </p:cNvCxnSpPr>
          <p:nvPr/>
        </p:nvCxnSpPr>
        <p:spPr>
          <a:xfrm>
            <a:off x="3636696" y="2311063"/>
            <a:ext cx="1057341" cy="5366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1A9C10E0-8E1E-5748-91F2-5B29E549D1D6}"/>
              </a:ext>
            </a:extLst>
          </p:cNvPr>
          <p:cNvSpPr txBox="1"/>
          <p:nvPr/>
        </p:nvSpPr>
        <p:spPr>
          <a:xfrm>
            <a:off x="3196575" y="2865900"/>
            <a:ext cx="880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&lt;PLUS&gt;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D7CA5CA2-4EA4-3B4E-9A91-6DDCD6F71A20}"/>
              </a:ext>
            </a:extLst>
          </p:cNvPr>
          <p:cNvSpPr txBox="1"/>
          <p:nvPr/>
        </p:nvSpPr>
        <p:spPr>
          <a:xfrm>
            <a:off x="4395045" y="2847707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2737F467-DD3B-464D-AB7C-48ADAE9C7A75}"/>
              </a:ext>
            </a:extLst>
          </p:cNvPr>
          <p:cNvCxnSpPr>
            <a:cxnSpLocks/>
          </p:cNvCxnSpPr>
          <p:nvPr/>
        </p:nvCxnSpPr>
        <p:spPr>
          <a:xfrm flipH="1">
            <a:off x="704643" y="3275108"/>
            <a:ext cx="1224374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3B3C027E-6CAD-874A-BA4C-D4BDE373AB42}"/>
              </a:ext>
            </a:extLst>
          </p:cNvPr>
          <p:cNvCxnSpPr>
            <a:cxnSpLocks/>
          </p:cNvCxnSpPr>
          <p:nvPr/>
        </p:nvCxnSpPr>
        <p:spPr>
          <a:xfrm>
            <a:off x="1929016" y="3275108"/>
            <a:ext cx="0" cy="46940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1ED3D8CF-46C2-074A-B667-A1B26D7A6839}"/>
              </a:ext>
            </a:extLst>
          </p:cNvPr>
          <p:cNvCxnSpPr>
            <a:cxnSpLocks/>
          </p:cNvCxnSpPr>
          <p:nvPr/>
        </p:nvCxnSpPr>
        <p:spPr>
          <a:xfrm>
            <a:off x="1929016" y="3275108"/>
            <a:ext cx="1097159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2" name="TextBox 51">
            <a:extLst>
              <a:ext uri="{FF2B5EF4-FFF2-40B4-BE49-F238E27FC236}">
                <a16:creationId xmlns:a16="http://schemas.microsoft.com/office/drawing/2014/main" id="{41C57070-1823-F445-9473-2FC7F87656AF}"/>
              </a:ext>
            </a:extLst>
          </p:cNvPr>
          <p:cNvSpPr txBox="1"/>
          <p:nvPr/>
        </p:nvSpPr>
        <p:spPr>
          <a:xfrm>
            <a:off x="1471443" y="3742210"/>
            <a:ext cx="880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&lt;PLUS&gt;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96253B0E-0EC6-3148-A7AA-7554864A0EED}"/>
              </a:ext>
            </a:extLst>
          </p:cNvPr>
          <p:cNvSpPr txBox="1"/>
          <p:nvPr/>
        </p:nvSpPr>
        <p:spPr>
          <a:xfrm>
            <a:off x="405651" y="3710817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E8D89358-50D5-5149-9D7E-12BE25096FA6}"/>
              </a:ext>
            </a:extLst>
          </p:cNvPr>
          <p:cNvSpPr txBox="1"/>
          <p:nvPr/>
        </p:nvSpPr>
        <p:spPr>
          <a:xfrm>
            <a:off x="2727183" y="3710817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4BB51672-AA26-1342-9E90-03C0F97FFA09}"/>
              </a:ext>
            </a:extLst>
          </p:cNvPr>
          <p:cNvSpPr txBox="1"/>
          <p:nvPr/>
        </p:nvSpPr>
        <p:spPr>
          <a:xfrm>
            <a:off x="169084" y="5722494"/>
            <a:ext cx="1136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&lt;NUM, 2&gt;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C1BB3498-EE54-8746-A272-5AD0BED142DC}"/>
              </a:ext>
            </a:extLst>
          </p:cNvPr>
          <p:cNvSpPr txBox="1"/>
          <p:nvPr/>
        </p:nvSpPr>
        <p:spPr>
          <a:xfrm>
            <a:off x="375228" y="4410545"/>
            <a:ext cx="639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term</a:t>
            </a:r>
          </a:p>
        </p:txBody>
      </p: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FD6F8D07-D95A-5448-B1DF-6BD3C103C7EB}"/>
              </a:ext>
            </a:extLst>
          </p:cNvPr>
          <p:cNvCxnSpPr>
            <a:cxnSpLocks/>
            <a:endCxn id="59" idx="0"/>
          </p:cNvCxnSpPr>
          <p:nvPr/>
        </p:nvCxnSpPr>
        <p:spPr>
          <a:xfrm flipH="1">
            <a:off x="737509" y="5413801"/>
            <a:ext cx="1" cy="30869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A86DCAF7-69E6-834A-AE6E-0FE38CEA85BA}"/>
              </a:ext>
            </a:extLst>
          </p:cNvPr>
          <p:cNvCxnSpPr>
            <a:cxnSpLocks/>
          </p:cNvCxnSpPr>
          <p:nvPr/>
        </p:nvCxnSpPr>
        <p:spPr>
          <a:xfrm flipH="1">
            <a:off x="719552" y="4092158"/>
            <a:ext cx="5609" cy="3000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3" name="TextBox 62">
            <a:extLst>
              <a:ext uri="{FF2B5EF4-FFF2-40B4-BE49-F238E27FC236}">
                <a16:creationId xmlns:a16="http://schemas.microsoft.com/office/drawing/2014/main" id="{BD57399C-B201-B746-8DE0-BCBE79A9AA7E}"/>
              </a:ext>
            </a:extLst>
          </p:cNvPr>
          <p:cNvSpPr txBox="1"/>
          <p:nvPr/>
        </p:nvSpPr>
        <p:spPr>
          <a:xfrm>
            <a:off x="2492539" y="5722494"/>
            <a:ext cx="1136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&lt;NUM, 3&gt;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2026449A-B7B4-B146-92E2-AEC4902CF791}"/>
              </a:ext>
            </a:extLst>
          </p:cNvPr>
          <p:cNvSpPr txBox="1"/>
          <p:nvPr/>
        </p:nvSpPr>
        <p:spPr>
          <a:xfrm>
            <a:off x="2698683" y="4410545"/>
            <a:ext cx="639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term</a:t>
            </a:r>
          </a:p>
        </p:txBody>
      </p: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8C04012A-4FA5-6B44-80E4-9A7BFA02A83B}"/>
              </a:ext>
            </a:extLst>
          </p:cNvPr>
          <p:cNvCxnSpPr>
            <a:cxnSpLocks/>
            <a:endCxn id="63" idx="0"/>
          </p:cNvCxnSpPr>
          <p:nvPr/>
        </p:nvCxnSpPr>
        <p:spPr>
          <a:xfrm flipH="1">
            <a:off x="3060964" y="5458298"/>
            <a:ext cx="1" cy="26419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A93561DF-98DF-A440-B8EE-AB89FE1FA19E}"/>
              </a:ext>
            </a:extLst>
          </p:cNvPr>
          <p:cNvCxnSpPr>
            <a:cxnSpLocks/>
          </p:cNvCxnSpPr>
          <p:nvPr/>
        </p:nvCxnSpPr>
        <p:spPr>
          <a:xfrm flipH="1">
            <a:off x="3043007" y="4092158"/>
            <a:ext cx="5609" cy="3000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8AC93A18-FD63-3C49-B627-4ED0A6C07807}"/>
              </a:ext>
            </a:extLst>
          </p:cNvPr>
          <p:cNvCxnSpPr>
            <a:cxnSpLocks/>
            <a:stCxn id="60" idx="2"/>
            <a:endCxn id="68" idx="0"/>
          </p:cNvCxnSpPr>
          <p:nvPr/>
        </p:nvCxnSpPr>
        <p:spPr>
          <a:xfrm>
            <a:off x="694739" y="4779877"/>
            <a:ext cx="9904" cy="24288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8" name="TextBox 67">
            <a:extLst>
              <a:ext uri="{FF2B5EF4-FFF2-40B4-BE49-F238E27FC236}">
                <a16:creationId xmlns:a16="http://schemas.microsoft.com/office/drawing/2014/main" id="{4BACA7DC-06DF-1F42-9362-D172C7991887}"/>
              </a:ext>
            </a:extLst>
          </p:cNvPr>
          <p:cNvSpPr txBox="1"/>
          <p:nvPr/>
        </p:nvSpPr>
        <p:spPr>
          <a:xfrm>
            <a:off x="336753" y="5022766"/>
            <a:ext cx="735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factor</a:t>
            </a:r>
          </a:p>
        </p:txBody>
      </p: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03147EF5-1094-DF40-B87D-B68D07211B82}"/>
              </a:ext>
            </a:extLst>
          </p:cNvPr>
          <p:cNvCxnSpPr>
            <a:cxnSpLocks/>
            <a:endCxn id="70" idx="0"/>
          </p:cNvCxnSpPr>
          <p:nvPr/>
        </p:nvCxnSpPr>
        <p:spPr>
          <a:xfrm>
            <a:off x="3016271" y="4702186"/>
            <a:ext cx="9904" cy="24288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0" name="TextBox 69">
            <a:extLst>
              <a:ext uri="{FF2B5EF4-FFF2-40B4-BE49-F238E27FC236}">
                <a16:creationId xmlns:a16="http://schemas.microsoft.com/office/drawing/2014/main" id="{E3A4C9DB-E5C4-EE4E-B341-8806AFC0BC1A}"/>
              </a:ext>
            </a:extLst>
          </p:cNvPr>
          <p:cNvSpPr txBox="1"/>
          <p:nvPr/>
        </p:nvSpPr>
        <p:spPr>
          <a:xfrm>
            <a:off x="2658285" y="4945075"/>
            <a:ext cx="735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factor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6E863AD3-AF58-9343-8A51-6AC7DA42C02D}"/>
              </a:ext>
            </a:extLst>
          </p:cNvPr>
          <p:cNvSpPr txBox="1"/>
          <p:nvPr/>
        </p:nvSpPr>
        <p:spPr>
          <a:xfrm>
            <a:off x="4108799" y="5194151"/>
            <a:ext cx="1136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&lt;NUM, 4&gt;</a:t>
            </a:r>
          </a:p>
        </p:txBody>
      </p: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1FB1C20C-FC64-DC4C-9330-6351C4E9B540}"/>
              </a:ext>
            </a:extLst>
          </p:cNvPr>
          <p:cNvCxnSpPr>
            <a:cxnSpLocks/>
            <a:endCxn id="73" idx="0"/>
          </p:cNvCxnSpPr>
          <p:nvPr/>
        </p:nvCxnSpPr>
        <p:spPr>
          <a:xfrm flipH="1">
            <a:off x="4682834" y="3201598"/>
            <a:ext cx="1442" cy="46457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3" name="TextBox 72">
            <a:extLst>
              <a:ext uri="{FF2B5EF4-FFF2-40B4-BE49-F238E27FC236}">
                <a16:creationId xmlns:a16="http://schemas.microsoft.com/office/drawing/2014/main" id="{A5E35CF3-8A64-944D-AA44-CCB594F0C936}"/>
              </a:ext>
            </a:extLst>
          </p:cNvPr>
          <p:cNvSpPr txBox="1"/>
          <p:nvPr/>
        </p:nvSpPr>
        <p:spPr>
          <a:xfrm>
            <a:off x="4363323" y="3666176"/>
            <a:ext cx="639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term</a:t>
            </a:r>
          </a:p>
        </p:txBody>
      </p: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81C3E4BA-997F-AA4A-BB0F-E26D41A1AC4D}"/>
              </a:ext>
            </a:extLst>
          </p:cNvPr>
          <p:cNvCxnSpPr>
            <a:cxnSpLocks/>
            <a:stCxn id="73" idx="2"/>
            <a:endCxn id="75" idx="0"/>
          </p:cNvCxnSpPr>
          <p:nvPr/>
        </p:nvCxnSpPr>
        <p:spPr>
          <a:xfrm flipH="1">
            <a:off x="4682833" y="4035508"/>
            <a:ext cx="1" cy="4892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5" name="TextBox 74">
            <a:extLst>
              <a:ext uri="{FF2B5EF4-FFF2-40B4-BE49-F238E27FC236}">
                <a16:creationId xmlns:a16="http://schemas.microsoft.com/office/drawing/2014/main" id="{3AECA206-BD9C-0C4C-ACFA-6ED75A7F6D50}"/>
              </a:ext>
            </a:extLst>
          </p:cNvPr>
          <p:cNvSpPr txBox="1"/>
          <p:nvPr/>
        </p:nvSpPr>
        <p:spPr>
          <a:xfrm>
            <a:off x="4314943" y="4524758"/>
            <a:ext cx="735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factor</a:t>
            </a:r>
          </a:p>
        </p:txBody>
      </p: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0ECCCB75-1593-BA4C-988E-981C8B8AF8D5}"/>
              </a:ext>
            </a:extLst>
          </p:cNvPr>
          <p:cNvCxnSpPr>
            <a:cxnSpLocks/>
            <a:stCxn id="75" idx="2"/>
            <a:endCxn id="71" idx="0"/>
          </p:cNvCxnSpPr>
          <p:nvPr/>
        </p:nvCxnSpPr>
        <p:spPr>
          <a:xfrm flipH="1">
            <a:off x="4677224" y="4894090"/>
            <a:ext cx="5609" cy="3000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77" name="Picture 76">
            <a:extLst>
              <a:ext uri="{FF2B5EF4-FFF2-40B4-BE49-F238E27FC236}">
                <a16:creationId xmlns:a16="http://schemas.microsoft.com/office/drawing/2014/main" id="{896433BA-8CBF-CC47-B4E3-8EB606499A8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6911" r="78414" b="58172"/>
          <a:stretch/>
        </p:blipFill>
        <p:spPr>
          <a:xfrm>
            <a:off x="669899" y="187848"/>
            <a:ext cx="2351147" cy="1187403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8266C30-93B1-BD48-B373-E522C26F96A0}"/>
              </a:ext>
            </a:extLst>
          </p:cNvPr>
          <p:cNvSpPr txBox="1"/>
          <p:nvPr/>
        </p:nvSpPr>
        <p:spPr>
          <a:xfrm>
            <a:off x="4847847" y="1513071"/>
            <a:ext cx="27158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Both parse trees are valid,</a:t>
            </a:r>
            <a:br>
              <a:rPr lang="en-US" dirty="0"/>
            </a:br>
            <a:r>
              <a:rPr lang="en-US" dirty="0"/>
              <a:t>this grammar is ambiguous</a:t>
            </a:r>
          </a:p>
        </p:txBody>
      </p:sp>
    </p:spTree>
    <p:extLst>
      <p:ext uri="{BB962C8B-B14F-4D97-AF65-F5344CB8AC3E}">
        <p14:creationId xmlns:p14="http://schemas.microsoft.com/office/powerpoint/2010/main" val="21348133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1581C384-93DB-0D44-BE61-8197A0709109}"/>
              </a:ext>
            </a:extLst>
          </p:cNvPr>
          <p:cNvSpPr txBox="1"/>
          <p:nvPr/>
        </p:nvSpPr>
        <p:spPr>
          <a:xfrm>
            <a:off x="3196575" y="595375"/>
            <a:ext cx="31470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ourier" pitchFamily="2" charset="0"/>
              </a:rPr>
              <a:t>input: 2+3+4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EF4FC3F-B8F7-EF4A-8F6B-AAFA31AB4690}"/>
              </a:ext>
            </a:extLst>
          </p:cNvPr>
          <p:cNvSpPr txBox="1"/>
          <p:nvPr/>
        </p:nvSpPr>
        <p:spPr>
          <a:xfrm>
            <a:off x="8635402" y="2181957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0141CE8-2344-0948-9E95-8E3D11DE2430}"/>
              </a:ext>
            </a:extLst>
          </p:cNvPr>
          <p:cNvCxnSpPr>
            <a:cxnSpLocks/>
            <a:stCxn id="7" idx="2"/>
            <a:endCxn id="9" idx="0"/>
          </p:cNvCxnSpPr>
          <p:nvPr/>
        </p:nvCxnSpPr>
        <p:spPr>
          <a:xfrm flipH="1">
            <a:off x="7299498" y="2551289"/>
            <a:ext cx="1634896" cy="5366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E6D905BC-8176-5C4B-8283-5453872C6006}"/>
              </a:ext>
            </a:extLst>
          </p:cNvPr>
          <p:cNvSpPr txBox="1"/>
          <p:nvPr/>
        </p:nvSpPr>
        <p:spPr>
          <a:xfrm>
            <a:off x="7000506" y="3087933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686B2F0-A92C-9842-99A5-BB5F68B3CB0F}"/>
              </a:ext>
            </a:extLst>
          </p:cNvPr>
          <p:cNvCxnSpPr>
            <a:cxnSpLocks/>
            <a:stCxn id="7" idx="2"/>
            <a:endCxn id="12" idx="0"/>
          </p:cNvCxnSpPr>
          <p:nvPr/>
        </p:nvCxnSpPr>
        <p:spPr>
          <a:xfrm>
            <a:off x="8934394" y="2551289"/>
            <a:ext cx="0" cy="55483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B373421-B101-4546-B128-9E43278BD634}"/>
              </a:ext>
            </a:extLst>
          </p:cNvPr>
          <p:cNvCxnSpPr>
            <a:cxnSpLocks/>
            <a:stCxn id="7" idx="2"/>
            <a:endCxn id="13" idx="0"/>
          </p:cNvCxnSpPr>
          <p:nvPr/>
        </p:nvCxnSpPr>
        <p:spPr>
          <a:xfrm>
            <a:off x="8934394" y="2551289"/>
            <a:ext cx="1057341" cy="5366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60AF16AA-22CD-FA4F-9F55-FCC38AD1D4BA}"/>
              </a:ext>
            </a:extLst>
          </p:cNvPr>
          <p:cNvSpPr txBox="1"/>
          <p:nvPr/>
        </p:nvSpPr>
        <p:spPr>
          <a:xfrm>
            <a:off x="8494273" y="3106126"/>
            <a:ext cx="880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&lt;PLUS&gt;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A6A98FD-3CE1-2241-952E-12AD71379DB0}"/>
              </a:ext>
            </a:extLst>
          </p:cNvPr>
          <p:cNvSpPr txBox="1"/>
          <p:nvPr/>
        </p:nvSpPr>
        <p:spPr>
          <a:xfrm>
            <a:off x="9692743" y="3087933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6D518E2-D041-B54A-BAFD-9F3EB0B79156}"/>
              </a:ext>
            </a:extLst>
          </p:cNvPr>
          <p:cNvSpPr txBox="1"/>
          <p:nvPr/>
        </p:nvSpPr>
        <p:spPr>
          <a:xfrm>
            <a:off x="6724021" y="5469967"/>
            <a:ext cx="1136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&lt;NUM, 2&gt;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7BE47221-BFFC-0243-AFE9-5C53FC906A1B}"/>
              </a:ext>
            </a:extLst>
          </p:cNvPr>
          <p:cNvCxnSpPr>
            <a:cxnSpLocks/>
            <a:endCxn id="22" idx="0"/>
          </p:cNvCxnSpPr>
          <p:nvPr/>
        </p:nvCxnSpPr>
        <p:spPr>
          <a:xfrm flipH="1">
            <a:off x="7298056" y="3477414"/>
            <a:ext cx="1442" cy="46457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49807E1A-CE97-FF41-A2A5-7C3CB46AC284}"/>
              </a:ext>
            </a:extLst>
          </p:cNvPr>
          <p:cNvCxnSpPr>
            <a:cxnSpLocks/>
          </p:cNvCxnSpPr>
          <p:nvPr/>
        </p:nvCxnSpPr>
        <p:spPr>
          <a:xfrm flipH="1">
            <a:off x="8758711" y="3459774"/>
            <a:ext cx="1224374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9DAF383E-DF34-F944-BC7F-24A207C0E665}"/>
              </a:ext>
            </a:extLst>
          </p:cNvPr>
          <p:cNvCxnSpPr>
            <a:cxnSpLocks/>
          </p:cNvCxnSpPr>
          <p:nvPr/>
        </p:nvCxnSpPr>
        <p:spPr>
          <a:xfrm>
            <a:off x="9983084" y="3459774"/>
            <a:ext cx="0" cy="46940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8CA92CF3-16B2-3A46-9746-FE978094BA1D}"/>
              </a:ext>
            </a:extLst>
          </p:cNvPr>
          <p:cNvCxnSpPr>
            <a:cxnSpLocks/>
          </p:cNvCxnSpPr>
          <p:nvPr/>
        </p:nvCxnSpPr>
        <p:spPr>
          <a:xfrm>
            <a:off x="9983084" y="3459774"/>
            <a:ext cx="1097159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5173FE82-5C9F-3B48-8EAE-3B7CB4B7E7F6}"/>
              </a:ext>
            </a:extLst>
          </p:cNvPr>
          <p:cNvSpPr txBox="1"/>
          <p:nvPr/>
        </p:nvSpPr>
        <p:spPr>
          <a:xfrm>
            <a:off x="9525511" y="3926876"/>
            <a:ext cx="880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&lt;PLUS&gt;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F067DEE-CDD4-7E46-9949-17B518AA1F04}"/>
              </a:ext>
            </a:extLst>
          </p:cNvPr>
          <p:cNvSpPr txBox="1"/>
          <p:nvPr/>
        </p:nvSpPr>
        <p:spPr>
          <a:xfrm>
            <a:off x="8459719" y="3895483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CCBC7C3-3B2D-8846-922F-FFE276D95ACE}"/>
              </a:ext>
            </a:extLst>
          </p:cNvPr>
          <p:cNvSpPr txBox="1"/>
          <p:nvPr/>
        </p:nvSpPr>
        <p:spPr>
          <a:xfrm>
            <a:off x="10781251" y="3895483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23078ED-048C-F640-ACD0-3E3AAD13C997}"/>
              </a:ext>
            </a:extLst>
          </p:cNvPr>
          <p:cNvSpPr txBox="1"/>
          <p:nvPr/>
        </p:nvSpPr>
        <p:spPr>
          <a:xfrm>
            <a:off x="6978545" y="3941992"/>
            <a:ext cx="639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term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AD31FE39-303E-6A49-A3C2-0B76C241499E}"/>
              </a:ext>
            </a:extLst>
          </p:cNvPr>
          <p:cNvCxnSpPr>
            <a:cxnSpLocks/>
            <a:stCxn id="22" idx="2"/>
            <a:endCxn id="24" idx="0"/>
          </p:cNvCxnSpPr>
          <p:nvPr/>
        </p:nvCxnSpPr>
        <p:spPr>
          <a:xfrm flipH="1">
            <a:off x="7298055" y="4311324"/>
            <a:ext cx="1" cy="4892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085D5B41-A14A-6947-AF22-039FD4CC5D3A}"/>
              </a:ext>
            </a:extLst>
          </p:cNvPr>
          <p:cNvSpPr txBox="1"/>
          <p:nvPr/>
        </p:nvSpPr>
        <p:spPr>
          <a:xfrm>
            <a:off x="6930165" y="4800574"/>
            <a:ext cx="735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factor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C24A46DA-5EEF-E14F-98AC-75E996BC5908}"/>
              </a:ext>
            </a:extLst>
          </p:cNvPr>
          <p:cNvCxnSpPr>
            <a:cxnSpLocks/>
            <a:stCxn id="24" idx="2"/>
            <a:endCxn id="14" idx="0"/>
          </p:cNvCxnSpPr>
          <p:nvPr/>
        </p:nvCxnSpPr>
        <p:spPr>
          <a:xfrm flipH="1">
            <a:off x="7292446" y="5169906"/>
            <a:ext cx="5609" cy="3000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53922C26-78A1-2B41-8636-490EF1E8297B}"/>
              </a:ext>
            </a:extLst>
          </p:cNvPr>
          <p:cNvSpPr txBox="1"/>
          <p:nvPr/>
        </p:nvSpPr>
        <p:spPr>
          <a:xfrm>
            <a:off x="8223152" y="5907160"/>
            <a:ext cx="1136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&lt;NUM, 3&gt;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97B625C-0EB6-C44A-B7B1-59D7A6B79F63}"/>
              </a:ext>
            </a:extLst>
          </p:cNvPr>
          <p:cNvSpPr txBox="1"/>
          <p:nvPr/>
        </p:nvSpPr>
        <p:spPr>
          <a:xfrm>
            <a:off x="8429296" y="4595211"/>
            <a:ext cx="639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term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EFCE927F-6F2D-7C4E-A51D-683038842E00}"/>
              </a:ext>
            </a:extLst>
          </p:cNvPr>
          <p:cNvCxnSpPr>
            <a:cxnSpLocks/>
            <a:endCxn id="28" idx="0"/>
          </p:cNvCxnSpPr>
          <p:nvPr/>
        </p:nvCxnSpPr>
        <p:spPr>
          <a:xfrm>
            <a:off x="8791577" y="5598467"/>
            <a:ext cx="0" cy="30869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3EF182C6-3A3A-5340-AECF-F5309B097F1B}"/>
              </a:ext>
            </a:extLst>
          </p:cNvPr>
          <p:cNvCxnSpPr>
            <a:cxnSpLocks/>
          </p:cNvCxnSpPr>
          <p:nvPr/>
        </p:nvCxnSpPr>
        <p:spPr>
          <a:xfrm flipH="1">
            <a:off x="8773620" y="4276824"/>
            <a:ext cx="5609" cy="3000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13C08319-763D-EC4A-85E5-A88DF4758EAC}"/>
              </a:ext>
            </a:extLst>
          </p:cNvPr>
          <p:cNvSpPr txBox="1"/>
          <p:nvPr/>
        </p:nvSpPr>
        <p:spPr>
          <a:xfrm>
            <a:off x="10546607" y="5907160"/>
            <a:ext cx="1136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&lt;NUM, 4&gt;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9F2F9A8A-EA8C-4840-9B67-4CF2EB90B9E3}"/>
              </a:ext>
            </a:extLst>
          </p:cNvPr>
          <p:cNvSpPr txBox="1"/>
          <p:nvPr/>
        </p:nvSpPr>
        <p:spPr>
          <a:xfrm>
            <a:off x="10752751" y="4595211"/>
            <a:ext cx="639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term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94B5E655-A336-324F-8040-8067BBACD221}"/>
              </a:ext>
            </a:extLst>
          </p:cNvPr>
          <p:cNvCxnSpPr>
            <a:cxnSpLocks/>
            <a:endCxn id="32" idx="0"/>
          </p:cNvCxnSpPr>
          <p:nvPr/>
        </p:nvCxnSpPr>
        <p:spPr>
          <a:xfrm>
            <a:off x="11115032" y="5642964"/>
            <a:ext cx="0" cy="26419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E7FBE64F-48C5-3445-A705-3585FFC27A81}"/>
              </a:ext>
            </a:extLst>
          </p:cNvPr>
          <p:cNvCxnSpPr>
            <a:cxnSpLocks/>
          </p:cNvCxnSpPr>
          <p:nvPr/>
        </p:nvCxnSpPr>
        <p:spPr>
          <a:xfrm flipH="1">
            <a:off x="11097075" y="4276824"/>
            <a:ext cx="5609" cy="3000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0E9BEB0F-F6AB-D14C-AA7C-F8C362827398}"/>
              </a:ext>
            </a:extLst>
          </p:cNvPr>
          <p:cNvCxnSpPr>
            <a:cxnSpLocks/>
            <a:stCxn id="29" idx="2"/>
            <a:endCxn id="42" idx="0"/>
          </p:cNvCxnSpPr>
          <p:nvPr/>
        </p:nvCxnSpPr>
        <p:spPr>
          <a:xfrm>
            <a:off x="8748807" y="4964543"/>
            <a:ext cx="9904" cy="24288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D5E41403-C4A0-4D4C-8612-2848F97625CD}"/>
              </a:ext>
            </a:extLst>
          </p:cNvPr>
          <p:cNvSpPr txBox="1"/>
          <p:nvPr/>
        </p:nvSpPr>
        <p:spPr>
          <a:xfrm>
            <a:off x="8390821" y="5207432"/>
            <a:ext cx="735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factor</a:t>
            </a:r>
          </a:p>
        </p:txBody>
      </p: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614A3599-6266-194B-A062-C993C27C06A8}"/>
              </a:ext>
            </a:extLst>
          </p:cNvPr>
          <p:cNvCxnSpPr>
            <a:cxnSpLocks/>
            <a:endCxn id="47" idx="0"/>
          </p:cNvCxnSpPr>
          <p:nvPr/>
        </p:nvCxnSpPr>
        <p:spPr>
          <a:xfrm>
            <a:off x="11070339" y="4886852"/>
            <a:ext cx="9904" cy="24288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F1C7E270-ED72-8040-87BF-6441A4678689}"/>
              </a:ext>
            </a:extLst>
          </p:cNvPr>
          <p:cNvSpPr txBox="1"/>
          <p:nvPr/>
        </p:nvSpPr>
        <p:spPr>
          <a:xfrm>
            <a:off x="10712353" y="5129741"/>
            <a:ext cx="735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factor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5EC1923B-CC00-F54F-B58B-2CBADA324DE1}"/>
              </a:ext>
            </a:extLst>
          </p:cNvPr>
          <p:cNvSpPr txBox="1"/>
          <p:nvPr/>
        </p:nvSpPr>
        <p:spPr>
          <a:xfrm>
            <a:off x="3337704" y="1941731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3BEC7F16-A435-7C43-9D5A-1A75CBD13DBE}"/>
              </a:ext>
            </a:extLst>
          </p:cNvPr>
          <p:cNvCxnSpPr>
            <a:cxnSpLocks/>
            <a:stCxn id="36" idx="2"/>
            <a:endCxn id="38" idx="0"/>
          </p:cNvCxnSpPr>
          <p:nvPr/>
        </p:nvCxnSpPr>
        <p:spPr>
          <a:xfrm flipH="1">
            <a:off x="2001800" y="2311063"/>
            <a:ext cx="1634896" cy="5366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38EE1F56-B098-B34B-BF7A-EF753C1D22C6}"/>
              </a:ext>
            </a:extLst>
          </p:cNvPr>
          <p:cNvSpPr txBox="1"/>
          <p:nvPr/>
        </p:nvSpPr>
        <p:spPr>
          <a:xfrm>
            <a:off x="1702808" y="2847707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130EC886-051B-1248-823D-2EB736133459}"/>
              </a:ext>
            </a:extLst>
          </p:cNvPr>
          <p:cNvCxnSpPr>
            <a:cxnSpLocks/>
            <a:stCxn id="36" idx="2"/>
            <a:endCxn id="43" idx="0"/>
          </p:cNvCxnSpPr>
          <p:nvPr/>
        </p:nvCxnSpPr>
        <p:spPr>
          <a:xfrm>
            <a:off x="3636696" y="2311063"/>
            <a:ext cx="0" cy="55483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4952DEB2-6A92-8541-ACE1-DDEDA7B9D118}"/>
              </a:ext>
            </a:extLst>
          </p:cNvPr>
          <p:cNvCxnSpPr>
            <a:cxnSpLocks/>
            <a:stCxn id="36" idx="2"/>
            <a:endCxn id="44" idx="0"/>
          </p:cNvCxnSpPr>
          <p:nvPr/>
        </p:nvCxnSpPr>
        <p:spPr>
          <a:xfrm>
            <a:off x="3636696" y="2311063"/>
            <a:ext cx="1057341" cy="5366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1A9C10E0-8E1E-5748-91F2-5B29E549D1D6}"/>
              </a:ext>
            </a:extLst>
          </p:cNvPr>
          <p:cNvSpPr txBox="1"/>
          <p:nvPr/>
        </p:nvSpPr>
        <p:spPr>
          <a:xfrm>
            <a:off x="3196575" y="2865900"/>
            <a:ext cx="880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&lt;PLUS&gt;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D7CA5CA2-4EA4-3B4E-9A91-6DDCD6F71A20}"/>
              </a:ext>
            </a:extLst>
          </p:cNvPr>
          <p:cNvSpPr txBox="1"/>
          <p:nvPr/>
        </p:nvSpPr>
        <p:spPr>
          <a:xfrm>
            <a:off x="4395045" y="2847707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2737F467-DD3B-464D-AB7C-48ADAE9C7A75}"/>
              </a:ext>
            </a:extLst>
          </p:cNvPr>
          <p:cNvCxnSpPr>
            <a:cxnSpLocks/>
          </p:cNvCxnSpPr>
          <p:nvPr/>
        </p:nvCxnSpPr>
        <p:spPr>
          <a:xfrm flipH="1">
            <a:off x="704643" y="3275108"/>
            <a:ext cx="1224374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3B3C027E-6CAD-874A-BA4C-D4BDE373AB42}"/>
              </a:ext>
            </a:extLst>
          </p:cNvPr>
          <p:cNvCxnSpPr>
            <a:cxnSpLocks/>
          </p:cNvCxnSpPr>
          <p:nvPr/>
        </p:nvCxnSpPr>
        <p:spPr>
          <a:xfrm>
            <a:off x="1929016" y="3275108"/>
            <a:ext cx="0" cy="46940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1ED3D8CF-46C2-074A-B667-A1B26D7A6839}"/>
              </a:ext>
            </a:extLst>
          </p:cNvPr>
          <p:cNvCxnSpPr>
            <a:cxnSpLocks/>
          </p:cNvCxnSpPr>
          <p:nvPr/>
        </p:nvCxnSpPr>
        <p:spPr>
          <a:xfrm>
            <a:off x="1929016" y="3275108"/>
            <a:ext cx="1097159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2" name="TextBox 51">
            <a:extLst>
              <a:ext uri="{FF2B5EF4-FFF2-40B4-BE49-F238E27FC236}">
                <a16:creationId xmlns:a16="http://schemas.microsoft.com/office/drawing/2014/main" id="{41C57070-1823-F445-9473-2FC7F87656AF}"/>
              </a:ext>
            </a:extLst>
          </p:cNvPr>
          <p:cNvSpPr txBox="1"/>
          <p:nvPr/>
        </p:nvSpPr>
        <p:spPr>
          <a:xfrm>
            <a:off x="1471443" y="3742210"/>
            <a:ext cx="880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&lt;PLUS&gt;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96253B0E-0EC6-3148-A7AA-7554864A0EED}"/>
              </a:ext>
            </a:extLst>
          </p:cNvPr>
          <p:cNvSpPr txBox="1"/>
          <p:nvPr/>
        </p:nvSpPr>
        <p:spPr>
          <a:xfrm>
            <a:off x="405651" y="3710817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E8D89358-50D5-5149-9D7E-12BE25096FA6}"/>
              </a:ext>
            </a:extLst>
          </p:cNvPr>
          <p:cNvSpPr txBox="1"/>
          <p:nvPr/>
        </p:nvSpPr>
        <p:spPr>
          <a:xfrm>
            <a:off x="2727183" y="3710817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4BB51672-AA26-1342-9E90-03C0F97FFA09}"/>
              </a:ext>
            </a:extLst>
          </p:cNvPr>
          <p:cNvSpPr txBox="1"/>
          <p:nvPr/>
        </p:nvSpPr>
        <p:spPr>
          <a:xfrm>
            <a:off x="169084" y="5722494"/>
            <a:ext cx="1136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&lt;NUM, 2&gt;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C1BB3498-EE54-8746-A272-5AD0BED142DC}"/>
              </a:ext>
            </a:extLst>
          </p:cNvPr>
          <p:cNvSpPr txBox="1"/>
          <p:nvPr/>
        </p:nvSpPr>
        <p:spPr>
          <a:xfrm>
            <a:off x="375228" y="4410545"/>
            <a:ext cx="639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term</a:t>
            </a:r>
          </a:p>
        </p:txBody>
      </p: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FD6F8D07-D95A-5448-B1DF-6BD3C103C7EB}"/>
              </a:ext>
            </a:extLst>
          </p:cNvPr>
          <p:cNvCxnSpPr>
            <a:cxnSpLocks/>
            <a:endCxn id="59" idx="0"/>
          </p:cNvCxnSpPr>
          <p:nvPr/>
        </p:nvCxnSpPr>
        <p:spPr>
          <a:xfrm flipH="1">
            <a:off x="737509" y="5413801"/>
            <a:ext cx="1" cy="30869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A86DCAF7-69E6-834A-AE6E-0FE38CEA85BA}"/>
              </a:ext>
            </a:extLst>
          </p:cNvPr>
          <p:cNvCxnSpPr>
            <a:cxnSpLocks/>
          </p:cNvCxnSpPr>
          <p:nvPr/>
        </p:nvCxnSpPr>
        <p:spPr>
          <a:xfrm flipH="1">
            <a:off x="719552" y="4092158"/>
            <a:ext cx="5609" cy="3000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3" name="TextBox 62">
            <a:extLst>
              <a:ext uri="{FF2B5EF4-FFF2-40B4-BE49-F238E27FC236}">
                <a16:creationId xmlns:a16="http://schemas.microsoft.com/office/drawing/2014/main" id="{BD57399C-B201-B746-8DE0-BCBE79A9AA7E}"/>
              </a:ext>
            </a:extLst>
          </p:cNvPr>
          <p:cNvSpPr txBox="1"/>
          <p:nvPr/>
        </p:nvSpPr>
        <p:spPr>
          <a:xfrm>
            <a:off x="2492539" y="5722494"/>
            <a:ext cx="1136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&lt;NUM, 3&gt;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2026449A-B7B4-B146-92E2-AEC4902CF791}"/>
              </a:ext>
            </a:extLst>
          </p:cNvPr>
          <p:cNvSpPr txBox="1"/>
          <p:nvPr/>
        </p:nvSpPr>
        <p:spPr>
          <a:xfrm>
            <a:off x="2698683" y="4410545"/>
            <a:ext cx="639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term</a:t>
            </a:r>
          </a:p>
        </p:txBody>
      </p: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8C04012A-4FA5-6B44-80E4-9A7BFA02A83B}"/>
              </a:ext>
            </a:extLst>
          </p:cNvPr>
          <p:cNvCxnSpPr>
            <a:cxnSpLocks/>
            <a:endCxn id="63" idx="0"/>
          </p:cNvCxnSpPr>
          <p:nvPr/>
        </p:nvCxnSpPr>
        <p:spPr>
          <a:xfrm flipH="1">
            <a:off x="3060964" y="5458298"/>
            <a:ext cx="1" cy="26419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A93561DF-98DF-A440-B8EE-AB89FE1FA19E}"/>
              </a:ext>
            </a:extLst>
          </p:cNvPr>
          <p:cNvCxnSpPr>
            <a:cxnSpLocks/>
          </p:cNvCxnSpPr>
          <p:nvPr/>
        </p:nvCxnSpPr>
        <p:spPr>
          <a:xfrm flipH="1">
            <a:off x="3043007" y="4092158"/>
            <a:ext cx="5609" cy="3000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8AC93A18-FD63-3C49-B627-4ED0A6C07807}"/>
              </a:ext>
            </a:extLst>
          </p:cNvPr>
          <p:cNvCxnSpPr>
            <a:cxnSpLocks/>
            <a:stCxn id="60" idx="2"/>
            <a:endCxn id="68" idx="0"/>
          </p:cNvCxnSpPr>
          <p:nvPr/>
        </p:nvCxnSpPr>
        <p:spPr>
          <a:xfrm>
            <a:off x="694739" y="4779877"/>
            <a:ext cx="9904" cy="24288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8" name="TextBox 67">
            <a:extLst>
              <a:ext uri="{FF2B5EF4-FFF2-40B4-BE49-F238E27FC236}">
                <a16:creationId xmlns:a16="http://schemas.microsoft.com/office/drawing/2014/main" id="{4BACA7DC-06DF-1F42-9362-D172C7991887}"/>
              </a:ext>
            </a:extLst>
          </p:cNvPr>
          <p:cNvSpPr txBox="1"/>
          <p:nvPr/>
        </p:nvSpPr>
        <p:spPr>
          <a:xfrm>
            <a:off x="336753" y="5022766"/>
            <a:ext cx="735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factor</a:t>
            </a:r>
          </a:p>
        </p:txBody>
      </p: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03147EF5-1094-DF40-B87D-B68D07211B82}"/>
              </a:ext>
            </a:extLst>
          </p:cNvPr>
          <p:cNvCxnSpPr>
            <a:cxnSpLocks/>
            <a:endCxn id="70" idx="0"/>
          </p:cNvCxnSpPr>
          <p:nvPr/>
        </p:nvCxnSpPr>
        <p:spPr>
          <a:xfrm>
            <a:off x="3016271" y="4702186"/>
            <a:ext cx="9904" cy="24288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0" name="TextBox 69">
            <a:extLst>
              <a:ext uri="{FF2B5EF4-FFF2-40B4-BE49-F238E27FC236}">
                <a16:creationId xmlns:a16="http://schemas.microsoft.com/office/drawing/2014/main" id="{E3A4C9DB-E5C4-EE4E-B341-8806AFC0BC1A}"/>
              </a:ext>
            </a:extLst>
          </p:cNvPr>
          <p:cNvSpPr txBox="1"/>
          <p:nvPr/>
        </p:nvSpPr>
        <p:spPr>
          <a:xfrm>
            <a:off x="2658285" y="4945075"/>
            <a:ext cx="735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factor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6E863AD3-AF58-9343-8A51-6AC7DA42C02D}"/>
              </a:ext>
            </a:extLst>
          </p:cNvPr>
          <p:cNvSpPr txBox="1"/>
          <p:nvPr/>
        </p:nvSpPr>
        <p:spPr>
          <a:xfrm>
            <a:off x="4108799" y="5194151"/>
            <a:ext cx="1136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&lt;NUM, 4&gt;</a:t>
            </a:r>
          </a:p>
        </p:txBody>
      </p: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1FB1C20C-FC64-DC4C-9330-6351C4E9B540}"/>
              </a:ext>
            </a:extLst>
          </p:cNvPr>
          <p:cNvCxnSpPr>
            <a:cxnSpLocks/>
            <a:endCxn id="73" idx="0"/>
          </p:cNvCxnSpPr>
          <p:nvPr/>
        </p:nvCxnSpPr>
        <p:spPr>
          <a:xfrm flipH="1">
            <a:off x="4682834" y="3201598"/>
            <a:ext cx="1442" cy="46457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3" name="TextBox 72">
            <a:extLst>
              <a:ext uri="{FF2B5EF4-FFF2-40B4-BE49-F238E27FC236}">
                <a16:creationId xmlns:a16="http://schemas.microsoft.com/office/drawing/2014/main" id="{A5E35CF3-8A64-944D-AA44-CCB594F0C936}"/>
              </a:ext>
            </a:extLst>
          </p:cNvPr>
          <p:cNvSpPr txBox="1"/>
          <p:nvPr/>
        </p:nvSpPr>
        <p:spPr>
          <a:xfrm>
            <a:off x="4363323" y="3666176"/>
            <a:ext cx="639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term</a:t>
            </a:r>
          </a:p>
        </p:txBody>
      </p: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81C3E4BA-997F-AA4A-BB0F-E26D41A1AC4D}"/>
              </a:ext>
            </a:extLst>
          </p:cNvPr>
          <p:cNvCxnSpPr>
            <a:cxnSpLocks/>
            <a:stCxn id="73" idx="2"/>
            <a:endCxn id="75" idx="0"/>
          </p:cNvCxnSpPr>
          <p:nvPr/>
        </p:nvCxnSpPr>
        <p:spPr>
          <a:xfrm flipH="1">
            <a:off x="4682833" y="4035508"/>
            <a:ext cx="1" cy="4892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5" name="TextBox 74">
            <a:extLst>
              <a:ext uri="{FF2B5EF4-FFF2-40B4-BE49-F238E27FC236}">
                <a16:creationId xmlns:a16="http://schemas.microsoft.com/office/drawing/2014/main" id="{3AECA206-BD9C-0C4C-ACFA-6ED75A7F6D50}"/>
              </a:ext>
            </a:extLst>
          </p:cNvPr>
          <p:cNvSpPr txBox="1"/>
          <p:nvPr/>
        </p:nvSpPr>
        <p:spPr>
          <a:xfrm>
            <a:off x="4314943" y="4524758"/>
            <a:ext cx="735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factor</a:t>
            </a:r>
          </a:p>
        </p:txBody>
      </p: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0ECCCB75-1593-BA4C-988E-981C8B8AF8D5}"/>
              </a:ext>
            </a:extLst>
          </p:cNvPr>
          <p:cNvCxnSpPr>
            <a:cxnSpLocks/>
            <a:stCxn id="75" idx="2"/>
            <a:endCxn id="71" idx="0"/>
          </p:cNvCxnSpPr>
          <p:nvPr/>
        </p:nvCxnSpPr>
        <p:spPr>
          <a:xfrm flipH="1">
            <a:off x="4677224" y="4894090"/>
            <a:ext cx="5609" cy="3000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77" name="Picture 76">
            <a:extLst>
              <a:ext uri="{FF2B5EF4-FFF2-40B4-BE49-F238E27FC236}">
                <a16:creationId xmlns:a16="http://schemas.microsoft.com/office/drawing/2014/main" id="{896433BA-8CBF-CC47-B4E3-8EB606499A8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1829" r="78414" b="40436"/>
          <a:stretch/>
        </p:blipFill>
        <p:spPr>
          <a:xfrm>
            <a:off x="435242" y="436158"/>
            <a:ext cx="2351147" cy="845161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E9375D6-2140-CC4E-81AB-2AAC9912AE0D}"/>
              </a:ext>
            </a:extLst>
          </p:cNvPr>
          <p:cNvSpPr txBox="1"/>
          <p:nvPr/>
        </p:nvSpPr>
        <p:spPr>
          <a:xfrm>
            <a:off x="435242" y="1524075"/>
            <a:ext cx="22167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What about this one?</a:t>
            </a:r>
          </a:p>
        </p:txBody>
      </p:sp>
    </p:spTree>
    <p:extLst>
      <p:ext uri="{BB962C8B-B14F-4D97-AF65-F5344CB8AC3E}">
        <p14:creationId xmlns:p14="http://schemas.microsoft.com/office/powerpoint/2010/main" val="22617714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70C3A5-667C-754F-B375-3695E0DD19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DD3622-CA57-1A44-9CA7-51B98F7695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9530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HW 1 is due on Monday at midnight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For help</a:t>
            </a:r>
          </a:p>
          <a:p>
            <a:pPr lvl="1"/>
            <a:r>
              <a:rPr lang="en-US" dirty="0"/>
              <a:t>Ask on Piazza: </a:t>
            </a:r>
            <a:r>
              <a:rPr lang="en-US" b="1" i="1" dirty="0"/>
              <a:t>No guaranteed help over the weekend or off business hours</a:t>
            </a:r>
            <a:endParaRPr lang="en-US" dirty="0"/>
          </a:p>
          <a:p>
            <a:pPr lvl="1"/>
            <a:r>
              <a:rPr lang="en-US" dirty="0" err="1"/>
              <a:t>Yanwen</a:t>
            </a:r>
            <a:r>
              <a:rPr lang="en-US" dirty="0"/>
              <a:t> has office hours on Monday 1-2, but I hope you will not save it that late!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Test case post on Piazza</a:t>
            </a:r>
          </a:p>
          <a:p>
            <a:pPr lvl="1"/>
            <a:r>
              <a:rPr lang="en-US" dirty="0"/>
              <a:t>It is best to share the test cases there so that teaching staff can look over them.</a:t>
            </a:r>
          </a:p>
          <a:p>
            <a:pPr lvl="1"/>
            <a:endParaRPr lang="en-US" dirty="0"/>
          </a:p>
          <a:p>
            <a:r>
              <a:rPr lang="en-US" dirty="0"/>
              <a:t>Plan on HW2 assigned on Monday (due 2 weeks later)</a:t>
            </a:r>
          </a:p>
        </p:txBody>
      </p:sp>
    </p:spTree>
    <p:extLst>
      <p:ext uri="{BB962C8B-B14F-4D97-AF65-F5344CB8AC3E}">
        <p14:creationId xmlns:p14="http://schemas.microsoft.com/office/powerpoint/2010/main" val="28305937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1581C384-93DB-0D44-BE61-8197A0709109}"/>
              </a:ext>
            </a:extLst>
          </p:cNvPr>
          <p:cNvSpPr txBox="1"/>
          <p:nvPr/>
        </p:nvSpPr>
        <p:spPr>
          <a:xfrm>
            <a:off x="3196575" y="595375"/>
            <a:ext cx="31470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ourier" pitchFamily="2" charset="0"/>
              </a:rPr>
              <a:t>input: 2+3+4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EF4FC3F-B8F7-EF4A-8F6B-AAFA31AB4690}"/>
              </a:ext>
            </a:extLst>
          </p:cNvPr>
          <p:cNvSpPr txBox="1"/>
          <p:nvPr/>
        </p:nvSpPr>
        <p:spPr>
          <a:xfrm>
            <a:off x="8635402" y="2181957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0141CE8-2344-0948-9E95-8E3D11DE2430}"/>
              </a:ext>
            </a:extLst>
          </p:cNvPr>
          <p:cNvCxnSpPr>
            <a:cxnSpLocks/>
            <a:stCxn id="7" idx="2"/>
            <a:endCxn id="9" idx="0"/>
          </p:cNvCxnSpPr>
          <p:nvPr/>
        </p:nvCxnSpPr>
        <p:spPr>
          <a:xfrm flipH="1">
            <a:off x="7299498" y="2551289"/>
            <a:ext cx="1634896" cy="5366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E6D905BC-8176-5C4B-8283-5453872C6006}"/>
              </a:ext>
            </a:extLst>
          </p:cNvPr>
          <p:cNvSpPr txBox="1"/>
          <p:nvPr/>
        </p:nvSpPr>
        <p:spPr>
          <a:xfrm>
            <a:off x="7000506" y="3087933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686B2F0-A92C-9842-99A5-BB5F68B3CB0F}"/>
              </a:ext>
            </a:extLst>
          </p:cNvPr>
          <p:cNvCxnSpPr>
            <a:cxnSpLocks/>
            <a:stCxn id="7" idx="2"/>
            <a:endCxn id="12" idx="0"/>
          </p:cNvCxnSpPr>
          <p:nvPr/>
        </p:nvCxnSpPr>
        <p:spPr>
          <a:xfrm>
            <a:off x="8934394" y="2551289"/>
            <a:ext cx="0" cy="55483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B373421-B101-4546-B128-9E43278BD634}"/>
              </a:ext>
            </a:extLst>
          </p:cNvPr>
          <p:cNvCxnSpPr>
            <a:cxnSpLocks/>
            <a:stCxn id="7" idx="2"/>
            <a:endCxn id="13" idx="0"/>
          </p:cNvCxnSpPr>
          <p:nvPr/>
        </p:nvCxnSpPr>
        <p:spPr>
          <a:xfrm>
            <a:off x="8934394" y="2551289"/>
            <a:ext cx="1057341" cy="5366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60AF16AA-22CD-FA4F-9F55-FCC38AD1D4BA}"/>
              </a:ext>
            </a:extLst>
          </p:cNvPr>
          <p:cNvSpPr txBox="1"/>
          <p:nvPr/>
        </p:nvSpPr>
        <p:spPr>
          <a:xfrm>
            <a:off x="8494273" y="3106126"/>
            <a:ext cx="880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&lt;PLUS&gt;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A6A98FD-3CE1-2241-952E-12AD71379DB0}"/>
              </a:ext>
            </a:extLst>
          </p:cNvPr>
          <p:cNvSpPr txBox="1"/>
          <p:nvPr/>
        </p:nvSpPr>
        <p:spPr>
          <a:xfrm>
            <a:off x="9692743" y="3087933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6D518E2-D041-B54A-BAFD-9F3EB0B79156}"/>
              </a:ext>
            </a:extLst>
          </p:cNvPr>
          <p:cNvSpPr txBox="1"/>
          <p:nvPr/>
        </p:nvSpPr>
        <p:spPr>
          <a:xfrm>
            <a:off x="6724021" y="5469967"/>
            <a:ext cx="1136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&lt;NUM, 2&gt;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7BE47221-BFFC-0243-AFE9-5C53FC906A1B}"/>
              </a:ext>
            </a:extLst>
          </p:cNvPr>
          <p:cNvCxnSpPr>
            <a:cxnSpLocks/>
            <a:endCxn id="22" idx="0"/>
          </p:cNvCxnSpPr>
          <p:nvPr/>
        </p:nvCxnSpPr>
        <p:spPr>
          <a:xfrm flipH="1">
            <a:off x="7298056" y="3477414"/>
            <a:ext cx="1442" cy="46457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49807E1A-CE97-FF41-A2A5-7C3CB46AC284}"/>
              </a:ext>
            </a:extLst>
          </p:cNvPr>
          <p:cNvCxnSpPr>
            <a:cxnSpLocks/>
          </p:cNvCxnSpPr>
          <p:nvPr/>
        </p:nvCxnSpPr>
        <p:spPr>
          <a:xfrm flipH="1">
            <a:off x="8758711" y="3459774"/>
            <a:ext cx="1224374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9DAF383E-DF34-F944-BC7F-24A207C0E665}"/>
              </a:ext>
            </a:extLst>
          </p:cNvPr>
          <p:cNvCxnSpPr>
            <a:cxnSpLocks/>
          </p:cNvCxnSpPr>
          <p:nvPr/>
        </p:nvCxnSpPr>
        <p:spPr>
          <a:xfrm>
            <a:off x="9983084" y="3459774"/>
            <a:ext cx="0" cy="46940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8CA92CF3-16B2-3A46-9746-FE978094BA1D}"/>
              </a:ext>
            </a:extLst>
          </p:cNvPr>
          <p:cNvCxnSpPr>
            <a:cxnSpLocks/>
          </p:cNvCxnSpPr>
          <p:nvPr/>
        </p:nvCxnSpPr>
        <p:spPr>
          <a:xfrm>
            <a:off x="9983084" y="3459774"/>
            <a:ext cx="1097159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5173FE82-5C9F-3B48-8EAE-3B7CB4B7E7F6}"/>
              </a:ext>
            </a:extLst>
          </p:cNvPr>
          <p:cNvSpPr txBox="1"/>
          <p:nvPr/>
        </p:nvSpPr>
        <p:spPr>
          <a:xfrm>
            <a:off x="9525511" y="3926876"/>
            <a:ext cx="880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&lt;PLUS&gt;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F067DEE-CDD4-7E46-9949-17B518AA1F04}"/>
              </a:ext>
            </a:extLst>
          </p:cNvPr>
          <p:cNvSpPr txBox="1"/>
          <p:nvPr/>
        </p:nvSpPr>
        <p:spPr>
          <a:xfrm>
            <a:off x="8459719" y="3895483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CCBC7C3-3B2D-8846-922F-FFE276D95ACE}"/>
              </a:ext>
            </a:extLst>
          </p:cNvPr>
          <p:cNvSpPr txBox="1"/>
          <p:nvPr/>
        </p:nvSpPr>
        <p:spPr>
          <a:xfrm>
            <a:off x="10781251" y="3895483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23078ED-048C-F640-ACD0-3E3AAD13C997}"/>
              </a:ext>
            </a:extLst>
          </p:cNvPr>
          <p:cNvSpPr txBox="1"/>
          <p:nvPr/>
        </p:nvSpPr>
        <p:spPr>
          <a:xfrm>
            <a:off x="6978545" y="3941992"/>
            <a:ext cx="639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term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AD31FE39-303E-6A49-A3C2-0B76C241499E}"/>
              </a:ext>
            </a:extLst>
          </p:cNvPr>
          <p:cNvCxnSpPr>
            <a:cxnSpLocks/>
            <a:stCxn id="22" idx="2"/>
            <a:endCxn id="24" idx="0"/>
          </p:cNvCxnSpPr>
          <p:nvPr/>
        </p:nvCxnSpPr>
        <p:spPr>
          <a:xfrm flipH="1">
            <a:off x="7298055" y="4311324"/>
            <a:ext cx="1" cy="4892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085D5B41-A14A-6947-AF22-039FD4CC5D3A}"/>
              </a:ext>
            </a:extLst>
          </p:cNvPr>
          <p:cNvSpPr txBox="1"/>
          <p:nvPr/>
        </p:nvSpPr>
        <p:spPr>
          <a:xfrm>
            <a:off x="6930165" y="4800574"/>
            <a:ext cx="735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factor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C24A46DA-5EEF-E14F-98AC-75E996BC5908}"/>
              </a:ext>
            </a:extLst>
          </p:cNvPr>
          <p:cNvCxnSpPr>
            <a:cxnSpLocks/>
            <a:stCxn id="24" idx="2"/>
            <a:endCxn id="14" idx="0"/>
          </p:cNvCxnSpPr>
          <p:nvPr/>
        </p:nvCxnSpPr>
        <p:spPr>
          <a:xfrm flipH="1">
            <a:off x="7292446" y="5169906"/>
            <a:ext cx="5609" cy="3000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53922C26-78A1-2B41-8636-490EF1E8297B}"/>
              </a:ext>
            </a:extLst>
          </p:cNvPr>
          <p:cNvSpPr txBox="1"/>
          <p:nvPr/>
        </p:nvSpPr>
        <p:spPr>
          <a:xfrm>
            <a:off x="8223152" y="5907160"/>
            <a:ext cx="1136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&lt;NUM, 3&gt;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97B625C-0EB6-C44A-B7B1-59D7A6B79F63}"/>
              </a:ext>
            </a:extLst>
          </p:cNvPr>
          <p:cNvSpPr txBox="1"/>
          <p:nvPr/>
        </p:nvSpPr>
        <p:spPr>
          <a:xfrm>
            <a:off x="8429296" y="4595211"/>
            <a:ext cx="639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term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EFCE927F-6F2D-7C4E-A51D-683038842E00}"/>
              </a:ext>
            </a:extLst>
          </p:cNvPr>
          <p:cNvCxnSpPr>
            <a:cxnSpLocks/>
            <a:endCxn id="28" idx="0"/>
          </p:cNvCxnSpPr>
          <p:nvPr/>
        </p:nvCxnSpPr>
        <p:spPr>
          <a:xfrm>
            <a:off x="8791577" y="5598467"/>
            <a:ext cx="0" cy="30869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3EF182C6-3A3A-5340-AECF-F5309B097F1B}"/>
              </a:ext>
            </a:extLst>
          </p:cNvPr>
          <p:cNvCxnSpPr>
            <a:cxnSpLocks/>
          </p:cNvCxnSpPr>
          <p:nvPr/>
        </p:nvCxnSpPr>
        <p:spPr>
          <a:xfrm flipH="1">
            <a:off x="8773620" y="4276824"/>
            <a:ext cx="5609" cy="3000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13C08319-763D-EC4A-85E5-A88DF4758EAC}"/>
              </a:ext>
            </a:extLst>
          </p:cNvPr>
          <p:cNvSpPr txBox="1"/>
          <p:nvPr/>
        </p:nvSpPr>
        <p:spPr>
          <a:xfrm>
            <a:off x="10546607" y="5907160"/>
            <a:ext cx="1136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&lt;NUM, 4&gt;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9F2F9A8A-EA8C-4840-9B67-4CF2EB90B9E3}"/>
              </a:ext>
            </a:extLst>
          </p:cNvPr>
          <p:cNvSpPr txBox="1"/>
          <p:nvPr/>
        </p:nvSpPr>
        <p:spPr>
          <a:xfrm>
            <a:off x="10752751" y="4595211"/>
            <a:ext cx="639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term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94B5E655-A336-324F-8040-8067BBACD221}"/>
              </a:ext>
            </a:extLst>
          </p:cNvPr>
          <p:cNvCxnSpPr>
            <a:cxnSpLocks/>
            <a:endCxn id="32" idx="0"/>
          </p:cNvCxnSpPr>
          <p:nvPr/>
        </p:nvCxnSpPr>
        <p:spPr>
          <a:xfrm>
            <a:off x="11115032" y="5642964"/>
            <a:ext cx="0" cy="26419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E7FBE64F-48C5-3445-A705-3585FFC27A81}"/>
              </a:ext>
            </a:extLst>
          </p:cNvPr>
          <p:cNvCxnSpPr>
            <a:cxnSpLocks/>
          </p:cNvCxnSpPr>
          <p:nvPr/>
        </p:nvCxnSpPr>
        <p:spPr>
          <a:xfrm flipH="1">
            <a:off x="11097075" y="4276824"/>
            <a:ext cx="5609" cy="3000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0E9BEB0F-F6AB-D14C-AA7C-F8C362827398}"/>
              </a:ext>
            </a:extLst>
          </p:cNvPr>
          <p:cNvCxnSpPr>
            <a:cxnSpLocks/>
            <a:stCxn id="29" idx="2"/>
            <a:endCxn id="42" idx="0"/>
          </p:cNvCxnSpPr>
          <p:nvPr/>
        </p:nvCxnSpPr>
        <p:spPr>
          <a:xfrm>
            <a:off x="8748807" y="4964543"/>
            <a:ext cx="9904" cy="24288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D5E41403-C4A0-4D4C-8612-2848F97625CD}"/>
              </a:ext>
            </a:extLst>
          </p:cNvPr>
          <p:cNvSpPr txBox="1"/>
          <p:nvPr/>
        </p:nvSpPr>
        <p:spPr>
          <a:xfrm>
            <a:off x="8390821" y="5207432"/>
            <a:ext cx="735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factor</a:t>
            </a:r>
          </a:p>
        </p:txBody>
      </p: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614A3599-6266-194B-A062-C993C27C06A8}"/>
              </a:ext>
            </a:extLst>
          </p:cNvPr>
          <p:cNvCxnSpPr>
            <a:cxnSpLocks/>
            <a:endCxn id="47" idx="0"/>
          </p:cNvCxnSpPr>
          <p:nvPr/>
        </p:nvCxnSpPr>
        <p:spPr>
          <a:xfrm>
            <a:off x="11070339" y="4886852"/>
            <a:ext cx="9904" cy="24288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F1C7E270-ED72-8040-87BF-6441A4678689}"/>
              </a:ext>
            </a:extLst>
          </p:cNvPr>
          <p:cNvSpPr txBox="1"/>
          <p:nvPr/>
        </p:nvSpPr>
        <p:spPr>
          <a:xfrm>
            <a:off x="10712353" y="5129741"/>
            <a:ext cx="735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factor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5EC1923B-CC00-F54F-B58B-2CBADA324DE1}"/>
              </a:ext>
            </a:extLst>
          </p:cNvPr>
          <p:cNvSpPr txBox="1"/>
          <p:nvPr/>
        </p:nvSpPr>
        <p:spPr>
          <a:xfrm>
            <a:off x="3337704" y="1941731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3BEC7F16-A435-7C43-9D5A-1A75CBD13DBE}"/>
              </a:ext>
            </a:extLst>
          </p:cNvPr>
          <p:cNvCxnSpPr>
            <a:cxnSpLocks/>
            <a:stCxn id="36" idx="2"/>
            <a:endCxn id="38" idx="0"/>
          </p:cNvCxnSpPr>
          <p:nvPr/>
        </p:nvCxnSpPr>
        <p:spPr>
          <a:xfrm flipH="1">
            <a:off x="2001800" y="2311063"/>
            <a:ext cx="1634896" cy="5366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38EE1F56-B098-B34B-BF7A-EF753C1D22C6}"/>
              </a:ext>
            </a:extLst>
          </p:cNvPr>
          <p:cNvSpPr txBox="1"/>
          <p:nvPr/>
        </p:nvSpPr>
        <p:spPr>
          <a:xfrm>
            <a:off x="1702808" y="2847707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130EC886-051B-1248-823D-2EB736133459}"/>
              </a:ext>
            </a:extLst>
          </p:cNvPr>
          <p:cNvCxnSpPr>
            <a:cxnSpLocks/>
            <a:stCxn id="36" idx="2"/>
            <a:endCxn id="43" idx="0"/>
          </p:cNvCxnSpPr>
          <p:nvPr/>
        </p:nvCxnSpPr>
        <p:spPr>
          <a:xfrm>
            <a:off x="3636696" y="2311063"/>
            <a:ext cx="0" cy="55483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4952DEB2-6A92-8541-ACE1-DDEDA7B9D118}"/>
              </a:ext>
            </a:extLst>
          </p:cNvPr>
          <p:cNvCxnSpPr>
            <a:cxnSpLocks/>
            <a:stCxn id="36" idx="2"/>
            <a:endCxn id="44" idx="0"/>
          </p:cNvCxnSpPr>
          <p:nvPr/>
        </p:nvCxnSpPr>
        <p:spPr>
          <a:xfrm>
            <a:off x="3636696" y="2311063"/>
            <a:ext cx="1057341" cy="5366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1A9C10E0-8E1E-5748-91F2-5B29E549D1D6}"/>
              </a:ext>
            </a:extLst>
          </p:cNvPr>
          <p:cNvSpPr txBox="1"/>
          <p:nvPr/>
        </p:nvSpPr>
        <p:spPr>
          <a:xfrm>
            <a:off x="3196575" y="2865900"/>
            <a:ext cx="880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&lt;PLUS&gt;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D7CA5CA2-4EA4-3B4E-9A91-6DDCD6F71A20}"/>
              </a:ext>
            </a:extLst>
          </p:cNvPr>
          <p:cNvSpPr txBox="1"/>
          <p:nvPr/>
        </p:nvSpPr>
        <p:spPr>
          <a:xfrm>
            <a:off x="4395045" y="2847707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2737F467-DD3B-464D-AB7C-48ADAE9C7A75}"/>
              </a:ext>
            </a:extLst>
          </p:cNvPr>
          <p:cNvCxnSpPr>
            <a:cxnSpLocks/>
          </p:cNvCxnSpPr>
          <p:nvPr/>
        </p:nvCxnSpPr>
        <p:spPr>
          <a:xfrm flipH="1">
            <a:off x="704643" y="3275108"/>
            <a:ext cx="1224374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3B3C027E-6CAD-874A-BA4C-D4BDE373AB42}"/>
              </a:ext>
            </a:extLst>
          </p:cNvPr>
          <p:cNvCxnSpPr>
            <a:cxnSpLocks/>
          </p:cNvCxnSpPr>
          <p:nvPr/>
        </p:nvCxnSpPr>
        <p:spPr>
          <a:xfrm>
            <a:off x="1929016" y="3275108"/>
            <a:ext cx="0" cy="46940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1ED3D8CF-46C2-074A-B667-A1B26D7A6839}"/>
              </a:ext>
            </a:extLst>
          </p:cNvPr>
          <p:cNvCxnSpPr>
            <a:cxnSpLocks/>
          </p:cNvCxnSpPr>
          <p:nvPr/>
        </p:nvCxnSpPr>
        <p:spPr>
          <a:xfrm>
            <a:off x="1929016" y="3275108"/>
            <a:ext cx="1097159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2" name="TextBox 51">
            <a:extLst>
              <a:ext uri="{FF2B5EF4-FFF2-40B4-BE49-F238E27FC236}">
                <a16:creationId xmlns:a16="http://schemas.microsoft.com/office/drawing/2014/main" id="{41C57070-1823-F445-9473-2FC7F87656AF}"/>
              </a:ext>
            </a:extLst>
          </p:cNvPr>
          <p:cNvSpPr txBox="1"/>
          <p:nvPr/>
        </p:nvSpPr>
        <p:spPr>
          <a:xfrm>
            <a:off x="1471443" y="3742210"/>
            <a:ext cx="880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&lt;PLUS&gt;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96253B0E-0EC6-3148-A7AA-7554864A0EED}"/>
              </a:ext>
            </a:extLst>
          </p:cNvPr>
          <p:cNvSpPr txBox="1"/>
          <p:nvPr/>
        </p:nvSpPr>
        <p:spPr>
          <a:xfrm>
            <a:off x="405651" y="3710817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E8D89358-50D5-5149-9D7E-12BE25096FA6}"/>
              </a:ext>
            </a:extLst>
          </p:cNvPr>
          <p:cNvSpPr txBox="1"/>
          <p:nvPr/>
        </p:nvSpPr>
        <p:spPr>
          <a:xfrm>
            <a:off x="2727183" y="3710817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4BB51672-AA26-1342-9E90-03C0F97FFA09}"/>
              </a:ext>
            </a:extLst>
          </p:cNvPr>
          <p:cNvSpPr txBox="1"/>
          <p:nvPr/>
        </p:nvSpPr>
        <p:spPr>
          <a:xfrm>
            <a:off x="169084" y="5722494"/>
            <a:ext cx="1136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&lt;NUM, 2&gt;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C1BB3498-EE54-8746-A272-5AD0BED142DC}"/>
              </a:ext>
            </a:extLst>
          </p:cNvPr>
          <p:cNvSpPr txBox="1"/>
          <p:nvPr/>
        </p:nvSpPr>
        <p:spPr>
          <a:xfrm>
            <a:off x="375228" y="4410545"/>
            <a:ext cx="639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term</a:t>
            </a:r>
          </a:p>
        </p:txBody>
      </p: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FD6F8D07-D95A-5448-B1DF-6BD3C103C7EB}"/>
              </a:ext>
            </a:extLst>
          </p:cNvPr>
          <p:cNvCxnSpPr>
            <a:cxnSpLocks/>
            <a:endCxn id="59" idx="0"/>
          </p:cNvCxnSpPr>
          <p:nvPr/>
        </p:nvCxnSpPr>
        <p:spPr>
          <a:xfrm flipH="1">
            <a:off x="737509" y="5413801"/>
            <a:ext cx="1" cy="30869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A86DCAF7-69E6-834A-AE6E-0FE38CEA85BA}"/>
              </a:ext>
            </a:extLst>
          </p:cNvPr>
          <p:cNvCxnSpPr>
            <a:cxnSpLocks/>
          </p:cNvCxnSpPr>
          <p:nvPr/>
        </p:nvCxnSpPr>
        <p:spPr>
          <a:xfrm flipH="1">
            <a:off x="719552" y="4092158"/>
            <a:ext cx="5609" cy="3000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3" name="TextBox 62">
            <a:extLst>
              <a:ext uri="{FF2B5EF4-FFF2-40B4-BE49-F238E27FC236}">
                <a16:creationId xmlns:a16="http://schemas.microsoft.com/office/drawing/2014/main" id="{BD57399C-B201-B746-8DE0-BCBE79A9AA7E}"/>
              </a:ext>
            </a:extLst>
          </p:cNvPr>
          <p:cNvSpPr txBox="1"/>
          <p:nvPr/>
        </p:nvSpPr>
        <p:spPr>
          <a:xfrm>
            <a:off x="2492539" y="5722494"/>
            <a:ext cx="1136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&lt;NUM, 3&gt;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2026449A-B7B4-B146-92E2-AEC4902CF791}"/>
              </a:ext>
            </a:extLst>
          </p:cNvPr>
          <p:cNvSpPr txBox="1"/>
          <p:nvPr/>
        </p:nvSpPr>
        <p:spPr>
          <a:xfrm>
            <a:off x="2698683" y="4410545"/>
            <a:ext cx="639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term</a:t>
            </a:r>
          </a:p>
        </p:txBody>
      </p: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8C04012A-4FA5-6B44-80E4-9A7BFA02A83B}"/>
              </a:ext>
            </a:extLst>
          </p:cNvPr>
          <p:cNvCxnSpPr>
            <a:cxnSpLocks/>
            <a:endCxn id="63" idx="0"/>
          </p:cNvCxnSpPr>
          <p:nvPr/>
        </p:nvCxnSpPr>
        <p:spPr>
          <a:xfrm flipH="1">
            <a:off x="3060964" y="5458298"/>
            <a:ext cx="1" cy="26419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A93561DF-98DF-A440-B8EE-AB89FE1FA19E}"/>
              </a:ext>
            </a:extLst>
          </p:cNvPr>
          <p:cNvCxnSpPr>
            <a:cxnSpLocks/>
          </p:cNvCxnSpPr>
          <p:nvPr/>
        </p:nvCxnSpPr>
        <p:spPr>
          <a:xfrm flipH="1">
            <a:off x="3043007" y="4092158"/>
            <a:ext cx="5609" cy="3000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8AC93A18-FD63-3C49-B627-4ED0A6C07807}"/>
              </a:ext>
            </a:extLst>
          </p:cNvPr>
          <p:cNvCxnSpPr>
            <a:cxnSpLocks/>
            <a:stCxn id="60" idx="2"/>
            <a:endCxn id="68" idx="0"/>
          </p:cNvCxnSpPr>
          <p:nvPr/>
        </p:nvCxnSpPr>
        <p:spPr>
          <a:xfrm>
            <a:off x="694739" y="4779877"/>
            <a:ext cx="9904" cy="24288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8" name="TextBox 67">
            <a:extLst>
              <a:ext uri="{FF2B5EF4-FFF2-40B4-BE49-F238E27FC236}">
                <a16:creationId xmlns:a16="http://schemas.microsoft.com/office/drawing/2014/main" id="{4BACA7DC-06DF-1F42-9362-D172C7991887}"/>
              </a:ext>
            </a:extLst>
          </p:cNvPr>
          <p:cNvSpPr txBox="1"/>
          <p:nvPr/>
        </p:nvSpPr>
        <p:spPr>
          <a:xfrm>
            <a:off x="336753" y="5022766"/>
            <a:ext cx="735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factor</a:t>
            </a:r>
          </a:p>
        </p:txBody>
      </p: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03147EF5-1094-DF40-B87D-B68D07211B82}"/>
              </a:ext>
            </a:extLst>
          </p:cNvPr>
          <p:cNvCxnSpPr>
            <a:cxnSpLocks/>
            <a:endCxn id="70" idx="0"/>
          </p:cNvCxnSpPr>
          <p:nvPr/>
        </p:nvCxnSpPr>
        <p:spPr>
          <a:xfrm>
            <a:off x="3016271" y="4702186"/>
            <a:ext cx="9904" cy="24288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0" name="TextBox 69">
            <a:extLst>
              <a:ext uri="{FF2B5EF4-FFF2-40B4-BE49-F238E27FC236}">
                <a16:creationId xmlns:a16="http://schemas.microsoft.com/office/drawing/2014/main" id="{E3A4C9DB-E5C4-EE4E-B341-8806AFC0BC1A}"/>
              </a:ext>
            </a:extLst>
          </p:cNvPr>
          <p:cNvSpPr txBox="1"/>
          <p:nvPr/>
        </p:nvSpPr>
        <p:spPr>
          <a:xfrm>
            <a:off x="2658285" y="4945075"/>
            <a:ext cx="735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factor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6E863AD3-AF58-9343-8A51-6AC7DA42C02D}"/>
              </a:ext>
            </a:extLst>
          </p:cNvPr>
          <p:cNvSpPr txBox="1"/>
          <p:nvPr/>
        </p:nvSpPr>
        <p:spPr>
          <a:xfrm>
            <a:off x="4108799" y="5194151"/>
            <a:ext cx="1136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&lt;NUM, 4&gt;</a:t>
            </a:r>
          </a:p>
        </p:txBody>
      </p: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1FB1C20C-FC64-DC4C-9330-6351C4E9B540}"/>
              </a:ext>
            </a:extLst>
          </p:cNvPr>
          <p:cNvCxnSpPr>
            <a:cxnSpLocks/>
            <a:endCxn id="73" idx="0"/>
          </p:cNvCxnSpPr>
          <p:nvPr/>
        </p:nvCxnSpPr>
        <p:spPr>
          <a:xfrm flipH="1">
            <a:off x="4682834" y="3201598"/>
            <a:ext cx="1442" cy="46457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3" name="TextBox 72">
            <a:extLst>
              <a:ext uri="{FF2B5EF4-FFF2-40B4-BE49-F238E27FC236}">
                <a16:creationId xmlns:a16="http://schemas.microsoft.com/office/drawing/2014/main" id="{A5E35CF3-8A64-944D-AA44-CCB594F0C936}"/>
              </a:ext>
            </a:extLst>
          </p:cNvPr>
          <p:cNvSpPr txBox="1"/>
          <p:nvPr/>
        </p:nvSpPr>
        <p:spPr>
          <a:xfrm>
            <a:off x="4363323" y="3666176"/>
            <a:ext cx="639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term</a:t>
            </a:r>
          </a:p>
        </p:txBody>
      </p: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81C3E4BA-997F-AA4A-BB0F-E26D41A1AC4D}"/>
              </a:ext>
            </a:extLst>
          </p:cNvPr>
          <p:cNvCxnSpPr>
            <a:cxnSpLocks/>
            <a:stCxn id="73" idx="2"/>
            <a:endCxn id="75" idx="0"/>
          </p:cNvCxnSpPr>
          <p:nvPr/>
        </p:nvCxnSpPr>
        <p:spPr>
          <a:xfrm flipH="1">
            <a:off x="4682833" y="4035508"/>
            <a:ext cx="1" cy="4892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5" name="TextBox 74">
            <a:extLst>
              <a:ext uri="{FF2B5EF4-FFF2-40B4-BE49-F238E27FC236}">
                <a16:creationId xmlns:a16="http://schemas.microsoft.com/office/drawing/2014/main" id="{3AECA206-BD9C-0C4C-ACFA-6ED75A7F6D50}"/>
              </a:ext>
            </a:extLst>
          </p:cNvPr>
          <p:cNvSpPr txBox="1"/>
          <p:nvPr/>
        </p:nvSpPr>
        <p:spPr>
          <a:xfrm>
            <a:off x="4314943" y="4524758"/>
            <a:ext cx="735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factor</a:t>
            </a:r>
          </a:p>
        </p:txBody>
      </p: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0ECCCB75-1593-BA4C-988E-981C8B8AF8D5}"/>
              </a:ext>
            </a:extLst>
          </p:cNvPr>
          <p:cNvCxnSpPr>
            <a:cxnSpLocks/>
            <a:stCxn id="75" idx="2"/>
            <a:endCxn id="71" idx="0"/>
          </p:cNvCxnSpPr>
          <p:nvPr/>
        </p:nvCxnSpPr>
        <p:spPr>
          <a:xfrm flipH="1">
            <a:off x="4677224" y="4894090"/>
            <a:ext cx="5609" cy="3000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77" name="Picture 76">
            <a:extLst>
              <a:ext uri="{FF2B5EF4-FFF2-40B4-BE49-F238E27FC236}">
                <a16:creationId xmlns:a16="http://schemas.microsoft.com/office/drawing/2014/main" id="{896433BA-8CBF-CC47-B4E3-8EB606499A8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1829" r="78414" b="40436"/>
          <a:stretch/>
        </p:blipFill>
        <p:spPr>
          <a:xfrm>
            <a:off x="435242" y="436158"/>
            <a:ext cx="2351147" cy="845161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E9375D6-2140-CC4E-81AB-2AAC9912AE0D}"/>
              </a:ext>
            </a:extLst>
          </p:cNvPr>
          <p:cNvSpPr txBox="1"/>
          <p:nvPr/>
        </p:nvSpPr>
        <p:spPr>
          <a:xfrm>
            <a:off x="435242" y="1524075"/>
            <a:ext cx="22167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What about this one?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6309DE2-C580-E745-98BE-C46FCFB3DF0D}"/>
              </a:ext>
            </a:extLst>
          </p:cNvPr>
          <p:cNvSpPr txBox="1"/>
          <p:nvPr/>
        </p:nvSpPr>
        <p:spPr>
          <a:xfrm>
            <a:off x="9536650" y="1219442"/>
            <a:ext cx="24892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Doesn’t  allow an expression on the RHS.</a:t>
            </a:r>
            <a:br>
              <a:rPr lang="en-US" i="1" dirty="0"/>
            </a:br>
            <a:r>
              <a:rPr lang="en-US" i="1" dirty="0"/>
              <a:t>This parse tree is not allowed</a:t>
            </a:r>
          </a:p>
        </p:txBody>
      </p:sp>
    </p:spTree>
    <p:extLst>
      <p:ext uri="{BB962C8B-B14F-4D97-AF65-F5344CB8AC3E}">
        <p14:creationId xmlns:p14="http://schemas.microsoft.com/office/powerpoint/2010/main" val="32226533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1581C384-93DB-0D44-BE61-8197A0709109}"/>
              </a:ext>
            </a:extLst>
          </p:cNvPr>
          <p:cNvSpPr txBox="1"/>
          <p:nvPr/>
        </p:nvSpPr>
        <p:spPr>
          <a:xfrm>
            <a:off x="3196575" y="595375"/>
            <a:ext cx="31470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ourier" pitchFamily="2" charset="0"/>
              </a:rPr>
              <a:t>input: 2+3+4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EF4FC3F-B8F7-EF4A-8F6B-AAFA31AB4690}"/>
              </a:ext>
            </a:extLst>
          </p:cNvPr>
          <p:cNvSpPr txBox="1"/>
          <p:nvPr/>
        </p:nvSpPr>
        <p:spPr>
          <a:xfrm>
            <a:off x="8635402" y="2181957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0141CE8-2344-0948-9E95-8E3D11DE2430}"/>
              </a:ext>
            </a:extLst>
          </p:cNvPr>
          <p:cNvCxnSpPr>
            <a:cxnSpLocks/>
            <a:stCxn id="7" idx="2"/>
            <a:endCxn id="9" idx="0"/>
          </p:cNvCxnSpPr>
          <p:nvPr/>
        </p:nvCxnSpPr>
        <p:spPr>
          <a:xfrm flipH="1">
            <a:off x="7299498" y="2551289"/>
            <a:ext cx="1634896" cy="5366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E6D905BC-8176-5C4B-8283-5453872C6006}"/>
              </a:ext>
            </a:extLst>
          </p:cNvPr>
          <p:cNvSpPr txBox="1"/>
          <p:nvPr/>
        </p:nvSpPr>
        <p:spPr>
          <a:xfrm>
            <a:off x="7000506" y="3087933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686B2F0-A92C-9842-99A5-BB5F68B3CB0F}"/>
              </a:ext>
            </a:extLst>
          </p:cNvPr>
          <p:cNvCxnSpPr>
            <a:cxnSpLocks/>
            <a:stCxn id="7" idx="2"/>
            <a:endCxn id="12" idx="0"/>
          </p:cNvCxnSpPr>
          <p:nvPr/>
        </p:nvCxnSpPr>
        <p:spPr>
          <a:xfrm>
            <a:off x="8934394" y="2551289"/>
            <a:ext cx="0" cy="55483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B373421-B101-4546-B128-9E43278BD634}"/>
              </a:ext>
            </a:extLst>
          </p:cNvPr>
          <p:cNvCxnSpPr>
            <a:cxnSpLocks/>
            <a:stCxn id="7" idx="2"/>
            <a:endCxn id="13" idx="0"/>
          </p:cNvCxnSpPr>
          <p:nvPr/>
        </p:nvCxnSpPr>
        <p:spPr>
          <a:xfrm>
            <a:off x="8934394" y="2551289"/>
            <a:ext cx="1057341" cy="5366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60AF16AA-22CD-FA4F-9F55-FCC38AD1D4BA}"/>
              </a:ext>
            </a:extLst>
          </p:cNvPr>
          <p:cNvSpPr txBox="1"/>
          <p:nvPr/>
        </p:nvSpPr>
        <p:spPr>
          <a:xfrm>
            <a:off x="8494273" y="3106126"/>
            <a:ext cx="880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&lt;PLUS&gt;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A6A98FD-3CE1-2241-952E-12AD71379DB0}"/>
              </a:ext>
            </a:extLst>
          </p:cNvPr>
          <p:cNvSpPr txBox="1"/>
          <p:nvPr/>
        </p:nvSpPr>
        <p:spPr>
          <a:xfrm>
            <a:off x="9692743" y="3087933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6D518E2-D041-B54A-BAFD-9F3EB0B79156}"/>
              </a:ext>
            </a:extLst>
          </p:cNvPr>
          <p:cNvSpPr txBox="1"/>
          <p:nvPr/>
        </p:nvSpPr>
        <p:spPr>
          <a:xfrm>
            <a:off x="6724021" y="5469967"/>
            <a:ext cx="1136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&lt;NUM, 2&gt;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7BE47221-BFFC-0243-AFE9-5C53FC906A1B}"/>
              </a:ext>
            </a:extLst>
          </p:cNvPr>
          <p:cNvCxnSpPr>
            <a:cxnSpLocks/>
            <a:endCxn id="22" idx="0"/>
          </p:cNvCxnSpPr>
          <p:nvPr/>
        </p:nvCxnSpPr>
        <p:spPr>
          <a:xfrm flipH="1">
            <a:off x="7298056" y="3477414"/>
            <a:ext cx="1442" cy="46457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49807E1A-CE97-FF41-A2A5-7C3CB46AC284}"/>
              </a:ext>
            </a:extLst>
          </p:cNvPr>
          <p:cNvCxnSpPr>
            <a:cxnSpLocks/>
          </p:cNvCxnSpPr>
          <p:nvPr/>
        </p:nvCxnSpPr>
        <p:spPr>
          <a:xfrm flipH="1">
            <a:off x="8758711" y="3459774"/>
            <a:ext cx="1224374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9DAF383E-DF34-F944-BC7F-24A207C0E665}"/>
              </a:ext>
            </a:extLst>
          </p:cNvPr>
          <p:cNvCxnSpPr>
            <a:cxnSpLocks/>
          </p:cNvCxnSpPr>
          <p:nvPr/>
        </p:nvCxnSpPr>
        <p:spPr>
          <a:xfrm>
            <a:off x="9983084" y="3459774"/>
            <a:ext cx="0" cy="46940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8CA92CF3-16B2-3A46-9746-FE978094BA1D}"/>
              </a:ext>
            </a:extLst>
          </p:cNvPr>
          <p:cNvCxnSpPr>
            <a:cxnSpLocks/>
          </p:cNvCxnSpPr>
          <p:nvPr/>
        </p:nvCxnSpPr>
        <p:spPr>
          <a:xfrm>
            <a:off x="9983084" y="3459774"/>
            <a:ext cx="1097159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5173FE82-5C9F-3B48-8EAE-3B7CB4B7E7F6}"/>
              </a:ext>
            </a:extLst>
          </p:cNvPr>
          <p:cNvSpPr txBox="1"/>
          <p:nvPr/>
        </p:nvSpPr>
        <p:spPr>
          <a:xfrm>
            <a:off x="9525511" y="3926876"/>
            <a:ext cx="880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&lt;PLUS&gt;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F067DEE-CDD4-7E46-9949-17B518AA1F04}"/>
              </a:ext>
            </a:extLst>
          </p:cNvPr>
          <p:cNvSpPr txBox="1"/>
          <p:nvPr/>
        </p:nvSpPr>
        <p:spPr>
          <a:xfrm>
            <a:off x="8459719" y="3895483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CCBC7C3-3B2D-8846-922F-FFE276D95ACE}"/>
              </a:ext>
            </a:extLst>
          </p:cNvPr>
          <p:cNvSpPr txBox="1"/>
          <p:nvPr/>
        </p:nvSpPr>
        <p:spPr>
          <a:xfrm>
            <a:off x="10781251" y="3895483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23078ED-048C-F640-ACD0-3E3AAD13C997}"/>
              </a:ext>
            </a:extLst>
          </p:cNvPr>
          <p:cNvSpPr txBox="1"/>
          <p:nvPr/>
        </p:nvSpPr>
        <p:spPr>
          <a:xfrm>
            <a:off x="6978545" y="3941992"/>
            <a:ext cx="639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term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AD31FE39-303E-6A49-A3C2-0B76C241499E}"/>
              </a:ext>
            </a:extLst>
          </p:cNvPr>
          <p:cNvCxnSpPr>
            <a:cxnSpLocks/>
            <a:stCxn id="22" idx="2"/>
            <a:endCxn id="24" idx="0"/>
          </p:cNvCxnSpPr>
          <p:nvPr/>
        </p:nvCxnSpPr>
        <p:spPr>
          <a:xfrm flipH="1">
            <a:off x="7298055" y="4311324"/>
            <a:ext cx="1" cy="4892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085D5B41-A14A-6947-AF22-039FD4CC5D3A}"/>
              </a:ext>
            </a:extLst>
          </p:cNvPr>
          <p:cNvSpPr txBox="1"/>
          <p:nvPr/>
        </p:nvSpPr>
        <p:spPr>
          <a:xfrm>
            <a:off x="6930165" y="4800574"/>
            <a:ext cx="735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factor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C24A46DA-5EEF-E14F-98AC-75E996BC5908}"/>
              </a:ext>
            </a:extLst>
          </p:cNvPr>
          <p:cNvCxnSpPr>
            <a:cxnSpLocks/>
            <a:stCxn id="24" idx="2"/>
            <a:endCxn id="14" idx="0"/>
          </p:cNvCxnSpPr>
          <p:nvPr/>
        </p:nvCxnSpPr>
        <p:spPr>
          <a:xfrm flipH="1">
            <a:off x="7292446" y="5169906"/>
            <a:ext cx="5609" cy="3000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53922C26-78A1-2B41-8636-490EF1E8297B}"/>
              </a:ext>
            </a:extLst>
          </p:cNvPr>
          <p:cNvSpPr txBox="1"/>
          <p:nvPr/>
        </p:nvSpPr>
        <p:spPr>
          <a:xfrm>
            <a:off x="8223152" y="5907160"/>
            <a:ext cx="1136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&lt;NUM, 3&gt;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97B625C-0EB6-C44A-B7B1-59D7A6B79F63}"/>
              </a:ext>
            </a:extLst>
          </p:cNvPr>
          <p:cNvSpPr txBox="1"/>
          <p:nvPr/>
        </p:nvSpPr>
        <p:spPr>
          <a:xfrm>
            <a:off x="8429296" y="4595211"/>
            <a:ext cx="639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term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EFCE927F-6F2D-7C4E-A51D-683038842E00}"/>
              </a:ext>
            </a:extLst>
          </p:cNvPr>
          <p:cNvCxnSpPr>
            <a:cxnSpLocks/>
            <a:endCxn id="28" idx="0"/>
          </p:cNvCxnSpPr>
          <p:nvPr/>
        </p:nvCxnSpPr>
        <p:spPr>
          <a:xfrm>
            <a:off x="8791577" y="5598467"/>
            <a:ext cx="0" cy="30869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3EF182C6-3A3A-5340-AECF-F5309B097F1B}"/>
              </a:ext>
            </a:extLst>
          </p:cNvPr>
          <p:cNvCxnSpPr>
            <a:cxnSpLocks/>
          </p:cNvCxnSpPr>
          <p:nvPr/>
        </p:nvCxnSpPr>
        <p:spPr>
          <a:xfrm flipH="1">
            <a:off x="8773620" y="4276824"/>
            <a:ext cx="5609" cy="3000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13C08319-763D-EC4A-85E5-A88DF4758EAC}"/>
              </a:ext>
            </a:extLst>
          </p:cNvPr>
          <p:cNvSpPr txBox="1"/>
          <p:nvPr/>
        </p:nvSpPr>
        <p:spPr>
          <a:xfrm>
            <a:off x="10546607" y="5907160"/>
            <a:ext cx="1136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&lt;NUM, 4&gt;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9F2F9A8A-EA8C-4840-9B67-4CF2EB90B9E3}"/>
              </a:ext>
            </a:extLst>
          </p:cNvPr>
          <p:cNvSpPr txBox="1"/>
          <p:nvPr/>
        </p:nvSpPr>
        <p:spPr>
          <a:xfrm>
            <a:off x="10752751" y="4595211"/>
            <a:ext cx="639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term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94B5E655-A336-324F-8040-8067BBACD221}"/>
              </a:ext>
            </a:extLst>
          </p:cNvPr>
          <p:cNvCxnSpPr>
            <a:cxnSpLocks/>
            <a:endCxn id="32" idx="0"/>
          </p:cNvCxnSpPr>
          <p:nvPr/>
        </p:nvCxnSpPr>
        <p:spPr>
          <a:xfrm>
            <a:off x="11115032" y="5642964"/>
            <a:ext cx="0" cy="26419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E7FBE64F-48C5-3445-A705-3585FFC27A81}"/>
              </a:ext>
            </a:extLst>
          </p:cNvPr>
          <p:cNvCxnSpPr>
            <a:cxnSpLocks/>
          </p:cNvCxnSpPr>
          <p:nvPr/>
        </p:nvCxnSpPr>
        <p:spPr>
          <a:xfrm flipH="1">
            <a:off x="11097075" y="4276824"/>
            <a:ext cx="5609" cy="3000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0E9BEB0F-F6AB-D14C-AA7C-F8C362827398}"/>
              </a:ext>
            </a:extLst>
          </p:cNvPr>
          <p:cNvCxnSpPr>
            <a:cxnSpLocks/>
            <a:stCxn id="29" idx="2"/>
            <a:endCxn id="42" idx="0"/>
          </p:cNvCxnSpPr>
          <p:nvPr/>
        </p:nvCxnSpPr>
        <p:spPr>
          <a:xfrm>
            <a:off x="8748807" y="4964543"/>
            <a:ext cx="9904" cy="24288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D5E41403-C4A0-4D4C-8612-2848F97625CD}"/>
              </a:ext>
            </a:extLst>
          </p:cNvPr>
          <p:cNvSpPr txBox="1"/>
          <p:nvPr/>
        </p:nvSpPr>
        <p:spPr>
          <a:xfrm>
            <a:off x="8390821" y="5207432"/>
            <a:ext cx="735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factor</a:t>
            </a:r>
          </a:p>
        </p:txBody>
      </p: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614A3599-6266-194B-A062-C993C27C06A8}"/>
              </a:ext>
            </a:extLst>
          </p:cNvPr>
          <p:cNvCxnSpPr>
            <a:cxnSpLocks/>
            <a:endCxn id="47" idx="0"/>
          </p:cNvCxnSpPr>
          <p:nvPr/>
        </p:nvCxnSpPr>
        <p:spPr>
          <a:xfrm>
            <a:off x="11070339" y="4886852"/>
            <a:ext cx="9904" cy="24288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F1C7E270-ED72-8040-87BF-6441A4678689}"/>
              </a:ext>
            </a:extLst>
          </p:cNvPr>
          <p:cNvSpPr txBox="1"/>
          <p:nvPr/>
        </p:nvSpPr>
        <p:spPr>
          <a:xfrm>
            <a:off x="10712353" y="5129741"/>
            <a:ext cx="735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factor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5EC1923B-CC00-F54F-B58B-2CBADA324DE1}"/>
              </a:ext>
            </a:extLst>
          </p:cNvPr>
          <p:cNvSpPr txBox="1"/>
          <p:nvPr/>
        </p:nvSpPr>
        <p:spPr>
          <a:xfrm>
            <a:off x="3337704" y="1941731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3BEC7F16-A435-7C43-9D5A-1A75CBD13DBE}"/>
              </a:ext>
            </a:extLst>
          </p:cNvPr>
          <p:cNvCxnSpPr>
            <a:cxnSpLocks/>
            <a:stCxn id="36" idx="2"/>
            <a:endCxn id="38" idx="0"/>
          </p:cNvCxnSpPr>
          <p:nvPr/>
        </p:nvCxnSpPr>
        <p:spPr>
          <a:xfrm flipH="1">
            <a:off x="2001800" y="2311063"/>
            <a:ext cx="1634896" cy="5366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38EE1F56-B098-B34B-BF7A-EF753C1D22C6}"/>
              </a:ext>
            </a:extLst>
          </p:cNvPr>
          <p:cNvSpPr txBox="1"/>
          <p:nvPr/>
        </p:nvSpPr>
        <p:spPr>
          <a:xfrm>
            <a:off x="1702808" y="2847707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130EC886-051B-1248-823D-2EB736133459}"/>
              </a:ext>
            </a:extLst>
          </p:cNvPr>
          <p:cNvCxnSpPr>
            <a:cxnSpLocks/>
            <a:stCxn id="36" idx="2"/>
            <a:endCxn id="43" idx="0"/>
          </p:cNvCxnSpPr>
          <p:nvPr/>
        </p:nvCxnSpPr>
        <p:spPr>
          <a:xfrm>
            <a:off x="3636696" y="2311063"/>
            <a:ext cx="0" cy="55483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4952DEB2-6A92-8541-ACE1-DDEDA7B9D118}"/>
              </a:ext>
            </a:extLst>
          </p:cNvPr>
          <p:cNvCxnSpPr>
            <a:cxnSpLocks/>
            <a:stCxn id="36" idx="2"/>
            <a:endCxn id="44" idx="0"/>
          </p:cNvCxnSpPr>
          <p:nvPr/>
        </p:nvCxnSpPr>
        <p:spPr>
          <a:xfrm>
            <a:off x="3636696" y="2311063"/>
            <a:ext cx="1057341" cy="5366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1A9C10E0-8E1E-5748-91F2-5B29E549D1D6}"/>
              </a:ext>
            </a:extLst>
          </p:cNvPr>
          <p:cNvSpPr txBox="1"/>
          <p:nvPr/>
        </p:nvSpPr>
        <p:spPr>
          <a:xfrm>
            <a:off x="3196575" y="2865900"/>
            <a:ext cx="880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&lt;PLUS&gt;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D7CA5CA2-4EA4-3B4E-9A91-6DDCD6F71A20}"/>
              </a:ext>
            </a:extLst>
          </p:cNvPr>
          <p:cNvSpPr txBox="1"/>
          <p:nvPr/>
        </p:nvSpPr>
        <p:spPr>
          <a:xfrm>
            <a:off x="4395045" y="2847707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2737F467-DD3B-464D-AB7C-48ADAE9C7A75}"/>
              </a:ext>
            </a:extLst>
          </p:cNvPr>
          <p:cNvCxnSpPr>
            <a:cxnSpLocks/>
          </p:cNvCxnSpPr>
          <p:nvPr/>
        </p:nvCxnSpPr>
        <p:spPr>
          <a:xfrm flipH="1">
            <a:off x="704643" y="3275108"/>
            <a:ext cx="1224374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3B3C027E-6CAD-874A-BA4C-D4BDE373AB42}"/>
              </a:ext>
            </a:extLst>
          </p:cNvPr>
          <p:cNvCxnSpPr>
            <a:cxnSpLocks/>
          </p:cNvCxnSpPr>
          <p:nvPr/>
        </p:nvCxnSpPr>
        <p:spPr>
          <a:xfrm>
            <a:off x="1929016" y="3275108"/>
            <a:ext cx="0" cy="46940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1ED3D8CF-46C2-074A-B667-A1B26D7A6839}"/>
              </a:ext>
            </a:extLst>
          </p:cNvPr>
          <p:cNvCxnSpPr>
            <a:cxnSpLocks/>
          </p:cNvCxnSpPr>
          <p:nvPr/>
        </p:nvCxnSpPr>
        <p:spPr>
          <a:xfrm>
            <a:off x="1929016" y="3275108"/>
            <a:ext cx="1097159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2" name="TextBox 51">
            <a:extLst>
              <a:ext uri="{FF2B5EF4-FFF2-40B4-BE49-F238E27FC236}">
                <a16:creationId xmlns:a16="http://schemas.microsoft.com/office/drawing/2014/main" id="{41C57070-1823-F445-9473-2FC7F87656AF}"/>
              </a:ext>
            </a:extLst>
          </p:cNvPr>
          <p:cNvSpPr txBox="1"/>
          <p:nvPr/>
        </p:nvSpPr>
        <p:spPr>
          <a:xfrm>
            <a:off x="1471443" y="3742210"/>
            <a:ext cx="880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&lt;PLUS&gt;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96253B0E-0EC6-3148-A7AA-7554864A0EED}"/>
              </a:ext>
            </a:extLst>
          </p:cNvPr>
          <p:cNvSpPr txBox="1"/>
          <p:nvPr/>
        </p:nvSpPr>
        <p:spPr>
          <a:xfrm>
            <a:off x="405651" y="3710817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E8D89358-50D5-5149-9D7E-12BE25096FA6}"/>
              </a:ext>
            </a:extLst>
          </p:cNvPr>
          <p:cNvSpPr txBox="1"/>
          <p:nvPr/>
        </p:nvSpPr>
        <p:spPr>
          <a:xfrm>
            <a:off x="2727183" y="3710817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4BB51672-AA26-1342-9E90-03C0F97FFA09}"/>
              </a:ext>
            </a:extLst>
          </p:cNvPr>
          <p:cNvSpPr txBox="1"/>
          <p:nvPr/>
        </p:nvSpPr>
        <p:spPr>
          <a:xfrm>
            <a:off x="169084" y="5722494"/>
            <a:ext cx="1136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&lt;NUM, 2&gt;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C1BB3498-EE54-8746-A272-5AD0BED142DC}"/>
              </a:ext>
            </a:extLst>
          </p:cNvPr>
          <p:cNvSpPr txBox="1"/>
          <p:nvPr/>
        </p:nvSpPr>
        <p:spPr>
          <a:xfrm>
            <a:off x="375228" y="4410545"/>
            <a:ext cx="639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term</a:t>
            </a:r>
          </a:p>
        </p:txBody>
      </p: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FD6F8D07-D95A-5448-B1DF-6BD3C103C7EB}"/>
              </a:ext>
            </a:extLst>
          </p:cNvPr>
          <p:cNvCxnSpPr>
            <a:cxnSpLocks/>
            <a:endCxn id="59" idx="0"/>
          </p:cNvCxnSpPr>
          <p:nvPr/>
        </p:nvCxnSpPr>
        <p:spPr>
          <a:xfrm flipH="1">
            <a:off x="737509" y="5413801"/>
            <a:ext cx="1" cy="30869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A86DCAF7-69E6-834A-AE6E-0FE38CEA85BA}"/>
              </a:ext>
            </a:extLst>
          </p:cNvPr>
          <p:cNvCxnSpPr>
            <a:cxnSpLocks/>
          </p:cNvCxnSpPr>
          <p:nvPr/>
        </p:nvCxnSpPr>
        <p:spPr>
          <a:xfrm flipH="1">
            <a:off x="719552" y="4092158"/>
            <a:ext cx="5609" cy="3000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3" name="TextBox 62">
            <a:extLst>
              <a:ext uri="{FF2B5EF4-FFF2-40B4-BE49-F238E27FC236}">
                <a16:creationId xmlns:a16="http://schemas.microsoft.com/office/drawing/2014/main" id="{BD57399C-B201-B746-8DE0-BCBE79A9AA7E}"/>
              </a:ext>
            </a:extLst>
          </p:cNvPr>
          <p:cNvSpPr txBox="1"/>
          <p:nvPr/>
        </p:nvSpPr>
        <p:spPr>
          <a:xfrm>
            <a:off x="2492539" y="5722494"/>
            <a:ext cx="1136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&lt;NUM, 3&gt;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2026449A-B7B4-B146-92E2-AEC4902CF791}"/>
              </a:ext>
            </a:extLst>
          </p:cNvPr>
          <p:cNvSpPr txBox="1"/>
          <p:nvPr/>
        </p:nvSpPr>
        <p:spPr>
          <a:xfrm>
            <a:off x="2698683" y="4410545"/>
            <a:ext cx="639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term</a:t>
            </a:r>
          </a:p>
        </p:txBody>
      </p: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8C04012A-4FA5-6B44-80E4-9A7BFA02A83B}"/>
              </a:ext>
            </a:extLst>
          </p:cNvPr>
          <p:cNvCxnSpPr>
            <a:cxnSpLocks/>
            <a:endCxn id="63" idx="0"/>
          </p:cNvCxnSpPr>
          <p:nvPr/>
        </p:nvCxnSpPr>
        <p:spPr>
          <a:xfrm flipH="1">
            <a:off x="3060964" y="5458298"/>
            <a:ext cx="1" cy="26419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A93561DF-98DF-A440-B8EE-AB89FE1FA19E}"/>
              </a:ext>
            </a:extLst>
          </p:cNvPr>
          <p:cNvCxnSpPr>
            <a:cxnSpLocks/>
          </p:cNvCxnSpPr>
          <p:nvPr/>
        </p:nvCxnSpPr>
        <p:spPr>
          <a:xfrm flipH="1">
            <a:off x="3043007" y="4092158"/>
            <a:ext cx="5609" cy="3000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8AC93A18-FD63-3C49-B627-4ED0A6C07807}"/>
              </a:ext>
            </a:extLst>
          </p:cNvPr>
          <p:cNvCxnSpPr>
            <a:cxnSpLocks/>
            <a:stCxn id="60" idx="2"/>
            <a:endCxn id="68" idx="0"/>
          </p:cNvCxnSpPr>
          <p:nvPr/>
        </p:nvCxnSpPr>
        <p:spPr>
          <a:xfrm>
            <a:off x="694739" y="4779877"/>
            <a:ext cx="9904" cy="24288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8" name="TextBox 67">
            <a:extLst>
              <a:ext uri="{FF2B5EF4-FFF2-40B4-BE49-F238E27FC236}">
                <a16:creationId xmlns:a16="http://schemas.microsoft.com/office/drawing/2014/main" id="{4BACA7DC-06DF-1F42-9362-D172C7991887}"/>
              </a:ext>
            </a:extLst>
          </p:cNvPr>
          <p:cNvSpPr txBox="1"/>
          <p:nvPr/>
        </p:nvSpPr>
        <p:spPr>
          <a:xfrm>
            <a:off x="336753" y="5022766"/>
            <a:ext cx="735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factor</a:t>
            </a:r>
          </a:p>
        </p:txBody>
      </p: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03147EF5-1094-DF40-B87D-B68D07211B82}"/>
              </a:ext>
            </a:extLst>
          </p:cNvPr>
          <p:cNvCxnSpPr>
            <a:cxnSpLocks/>
            <a:endCxn id="70" idx="0"/>
          </p:cNvCxnSpPr>
          <p:nvPr/>
        </p:nvCxnSpPr>
        <p:spPr>
          <a:xfrm>
            <a:off x="3016271" y="4702186"/>
            <a:ext cx="9904" cy="24288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0" name="TextBox 69">
            <a:extLst>
              <a:ext uri="{FF2B5EF4-FFF2-40B4-BE49-F238E27FC236}">
                <a16:creationId xmlns:a16="http://schemas.microsoft.com/office/drawing/2014/main" id="{E3A4C9DB-E5C4-EE4E-B341-8806AFC0BC1A}"/>
              </a:ext>
            </a:extLst>
          </p:cNvPr>
          <p:cNvSpPr txBox="1"/>
          <p:nvPr/>
        </p:nvSpPr>
        <p:spPr>
          <a:xfrm>
            <a:off x="2658285" y="4945075"/>
            <a:ext cx="735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factor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6E863AD3-AF58-9343-8A51-6AC7DA42C02D}"/>
              </a:ext>
            </a:extLst>
          </p:cNvPr>
          <p:cNvSpPr txBox="1"/>
          <p:nvPr/>
        </p:nvSpPr>
        <p:spPr>
          <a:xfrm>
            <a:off x="4108799" y="5194151"/>
            <a:ext cx="1136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&lt;NUM, 4&gt;</a:t>
            </a:r>
          </a:p>
        </p:txBody>
      </p: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1FB1C20C-FC64-DC4C-9330-6351C4E9B540}"/>
              </a:ext>
            </a:extLst>
          </p:cNvPr>
          <p:cNvCxnSpPr>
            <a:cxnSpLocks/>
            <a:endCxn id="73" idx="0"/>
          </p:cNvCxnSpPr>
          <p:nvPr/>
        </p:nvCxnSpPr>
        <p:spPr>
          <a:xfrm flipH="1">
            <a:off x="4682834" y="3201598"/>
            <a:ext cx="1442" cy="46457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3" name="TextBox 72">
            <a:extLst>
              <a:ext uri="{FF2B5EF4-FFF2-40B4-BE49-F238E27FC236}">
                <a16:creationId xmlns:a16="http://schemas.microsoft.com/office/drawing/2014/main" id="{A5E35CF3-8A64-944D-AA44-CCB594F0C936}"/>
              </a:ext>
            </a:extLst>
          </p:cNvPr>
          <p:cNvSpPr txBox="1"/>
          <p:nvPr/>
        </p:nvSpPr>
        <p:spPr>
          <a:xfrm>
            <a:off x="4363323" y="3666176"/>
            <a:ext cx="639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term</a:t>
            </a:r>
          </a:p>
        </p:txBody>
      </p: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81C3E4BA-997F-AA4A-BB0F-E26D41A1AC4D}"/>
              </a:ext>
            </a:extLst>
          </p:cNvPr>
          <p:cNvCxnSpPr>
            <a:cxnSpLocks/>
            <a:stCxn id="73" idx="2"/>
            <a:endCxn id="75" idx="0"/>
          </p:cNvCxnSpPr>
          <p:nvPr/>
        </p:nvCxnSpPr>
        <p:spPr>
          <a:xfrm flipH="1">
            <a:off x="4682833" y="4035508"/>
            <a:ext cx="1" cy="4892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5" name="TextBox 74">
            <a:extLst>
              <a:ext uri="{FF2B5EF4-FFF2-40B4-BE49-F238E27FC236}">
                <a16:creationId xmlns:a16="http://schemas.microsoft.com/office/drawing/2014/main" id="{3AECA206-BD9C-0C4C-ACFA-6ED75A7F6D50}"/>
              </a:ext>
            </a:extLst>
          </p:cNvPr>
          <p:cNvSpPr txBox="1"/>
          <p:nvPr/>
        </p:nvSpPr>
        <p:spPr>
          <a:xfrm>
            <a:off x="4314943" y="4524758"/>
            <a:ext cx="735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factor</a:t>
            </a:r>
          </a:p>
        </p:txBody>
      </p: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0ECCCB75-1593-BA4C-988E-981C8B8AF8D5}"/>
              </a:ext>
            </a:extLst>
          </p:cNvPr>
          <p:cNvCxnSpPr>
            <a:cxnSpLocks/>
            <a:stCxn id="75" idx="2"/>
            <a:endCxn id="71" idx="0"/>
          </p:cNvCxnSpPr>
          <p:nvPr/>
        </p:nvCxnSpPr>
        <p:spPr>
          <a:xfrm flipH="1">
            <a:off x="4677224" y="4894090"/>
            <a:ext cx="5609" cy="3000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77" name="Picture 76">
            <a:extLst>
              <a:ext uri="{FF2B5EF4-FFF2-40B4-BE49-F238E27FC236}">
                <a16:creationId xmlns:a16="http://schemas.microsoft.com/office/drawing/2014/main" id="{896433BA-8CBF-CC47-B4E3-8EB606499A8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9664" r="78414" b="21538"/>
          <a:stretch/>
        </p:blipFill>
        <p:spPr>
          <a:xfrm>
            <a:off x="468101" y="350789"/>
            <a:ext cx="2351147" cy="89581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E9375D6-2140-CC4E-81AB-2AAC9912AE0D}"/>
              </a:ext>
            </a:extLst>
          </p:cNvPr>
          <p:cNvSpPr txBox="1"/>
          <p:nvPr/>
        </p:nvSpPr>
        <p:spPr>
          <a:xfrm>
            <a:off x="435242" y="1524075"/>
            <a:ext cx="22167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What about this one?</a:t>
            </a:r>
          </a:p>
        </p:txBody>
      </p:sp>
    </p:spTree>
    <p:extLst>
      <p:ext uri="{BB962C8B-B14F-4D97-AF65-F5344CB8AC3E}">
        <p14:creationId xmlns:p14="http://schemas.microsoft.com/office/powerpoint/2010/main" val="9186729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1581C384-93DB-0D44-BE61-8197A0709109}"/>
              </a:ext>
            </a:extLst>
          </p:cNvPr>
          <p:cNvSpPr txBox="1"/>
          <p:nvPr/>
        </p:nvSpPr>
        <p:spPr>
          <a:xfrm>
            <a:off x="3196575" y="595375"/>
            <a:ext cx="31470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ourier" pitchFamily="2" charset="0"/>
              </a:rPr>
              <a:t>input: 2+3+4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EF4FC3F-B8F7-EF4A-8F6B-AAFA31AB4690}"/>
              </a:ext>
            </a:extLst>
          </p:cNvPr>
          <p:cNvSpPr txBox="1"/>
          <p:nvPr/>
        </p:nvSpPr>
        <p:spPr>
          <a:xfrm>
            <a:off x="8635402" y="2181957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0141CE8-2344-0948-9E95-8E3D11DE2430}"/>
              </a:ext>
            </a:extLst>
          </p:cNvPr>
          <p:cNvCxnSpPr>
            <a:cxnSpLocks/>
            <a:stCxn id="7" idx="2"/>
            <a:endCxn id="9" idx="0"/>
          </p:cNvCxnSpPr>
          <p:nvPr/>
        </p:nvCxnSpPr>
        <p:spPr>
          <a:xfrm flipH="1">
            <a:off x="7299498" y="2551289"/>
            <a:ext cx="1634896" cy="5366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E6D905BC-8176-5C4B-8283-5453872C6006}"/>
              </a:ext>
            </a:extLst>
          </p:cNvPr>
          <p:cNvSpPr txBox="1"/>
          <p:nvPr/>
        </p:nvSpPr>
        <p:spPr>
          <a:xfrm>
            <a:off x="7000506" y="3087933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686B2F0-A92C-9842-99A5-BB5F68B3CB0F}"/>
              </a:ext>
            </a:extLst>
          </p:cNvPr>
          <p:cNvCxnSpPr>
            <a:cxnSpLocks/>
            <a:stCxn id="7" idx="2"/>
            <a:endCxn id="12" idx="0"/>
          </p:cNvCxnSpPr>
          <p:nvPr/>
        </p:nvCxnSpPr>
        <p:spPr>
          <a:xfrm>
            <a:off x="8934394" y="2551289"/>
            <a:ext cx="0" cy="55483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B373421-B101-4546-B128-9E43278BD634}"/>
              </a:ext>
            </a:extLst>
          </p:cNvPr>
          <p:cNvCxnSpPr>
            <a:cxnSpLocks/>
            <a:stCxn id="7" idx="2"/>
            <a:endCxn id="13" idx="0"/>
          </p:cNvCxnSpPr>
          <p:nvPr/>
        </p:nvCxnSpPr>
        <p:spPr>
          <a:xfrm>
            <a:off x="8934394" y="2551289"/>
            <a:ext cx="1057341" cy="5366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60AF16AA-22CD-FA4F-9F55-FCC38AD1D4BA}"/>
              </a:ext>
            </a:extLst>
          </p:cNvPr>
          <p:cNvSpPr txBox="1"/>
          <p:nvPr/>
        </p:nvSpPr>
        <p:spPr>
          <a:xfrm>
            <a:off x="8494273" y="3106126"/>
            <a:ext cx="880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&lt;PLUS&gt;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A6A98FD-3CE1-2241-952E-12AD71379DB0}"/>
              </a:ext>
            </a:extLst>
          </p:cNvPr>
          <p:cNvSpPr txBox="1"/>
          <p:nvPr/>
        </p:nvSpPr>
        <p:spPr>
          <a:xfrm>
            <a:off x="9692743" y="3087933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6D518E2-D041-B54A-BAFD-9F3EB0B79156}"/>
              </a:ext>
            </a:extLst>
          </p:cNvPr>
          <p:cNvSpPr txBox="1"/>
          <p:nvPr/>
        </p:nvSpPr>
        <p:spPr>
          <a:xfrm>
            <a:off x="6724021" y="5469967"/>
            <a:ext cx="1136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&lt;NUM, 2&gt;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7BE47221-BFFC-0243-AFE9-5C53FC906A1B}"/>
              </a:ext>
            </a:extLst>
          </p:cNvPr>
          <p:cNvCxnSpPr>
            <a:cxnSpLocks/>
            <a:endCxn id="22" idx="0"/>
          </p:cNvCxnSpPr>
          <p:nvPr/>
        </p:nvCxnSpPr>
        <p:spPr>
          <a:xfrm flipH="1">
            <a:off x="7298056" y="3477414"/>
            <a:ext cx="1442" cy="46457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49807E1A-CE97-FF41-A2A5-7C3CB46AC284}"/>
              </a:ext>
            </a:extLst>
          </p:cNvPr>
          <p:cNvCxnSpPr>
            <a:cxnSpLocks/>
          </p:cNvCxnSpPr>
          <p:nvPr/>
        </p:nvCxnSpPr>
        <p:spPr>
          <a:xfrm flipH="1">
            <a:off x="8758711" y="3459774"/>
            <a:ext cx="1224374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9DAF383E-DF34-F944-BC7F-24A207C0E665}"/>
              </a:ext>
            </a:extLst>
          </p:cNvPr>
          <p:cNvCxnSpPr>
            <a:cxnSpLocks/>
          </p:cNvCxnSpPr>
          <p:nvPr/>
        </p:nvCxnSpPr>
        <p:spPr>
          <a:xfrm>
            <a:off x="9983084" y="3459774"/>
            <a:ext cx="0" cy="46940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8CA92CF3-16B2-3A46-9746-FE978094BA1D}"/>
              </a:ext>
            </a:extLst>
          </p:cNvPr>
          <p:cNvCxnSpPr>
            <a:cxnSpLocks/>
          </p:cNvCxnSpPr>
          <p:nvPr/>
        </p:nvCxnSpPr>
        <p:spPr>
          <a:xfrm>
            <a:off x="9983084" y="3459774"/>
            <a:ext cx="1097159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5173FE82-5C9F-3B48-8EAE-3B7CB4B7E7F6}"/>
              </a:ext>
            </a:extLst>
          </p:cNvPr>
          <p:cNvSpPr txBox="1"/>
          <p:nvPr/>
        </p:nvSpPr>
        <p:spPr>
          <a:xfrm>
            <a:off x="9525511" y="3926876"/>
            <a:ext cx="880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&lt;PLUS&gt;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F067DEE-CDD4-7E46-9949-17B518AA1F04}"/>
              </a:ext>
            </a:extLst>
          </p:cNvPr>
          <p:cNvSpPr txBox="1"/>
          <p:nvPr/>
        </p:nvSpPr>
        <p:spPr>
          <a:xfrm>
            <a:off x="8459719" y="3895483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CCBC7C3-3B2D-8846-922F-FFE276D95ACE}"/>
              </a:ext>
            </a:extLst>
          </p:cNvPr>
          <p:cNvSpPr txBox="1"/>
          <p:nvPr/>
        </p:nvSpPr>
        <p:spPr>
          <a:xfrm>
            <a:off x="10781251" y="3895483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23078ED-048C-F640-ACD0-3E3AAD13C997}"/>
              </a:ext>
            </a:extLst>
          </p:cNvPr>
          <p:cNvSpPr txBox="1"/>
          <p:nvPr/>
        </p:nvSpPr>
        <p:spPr>
          <a:xfrm>
            <a:off x="6978545" y="3941992"/>
            <a:ext cx="639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term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AD31FE39-303E-6A49-A3C2-0B76C241499E}"/>
              </a:ext>
            </a:extLst>
          </p:cNvPr>
          <p:cNvCxnSpPr>
            <a:cxnSpLocks/>
            <a:stCxn id="22" idx="2"/>
            <a:endCxn id="24" idx="0"/>
          </p:cNvCxnSpPr>
          <p:nvPr/>
        </p:nvCxnSpPr>
        <p:spPr>
          <a:xfrm flipH="1">
            <a:off x="7298055" y="4311324"/>
            <a:ext cx="1" cy="4892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085D5B41-A14A-6947-AF22-039FD4CC5D3A}"/>
              </a:ext>
            </a:extLst>
          </p:cNvPr>
          <p:cNvSpPr txBox="1"/>
          <p:nvPr/>
        </p:nvSpPr>
        <p:spPr>
          <a:xfrm>
            <a:off x="6930165" y="4800574"/>
            <a:ext cx="735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factor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C24A46DA-5EEF-E14F-98AC-75E996BC5908}"/>
              </a:ext>
            </a:extLst>
          </p:cNvPr>
          <p:cNvCxnSpPr>
            <a:cxnSpLocks/>
            <a:stCxn id="24" idx="2"/>
            <a:endCxn id="14" idx="0"/>
          </p:cNvCxnSpPr>
          <p:nvPr/>
        </p:nvCxnSpPr>
        <p:spPr>
          <a:xfrm flipH="1">
            <a:off x="7292446" y="5169906"/>
            <a:ext cx="5609" cy="3000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53922C26-78A1-2B41-8636-490EF1E8297B}"/>
              </a:ext>
            </a:extLst>
          </p:cNvPr>
          <p:cNvSpPr txBox="1"/>
          <p:nvPr/>
        </p:nvSpPr>
        <p:spPr>
          <a:xfrm>
            <a:off x="8223152" y="5907160"/>
            <a:ext cx="1136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&lt;NUM, 3&gt;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97B625C-0EB6-C44A-B7B1-59D7A6B79F63}"/>
              </a:ext>
            </a:extLst>
          </p:cNvPr>
          <p:cNvSpPr txBox="1"/>
          <p:nvPr/>
        </p:nvSpPr>
        <p:spPr>
          <a:xfrm>
            <a:off x="8429296" y="4595211"/>
            <a:ext cx="639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term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EFCE927F-6F2D-7C4E-A51D-683038842E00}"/>
              </a:ext>
            </a:extLst>
          </p:cNvPr>
          <p:cNvCxnSpPr>
            <a:cxnSpLocks/>
            <a:endCxn id="28" idx="0"/>
          </p:cNvCxnSpPr>
          <p:nvPr/>
        </p:nvCxnSpPr>
        <p:spPr>
          <a:xfrm>
            <a:off x="8791577" y="5598467"/>
            <a:ext cx="0" cy="30869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3EF182C6-3A3A-5340-AECF-F5309B097F1B}"/>
              </a:ext>
            </a:extLst>
          </p:cNvPr>
          <p:cNvCxnSpPr>
            <a:cxnSpLocks/>
          </p:cNvCxnSpPr>
          <p:nvPr/>
        </p:nvCxnSpPr>
        <p:spPr>
          <a:xfrm flipH="1">
            <a:off x="8773620" y="4276824"/>
            <a:ext cx="5609" cy="3000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13C08319-763D-EC4A-85E5-A88DF4758EAC}"/>
              </a:ext>
            </a:extLst>
          </p:cNvPr>
          <p:cNvSpPr txBox="1"/>
          <p:nvPr/>
        </p:nvSpPr>
        <p:spPr>
          <a:xfrm>
            <a:off x="10546607" y="5907160"/>
            <a:ext cx="1136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&lt;NUM, 4&gt;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9F2F9A8A-EA8C-4840-9B67-4CF2EB90B9E3}"/>
              </a:ext>
            </a:extLst>
          </p:cNvPr>
          <p:cNvSpPr txBox="1"/>
          <p:nvPr/>
        </p:nvSpPr>
        <p:spPr>
          <a:xfrm>
            <a:off x="10752751" y="4595211"/>
            <a:ext cx="639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term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94B5E655-A336-324F-8040-8067BBACD221}"/>
              </a:ext>
            </a:extLst>
          </p:cNvPr>
          <p:cNvCxnSpPr>
            <a:cxnSpLocks/>
            <a:endCxn id="32" idx="0"/>
          </p:cNvCxnSpPr>
          <p:nvPr/>
        </p:nvCxnSpPr>
        <p:spPr>
          <a:xfrm>
            <a:off x="11115032" y="5642964"/>
            <a:ext cx="0" cy="26419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E7FBE64F-48C5-3445-A705-3585FFC27A81}"/>
              </a:ext>
            </a:extLst>
          </p:cNvPr>
          <p:cNvCxnSpPr>
            <a:cxnSpLocks/>
          </p:cNvCxnSpPr>
          <p:nvPr/>
        </p:nvCxnSpPr>
        <p:spPr>
          <a:xfrm flipH="1">
            <a:off x="11097075" y="4276824"/>
            <a:ext cx="5609" cy="3000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0E9BEB0F-F6AB-D14C-AA7C-F8C362827398}"/>
              </a:ext>
            </a:extLst>
          </p:cNvPr>
          <p:cNvCxnSpPr>
            <a:cxnSpLocks/>
            <a:stCxn id="29" idx="2"/>
            <a:endCxn id="42" idx="0"/>
          </p:cNvCxnSpPr>
          <p:nvPr/>
        </p:nvCxnSpPr>
        <p:spPr>
          <a:xfrm>
            <a:off x="8748807" y="4964543"/>
            <a:ext cx="9904" cy="24288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D5E41403-C4A0-4D4C-8612-2848F97625CD}"/>
              </a:ext>
            </a:extLst>
          </p:cNvPr>
          <p:cNvSpPr txBox="1"/>
          <p:nvPr/>
        </p:nvSpPr>
        <p:spPr>
          <a:xfrm>
            <a:off x="8390821" y="5207432"/>
            <a:ext cx="735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factor</a:t>
            </a:r>
          </a:p>
        </p:txBody>
      </p: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614A3599-6266-194B-A062-C993C27C06A8}"/>
              </a:ext>
            </a:extLst>
          </p:cNvPr>
          <p:cNvCxnSpPr>
            <a:cxnSpLocks/>
            <a:endCxn id="47" idx="0"/>
          </p:cNvCxnSpPr>
          <p:nvPr/>
        </p:nvCxnSpPr>
        <p:spPr>
          <a:xfrm>
            <a:off x="11070339" y="4886852"/>
            <a:ext cx="9904" cy="24288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F1C7E270-ED72-8040-87BF-6441A4678689}"/>
              </a:ext>
            </a:extLst>
          </p:cNvPr>
          <p:cNvSpPr txBox="1"/>
          <p:nvPr/>
        </p:nvSpPr>
        <p:spPr>
          <a:xfrm>
            <a:off x="10712353" y="5129741"/>
            <a:ext cx="735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factor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5EC1923B-CC00-F54F-B58B-2CBADA324DE1}"/>
              </a:ext>
            </a:extLst>
          </p:cNvPr>
          <p:cNvSpPr txBox="1"/>
          <p:nvPr/>
        </p:nvSpPr>
        <p:spPr>
          <a:xfrm>
            <a:off x="3337704" y="1941731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3BEC7F16-A435-7C43-9D5A-1A75CBD13DBE}"/>
              </a:ext>
            </a:extLst>
          </p:cNvPr>
          <p:cNvCxnSpPr>
            <a:cxnSpLocks/>
            <a:stCxn id="36" idx="2"/>
            <a:endCxn id="38" idx="0"/>
          </p:cNvCxnSpPr>
          <p:nvPr/>
        </p:nvCxnSpPr>
        <p:spPr>
          <a:xfrm flipH="1">
            <a:off x="2001800" y="2311063"/>
            <a:ext cx="1634896" cy="5366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38EE1F56-B098-B34B-BF7A-EF753C1D22C6}"/>
              </a:ext>
            </a:extLst>
          </p:cNvPr>
          <p:cNvSpPr txBox="1"/>
          <p:nvPr/>
        </p:nvSpPr>
        <p:spPr>
          <a:xfrm>
            <a:off x="1702808" y="2847707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130EC886-051B-1248-823D-2EB736133459}"/>
              </a:ext>
            </a:extLst>
          </p:cNvPr>
          <p:cNvCxnSpPr>
            <a:cxnSpLocks/>
            <a:stCxn id="36" idx="2"/>
            <a:endCxn id="43" idx="0"/>
          </p:cNvCxnSpPr>
          <p:nvPr/>
        </p:nvCxnSpPr>
        <p:spPr>
          <a:xfrm>
            <a:off x="3636696" y="2311063"/>
            <a:ext cx="0" cy="55483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4952DEB2-6A92-8541-ACE1-DDEDA7B9D118}"/>
              </a:ext>
            </a:extLst>
          </p:cNvPr>
          <p:cNvCxnSpPr>
            <a:cxnSpLocks/>
            <a:stCxn id="36" idx="2"/>
            <a:endCxn id="44" idx="0"/>
          </p:cNvCxnSpPr>
          <p:nvPr/>
        </p:nvCxnSpPr>
        <p:spPr>
          <a:xfrm>
            <a:off x="3636696" y="2311063"/>
            <a:ext cx="1057341" cy="5366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1A9C10E0-8E1E-5748-91F2-5B29E549D1D6}"/>
              </a:ext>
            </a:extLst>
          </p:cNvPr>
          <p:cNvSpPr txBox="1"/>
          <p:nvPr/>
        </p:nvSpPr>
        <p:spPr>
          <a:xfrm>
            <a:off x="3196575" y="2865900"/>
            <a:ext cx="880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&lt;PLUS&gt;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D7CA5CA2-4EA4-3B4E-9A91-6DDCD6F71A20}"/>
              </a:ext>
            </a:extLst>
          </p:cNvPr>
          <p:cNvSpPr txBox="1"/>
          <p:nvPr/>
        </p:nvSpPr>
        <p:spPr>
          <a:xfrm>
            <a:off x="4395045" y="2847707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2737F467-DD3B-464D-AB7C-48ADAE9C7A75}"/>
              </a:ext>
            </a:extLst>
          </p:cNvPr>
          <p:cNvCxnSpPr>
            <a:cxnSpLocks/>
          </p:cNvCxnSpPr>
          <p:nvPr/>
        </p:nvCxnSpPr>
        <p:spPr>
          <a:xfrm flipH="1">
            <a:off x="704643" y="3275108"/>
            <a:ext cx="1224374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3B3C027E-6CAD-874A-BA4C-D4BDE373AB42}"/>
              </a:ext>
            </a:extLst>
          </p:cNvPr>
          <p:cNvCxnSpPr>
            <a:cxnSpLocks/>
          </p:cNvCxnSpPr>
          <p:nvPr/>
        </p:nvCxnSpPr>
        <p:spPr>
          <a:xfrm>
            <a:off x="1929016" y="3275108"/>
            <a:ext cx="0" cy="46940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1ED3D8CF-46C2-074A-B667-A1B26D7A6839}"/>
              </a:ext>
            </a:extLst>
          </p:cNvPr>
          <p:cNvCxnSpPr>
            <a:cxnSpLocks/>
          </p:cNvCxnSpPr>
          <p:nvPr/>
        </p:nvCxnSpPr>
        <p:spPr>
          <a:xfrm>
            <a:off x="1929016" y="3275108"/>
            <a:ext cx="1097159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2" name="TextBox 51">
            <a:extLst>
              <a:ext uri="{FF2B5EF4-FFF2-40B4-BE49-F238E27FC236}">
                <a16:creationId xmlns:a16="http://schemas.microsoft.com/office/drawing/2014/main" id="{41C57070-1823-F445-9473-2FC7F87656AF}"/>
              </a:ext>
            </a:extLst>
          </p:cNvPr>
          <p:cNvSpPr txBox="1"/>
          <p:nvPr/>
        </p:nvSpPr>
        <p:spPr>
          <a:xfrm>
            <a:off x="1471443" y="3742210"/>
            <a:ext cx="880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&lt;PLUS&gt;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96253B0E-0EC6-3148-A7AA-7554864A0EED}"/>
              </a:ext>
            </a:extLst>
          </p:cNvPr>
          <p:cNvSpPr txBox="1"/>
          <p:nvPr/>
        </p:nvSpPr>
        <p:spPr>
          <a:xfrm>
            <a:off x="405651" y="3710817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E8D89358-50D5-5149-9D7E-12BE25096FA6}"/>
              </a:ext>
            </a:extLst>
          </p:cNvPr>
          <p:cNvSpPr txBox="1"/>
          <p:nvPr/>
        </p:nvSpPr>
        <p:spPr>
          <a:xfrm>
            <a:off x="2727183" y="3710817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4BB51672-AA26-1342-9E90-03C0F97FFA09}"/>
              </a:ext>
            </a:extLst>
          </p:cNvPr>
          <p:cNvSpPr txBox="1"/>
          <p:nvPr/>
        </p:nvSpPr>
        <p:spPr>
          <a:xfrm>
            <a:off x="169084" y="5722494"/>
            <a:ext cx="1136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&lt;NUM, 2&gt;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C1BB3498-EE54-8746-A272-5AD0BED142DC}"/>
              </a:ext>
            </a:extLst>
          </p:cNvPr>
          <p:cNvSpPr txBox="1"/>
          <p:nvPr/>
        </p:nvSpPr>
        <p:spPr>
          <a:xfrm>
            <a:off x="375228" y="4410545"/>
            <a:ext cx="639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term</a:t>
            </a:r>
          </a:p>
        </p:txBody>
      </p: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FD6F8D07-D95A-5448-B1DF-6BD3C103C7EB}"/>
              </a:ext>
            </a:extLst>
          </p:cNvPr>
          <p:cNvCxnSpPr>
            <a:cxnSpLocks/>
            <a:endCxn id="59" idx="0"/>
          </p:cNvCxnSpPr>
          <p:nvPr/>
        </p:nvCxnSpPr>
        <p:spPr>
          <a:xfrm flipH="1">
            <a:off x="737509" y="5413801"/>
            <a:ext cx="1" cy="30869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A86DCAF7-69E6-834A-AE6E-0FE38CEA85BA}"/>
              </a:ext>
            </a:extLst>
          </p:cNvPr>
          <p:cNvCxnSpPr>
            <a:cxnSpLocks/>
          </p:cNvCxnSpPr>
          <p:nvPr/>
        </p:nvCxnSpPr>
        <p:spPr>
          <a:xfrm flipH="1">
            <a:off x="719552" y="4092158"/>
            <a:ext cx="5609" cy="3000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3" name="TextBox 62">
            <a:extLst>
              <a:ext uri="{FF2B5EF4-FFF2-40B4-BE49-F238E27FC236}">
                <a16:creationId xmlns:a16="http://schemas.microsoft.com/office/drawing/2014/main" id="{BD57399C-B201-B746-8DE0-BCBE79A9AA7E}"/>
              </a:ext>
            </a:extLst>
          </p:cNvPr>
          <p:cNvSpPr txBox="1"/>
          <p:nvPr/>
        </p:nvSpPr>
        <p:spPr>
          <a:xfrm>
            <a:off x="2492539" y="5722494"/>
            <a:ext cx="1136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&lt;NUM, 3&gt;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2026449A-B7B4-B146-92E2-AEC4902CF791}"/>
              </a:ext>
            </a:extLst>
          </p:cNvPr>
          <p:cNvSpPr txBox="1"/>
          <p:nvPr/>
        </p:nvSpPr>
        <p:spPr>
          <a:xfrm>
            <a:off x="2698683" y="4410545"/>
            <a:ext cx="639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term</a:t>
            </a:r>
          </a:p>
        </p:txBody>
      </p: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8C04012A-4FA5-6B44-80E4-9A7BFA02A83B}"/>
              </a:ext>
            </a:extLst>
          </p:cNvPr>
          <p:cNvCxnSpPr>
            <a:cxnSpLocks/>
            <a:endCxn id="63" idx="0"/>
          </p:cNvCxnSpPr>
          <p:nvPr/>
        </p:nvCxnSpPr>
        <p:spPr>
          <a:xfrm flipH="1">
            <a:off x="3060964" y="5458298"/>
            <a:ext cx="1" cy="26419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A93561DF-98DF-A440-B8EE-AB89FE1FA19E}"/>
              </a:ext>
            </a:extLst>
          </p:cNvPr>
          <p:cNvCxnSpPr>
            <a:cxnSpLocks/>
          </p:cNvCxnSpPr>
          <p:nvPr/>
        </p:nvCxnSpPr>
        <p:spPr>
          <a:xfrm flipH="1">
            <a:off x="3043007" y="4092158"/>
            <a:ext cx="5609" cy="3000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8AC93A18-FD63-3C49-B627-4ED0A6C07807}"/>
              </a:ext>
            </a:extLst>
          </p:cNvPr>
          <p:cNvCxnSpPr>
            <a:cxnSpLocks/>
            <a:stCxn id="60" idx="2"/>
            <a:endCxn id="68" idx="0"/>
          </p:cNvCxnSpPr>
          <p:nvPr/>
        </p:nvCxnSpPr>
        <p:spPr>
          <a:xfrm>
            <a:off x="694739" y="4779877"/>
            <a:ext cx="9904" cy="24288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8" name="TextBox 67">
            <a:extLst>
              <a:ext uri="{FF2B5EF4-FFF2-40B4-BE49-F238E27FC236}">
                <a16:creationId xmlns:a16="http://schemas.microsoft.com/office/drawing/2014/main" id="{4BACA7DC-06DF-1F42-9362-D172C7991887}"/>
              </a:ext>
            </a:extLst>
          </p:cNvPr>
          <p:cNvSpPr txBox="1"/>
          <p:nvPr/>
        </p:nvSpPr>
        <p:spPr>
          <a:xfrm>
            <a:off x="336753" y="5022766"/>
            <a:ext cx="735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factor</a:t>
            </a:r>
          </a:p>
        </p:txBody>
      </p: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03147EF5-1094-DF40-B87D-B68D07211B82}"/>
              </a:ext>
            </a:extLst>
          </p:cNvPr>
          <p:cNvCxnSpPr>
            <a:cxnSpLocks/>
            <a:endCxn id="70" idx="0"/>
          </p:cNvCxnSpPr>
          <p:nvPr/>
        </p:nvCxnSpPr>
        <p:spPr>
          <a:xfrm>
            <a:off x="3016271" y="4702186"/>
            <a:ext cx="9904" cy="24288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0" name="TextBox 69">
            <a:extLst>
              <a:ext uri="{FF2B5EF4-FFF2-40B4-BE49-F238E27FC236}">
                <a16:creationId xmlns:a16="http://schemas.microsoft.com/office/drawing/2014/main" id="{E3A4C9DB-E5C4-EE4E-B341-8806AFC0BC1A}"/>
              </a:ext>
            </a:extLst>
          </p:cNvPr>
          <p:cNvSpPr txBox="1"/>
          <p:nvPr/>
        </p:nvSpPr>
        <p:spPr>
          <a:xfrm>
            <a:off x="2658285" y="4945075"/>
            <a:ext cx="735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factor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6E863AD3-AF58-9343-8A51-6AC7DA42C02D}"/>
              </a:ext>
            </a:extLst>
          </p:cNvPr>
          <p:cNvSpPr txBox="1"/>
          <p:nvPr/>
        </p:nvSpPr>
        <p:spPr>
          <a:xfrm>
            <a:off x="4108799" y="5194151"/>
            <a:ext cx="1136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&lt;NUM, 4&gt;</a:t>
            </a:r>
          </a:p>
        </p:txBody>
      </p: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1FB1C20C-FC64-DC4C-9330-6351C4E9B540}"/>
              </a:ext>
            </a:extLst>
          </p:cNvPr>
          <p:cNvCxnSpPr>
            <a:cxnSpLocks/>
            <a:endCxn id="73" idx="0"/>
          </p:cNvCxnSpPr>
          <p:nvPr/>
        </p:nvCxnSpPr>
        <p:spPr>
          <a:xfrm flipH="1">
            <a:off x="4682834" y="3201598"/>
            <a:ext cx="1442" cy="46457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3" name="TextBox 72">
            <a:extLst>
              <a:ext uri="{FF2B5EF4-FFF2-40B4-BE49-F238E27FC236}">
                <a16:creationId xmlns:a16="http://schemas.microsoft.com/office/drawing/2014/main" id="{A5E35CF3-8A64-944D-AA44-CCB594F0C936}"/>
              </a:ext>
            </a:extLst>
          </p:cNvPr>
          <p:cNvSpPr txBox="1"/>
          <p:nvPr/>
        </p:nvSpPr>
        <p:spPr>
          <a:xfrm>
            <a:off x="4363323" y="3666176"/>
            <a:ext cx="639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term</a:t>
            </a:r>
          </a:p>
        </p:txBody>
      </p: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81C3E4BA-997F-AA4A-BB0F-E26D41A1AC4D}"/>
              </a:ext>
            </a:extLst>
          </p:cNvPr>
          <p:cNvCxnSpPr>
            <a:cxnSpLocks/>
            <a:stCxn id="73" idx="2"/>
            <a:endCxn id="75" idx="0"/>
          </p:cNvCxnSpPr>
          <p:nvPr/>
        </p:nvCxnSpPr>
        <p:spPr>
          <a:xfrm flipH="1">
            <a:off x="4682833" y="4035508"/>
            <a:ext cx="1" cy="4892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5" name="TextBox 74">
            <a:extLst>
              <a:ext uri="{FF2B5EF4-FFF2-40B4-BE49-F238E27FC236}">
                <a16:creationId xmlns:a16="http://schemas.microsoft.com/office/drawing/2014/main" id="{3AECA206-BD9C-0C4C-ACFA-6ED75A7F6D50}"/>
              </a:ext>
            </a:extLst>
          </p:cNvPr>
          <p:cNvSpPr txBox="1"/>
          <p:nvPr/>
        </p:nvSpPr>
        <p:spPr>
          <a:xfrm>
            <a:off x="4314943" y="4524758"/>
            <a:ext cx="735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factor</a:t>
            </a:r>
          </a:p>
        </p:txBody>
      </p: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0ECCCB75-1593-BA4C-988E-981C8B8AF8D5}"/>
              </a:ext>
            </a:extLst>
          </p:cNvPr>
          <p:cNvCxnSpPr>
            <a:cxnSpLocks/>
            <a:stCxn id="75" idx="2"/>
            <a:endCxn id="71" idx="0"/>
          </p:cNvCxnSpPr>
          <p:nvPr/>
        </p:nvCxnSpPr>
        <p:spPr>
          <a:xfrm flipH="1">
            <a:off x="4677224" y="4894090"/>
            <a:ext cx="5609" cy="3000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77" name="Picture 76">
            <a:extLst>
              <a:ext uri="{FF2B5EF4-FFF2-40B4-BE49-F238E27FC236}">
                <a16:creationId xmlns:a16="http://schemas.microsoft.com/office/drawing/2014/main" id="{896433BA-8CBF-CC47-B4E3-8EB606499A8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9664" r="78414" b="21538"/>
          <a:stretch/>
        </p:blipFill>
        <p:spPr>
          <a:xfrm>
            <a:off x="468101" y="350789"/>
            <a:ext cx="2351147" cy="89581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E9375D6-2140-CC4E-81AB-2AAC9912AE0D}"/>
              </a:ext>
            </a:extLst>
          </p:cNvPr>
          <p:cNvSpPr txBox="1"/>
          <p:nvPr/>
        </p:nvSpPr>
        <p:spPr>
          <a:xfrm>
            <a:off x="435242" y="1524075"/>
            <a:ext cx="22167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What about this one?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BCAA21D6-9EC3-5B42-8C06-B88D7FEA60D3}"/>
              </a:ext>
            </a:extLst>
          </p:cNvPr>
          <p:cNvSpPr txBox="1"/>
          <p:nvPr/>
        </p:nvSpPr>
        <p:spPr>
          <a:xfrm>
            <a:off x="4490819" y="1386657"/>
            <a:ext cx="24892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Doesn’t  allow an expression on the LHS.</a:t>
            </a:r>
            <a:br>
              <a:rPr lang="en-US" i="1" dirty="0"/>
            </a:br>
            <a:r>
              <a:rPr lang="en-US" i="1" dirty="0"/>
              <a:t>This parse tree is not allowed</a:t>
            </a:r>
          </a:p>
        </p:txBody>
      </p:sp>
    </p:spTree>
    <p:extLst>
      <p:ext uri="{BB962C8B-B14F-4D97-AF65-F5344CB8AC3E}">
        <p14:creationId xmlns:p14="http://schemas.microsoft.com/office/powerpoint/2010/main" val="107465059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1581C384-93DB-0D44-BE61-8197A0709109}"/>
              </a:ext>
            </a:extLst>
          </p:cNvPr>
          <p:cNvSpPr txBox="1"/>
          <p:nvPr/>
        </p:nvSpPr>
        <p:spPr>
          <a:xfrm>
            <a:off x="3196575" y="595375"/>
            <a:ext cx="31470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ourier" pitchFamily="2" charset="0"/>
              </a:rPr>
              <a:t>input: 2+3+4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EF4FC3F-B8F7-EF4A-8F6B-AAFA31AB4690}"/>
              </a:ext>
            </a:extLst>
          </p:cNvPr>
          <p:cNvSpPr txBox="1"/>
          <p:nvPr/>
        </p:nvSpPr>
        <p:spPr>
          <a:xfrm>
            <a:off x="8635402" y="2181957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0141CE8-2344-0948-9E95-8E3D11DE2430}"/>
              </a:ext>
            </a:extLst>
          </p:cNvPr>
          <p:cNvCxnSpPr>
            <a:cxnSpLocks/>
            <a:stCxn id="7" idx="2"/>
            <a:endCxn id="9" idx="0"/>
          </p:cNvCxnSpPr>
          <p:nvPr/>
        </p:nvCxnSpPr>
        <p:spPr>
          <a:xfrm flipH="1">
            <a:off x="7299498" y="2551289"/>
            <a:ext cx="1634896" cy="5366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E6D905BC-8176-5C4B-8283-5453872C6006}"/>
              </a:ext>
            </a:extLst>
          </p:cNvPr>
          <p:cNvSpPr txBox="1"/>
          <p:nvPr/>
        </p:nvSpPr>
        <p:spPr>
          <a:xfrm>
            <a:off x="7000506" y="3087933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686B2F0-A92C-9842-99A5-BB5F68B3CB0F}"/>
              </a:ext>
            </a:extLst>
          </p:cNvPr>
          <p:cNvCxnSpPr>
            <a:cxnSpLocks/>
            <a:stCxn id="7" idx="2"/>
            <a:endCxn id="12" idx="0"/>
          </p:cNvCxnSpPr>
          <p:nvPr/>
        </p:nvCxnSpPr>
        <p:spPr>
          <a:xfrm>
            <a:off x="8934394" y="2551289"/>
            <a:ext cx="0" cy="55483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B373421-B101-4546-B128-9E43278BD634}"/>
              </a:ext>
            </a:extLst>
          </p:cNvPr>
          <p:cNvCxnSpPr>
            <a:cxnSpLocks/>
            <a:stCxn id="7" idx="2"/>
            <a:endCxn id="13" idx="0"/>
          </p:cNvCxnSpPr>
          <p:nvPr/>
        </p:nvCxnSpPr>
        <p:spPr>
          <a:xfrm>
            <a:off x="8934394" y="2551289"/>
            <a:ext cx="1057341" cy="5366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60AF16AA-22CD-FA4F-9F55-FCC38AD1D4BA}"/>
              </a:ext>
            </a:extLst>
          </p:cNvPr>
          <p:cNvSpPr txBox="1"/>
          <p:nvPr/>
        </p:nvSpPr>
        <p:spPr>
          <a:xfrm>
            <a:off x="8494273" y="3106126"/>
            <a:ext cx="880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&lt;PLUS&gt;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A6A98FD-3CE1-2241-952E-12AD71379DB0}"/>
              </a:ext>
            </a:extLst>
          </p:cNvPr>
          <p:cNvSpPr txBox="1"/>
          <p:nvPr/>
        </p:nvSpPr>
        <p:spPr>
          <a:xfrm>
            <a:off x="9692743" y="3087933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6D518E2-D041-B54A-BAFD-9F3EB0B79156}"/>
              </a:ext>
            </a:extLst>
          </p:cNvPr>
          <p:cNvSpPr txBox="1"/>
          <p:nvPr/>
        </p:nvSpPr>
        <p:spPr>
          <a:xfrm>
            <a:off x="6724021" y="5469967"/>
            <a:ext cx="1136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&lt;NUM, 2&gt;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7BE47221-BFFC-0243-AFE9-5C53FC906A1B}"/>
              </a:ext>
            </a:extLst>
          </p:cNvPr>
          <p:cNvCxnSpPr>
            <a:cxnSpLocks/>
            <a:endCxn id="22" idx="0"/>
          </p:cNvCxnSpPr>
          <p:nvPr/>
        </p:nvCxnSpPr>
        <p:spPr>
          <a:xfrm flipH="1">
            <a:off x="7298056" y="3477414"/>
            <a:ext cx="1442" cy="46457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49807E1A-CE97-FF41-A2A5-7C3CB46AC284}"/>
              </a:ext>
            </a:extLst>
          </p:cNvPr>
          <p:cNvCxnSpPr>
            <a:cxnSpLocks/>
          </p:cNvCxnSpPr>
          <p:nvPr/>
        </p:nvCxnSpPr>
        <p:spPr>
          <a:xfrm flipH="1">
            <a:off x="8758711" y="3459774"/>
            <a:ext cx="1224374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9DAF383E-DF34-F944-BC7F-24A207C0E665}"/>
              </a:ext>
            </a:extLst>
          </p:cNvPr>
          <p:cNvCxnSpPr>
            <a:cxnSpLocks/>
          </p:cNvCxnSpPr>
          <p:nvPr/>
        </p:nvCxnSpPr>
        <p:spPr>
          <a:xfrm>
            <a:off x="9983084" y="3459774"/>
            <a:ext cx="0" cy="46940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8CA92CF3-16B2-3A46-9746-FE978094BA1D}"/>
              </a:ext>
            </a:extLst>
          </p:cNvPr>
          <p:cNvCxnSpPr>
            <a:cxnSpLocks/>
          </p:cNvCxnSpPr>
          <p:nvPr/>
        </p:nvCxnSpPr>
        <p:spPr>
          <a:xfrm>
            <a:off x="9983084" y="3459774"/>
            <a:ext cx="1097159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5173FE82-5C9F-3B48-8EAE-3B7CB4B7E7F6}"/>
              </a:ext>
            </a:extLst>
          </p:cNvPr>
          <p:cNvSpPr txBox="1"/>
          <p:nvPr/>
        </p:nvSpPr>
        <p:spPr>
          <a:xfrm>
            <a:off x="9525511" y="3926876"/>
            <a:ext cx="880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&lt;PLUS&gt;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F067DEE-CDD4-7E46-9949-17B518AA1F04}"/>
              </a:ext>
            </a:extLst>
          </p:cNvPr>
          <p:cNvSpPr txBox="1"/>
          <p:nvPr/>
        </p:nvSpPr>
        <p:spPr>
          <a:xfrm>
            <a:off x="8459719" y="3895483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CCBC7C3-3B2D-8846-922F-FFE276D95ACE}"/>
              </a:ext>
            </a:extLst>
          </p:cNvPr>
          <p:cNvSpPr txBox="1"/>
          <p:nvPr/>
        </p:nvSpPr>
        <p:spPr>
          <a:xfrm>
            <a:off x="10781251" y="3895483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23078ED-048C-F640-ACD0-3E3AAD13C997}"/>
              </a:ext>
            </a:extLst>
          </p:cNvPr>
          <p:cNvSpPr txBox="1"/>
          <p:nvPr/>
        </p:nvSpPr>
        <p:spPr>
          <a:xfrm>
            <a:off x="6978545" y="3941992"/>
            <a:ext cx="639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term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AD31FE39-303E-6A49-A3C2-0B76C241499E}"/>
              </a:ext>
            </a:extLst>
          </p:cNvPr>
          <p:cNvCxnSpPr>
            <a:cxnSpLocks/>
            <a:stCxn id="22" idx="2"/>
            <a:endCxn id="24" idx="0"/>
          </p:cNvCxnSpPr>
          <p:nvPr/>
        </p:nvCxnSpPr>
        <p:spPr>
          <a:xfrm flipH="1">
            <a:off x="7298055" y="4311324"/>
            <a:ext cx="1" cy="4892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085D5B41-A14A-6947-AF22-039FD4CC5D3A}"/>
              </a:ext>
            </a:extLst>
          </p:cNvPr>
          <p:cNvSpPr txBox="1"/>
          <p:nvPr/>
        </p:nvSpPr>
        <p:spPr>
          <a:xfrm>
            <a:off x="6930165" y="4800574"/>
            <a:ext cx="735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factor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C24A46DA-5EEF-E14F-98AC-75E996BC5908}"/>
              </a:ext>
            </a:extLst>
          </p:cNvPr>
          <p:cNvCxnSpPr>
            <a:cxnSpLocks/>
            <a:stCxn id="24" idx="2"/>
            <a:endCxn id="14" idx="0"/>
          </p:cNvCxnSpPr>
          <p:nvPr/>
        </p:nvCxnSpPr>
        <p:spPr>
          <a:xfrm flipH="1">
            <a:off x="7292446" y="5169906"/>
            <a:ext cx="5609" cy="3000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53922C26-78A1-2B41-8636-490EF1E8297B}"/>
              </a:ext>
            </a:extLst>
          </p:cNvPr>
          <p:cNvSpPr txBox="1"/>
          <p:nvPr/>
        </p:nvSpPr>
        <p:spPr>
          <a:xfrm>
            <a:off x="8223152" y="5907160"/>
            <a:ext cx="1136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&lt;NUM, 3&gt;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97B625C-0EB6-C44A-B7B1-59D7A6B79F63}"/>
              </a:ext>
            </a:extLst>
          </p:cNvPr>
          <p:cNvSpPr txBox="1"/>
          <p:nvPr/>
        </p:nvSpPr>
        <p:spPr>
          <a:xfrm>
            <a:off x="8429296" y="4595211"/>
            <a:ext cx="639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term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EFCE927F-6F2D-7C4E-A51D-683038842E00}"/>
              </a:ext>
            </a:extLst>
          </p:cNvPr>
          <p:cNvCxnSpPr>
            <a:cxnSpLocks/>
            <a:endCxn id="28" idx="0"/>
          </p:cNvCxnSpPr>
          <p:nvPr/>
        </p:nvCxnSpPr>
        <p:spPr>
          <a:xfrm>
            <a:off x="8791577" y="5598467"/>
            <a:ext cx="0" cy="30869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3EF182C6-3A3A-5340-AECF-F5309B097F1B}"/>
              </a:ext>
            </a:extLst>
          </p:cNvPr>
          <p:cNvCxnSpPr>
            <a:cxnSpLocks/>
          </p:cNvCxnSpPr>
          <p:nvPr/>
        </p:nvCxnSpPr>
        <p:spPr>
          <a:xfrm flipH="1">
            <a:off x="8773620" y="4276824"/>
            <a:ext cx="5609" cy="3000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13C08319-763D-EC4A-85E5-A88DF4758EAC}"/>
              </a:ext>
            </a:extLst>
          </p:cNvPr>
          <p:cNvSpPr txBox="1"/>
          <p:nvPr/>
        </p:nvSpPr>
        <p:spPr>
          <a:xfrm>
            <a:off x="10546607" y="5907160"/>
            <a:ext cx="1136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&lt;NUM, 4&gt;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9F2F9A8A-EA8C-4840-9B67-4CF2EB90B9E3}"/>
              </a:ext>
            </a:extLst>
          </p:cNvPr>
          <p:cNvSpPr txBox="1"/>
          <p:nvPr/>
        </p:nvSpPr>
        <p:spPr>
          <a:xfrm>
            <a:off x="10752751" y="4595211"/>
            <a:ext cx="639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term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94B5E655-A336-324F-8040-8067BBACD221}"/>
              </a:ext>
            </a:extLst>
          </p:cNvPr>
          <p:cNvCxnSpPr>
            <a:cxnSpLocks/>
            <a:endCxn id="32" idx="0"/>
          </p:cNvCxnSpPr>
          <p:nvPr/>
        </p:nvCxnSpPr>
        <p:spPr>
          <a:xfrm>
            <a:off x="11115032" y="5642964"/>
            <a:ext cx="0" cy="26419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E7FBE64F-48C5-3445-A705-3585FFC27A81}"/>
              </a:ext>
            </a:extLst>
          </p:cNvPr>
          <p:cNvCxnSpPr>
            <a:cxnSpLocks/>
          </p:cNvCxnSpPr>
          <p:nvPr/>
        </p:nvCxnSpPr>
        <p:spPr>
          <a:xfrm flipH="1">
            <a:off x="11097075" y="4276824"/>
            <a:ext cx="5609" cy="3000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0E9BEB0F-F6AB-D14C-AA7C-F8C362827398}"/>
              </a:ext>
            </a:extLst>
          </p:cNvPr>
          <p:cNvCxnSpPr>
            <a:cxnSpLocks/>
            <a:stCxn id="29" idx="2"/>
            <a:endCxn id="42" idx="0"/>
          </p:cNvCxnSpPr>
          <p:nvPr/>
        </p:nvCxnSpPr>
        <p:spPr>
          <a:xfrm>
            <a:off x="8748807" y="4964543"/>
            <a:ext cx="9904" cy="24288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D5E41403-C4A0-4D4C-8612-2848F97625CD}"/>
              </a:ext>
            </a:extLst>
          </p:cNvPr>
          <p:cNvSpPr txBox="1"/>
          <p:nvPr/>
        </p:nvSpPr>
        <p:spPr>
          <a:xfrm>
            <a:off x="8390821" y="5207432"/>
            <a:ext cx="735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factor</a:t>
            </a:r>
          </a:p>
        </p:txBody>
      </p: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614A3599-6266-194B-A062-C993C27C06A8}"/>
              </a:ext>
            </a:extLst>
          </p:cNvPr>
          <p:cNvCxnSpPr>
            <a:cxnSpLocks/>
            <a:endCxn id="47" idx="0"/>
          </p:cNvCxnSpPr>
          <p:nvPr/>
        </p:nvCxnSpPr>
        <p:spPr>
          <a:xfrm>
            <a:off x="11070339" y="4886852"/>
            <a:ext cx="9904" cy="24288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F1C7E270-ED72-8040-87BF-6441A4678689}"/>
              </a:ext>
            </a:extLst>
          </p:cNvPr>
          <p:cNvSpPr txBox="1"/>
          <p:nvPr/>
        </p:nvSpPr>
        <p:spPr>
          <a:xfrm>
            <a:off x="10712353" y="5129741"/>
            <a:ext cx="735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factor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5EC1923B-CC00-F54F-B58B-2CBADA324DE1}"/>
              </a:ext>
            </a:extLst>
          </p:cNvPr>
          <p:cNvSpPr txBox="1"/>
          <p:nvPr/>
        </p:nvSpPr>
        <p:spPr>
          <a:xfrm>
            <a:off x="3337704" y="1941731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3BEC7F16-A435-7C43-9D5A-1A75CBD13DBE}"/>
              </a:ext>
            </a:extLst>
          </p:cNvPr>
          <p:cNvCxnSpPr>
            <a:cxnSpLocks/>
            <a:stCxn id="36" idx="2"/>
            <a:endCxn id="38" idx="0"/>
          </p:cNvCxnSpPr>
          <p:nvPr/>
        </p:nvCxnSpPr>
        <p:spPr>
          <a:xfrm flipH="1">
            <a:off x="2001800" y="2311063"/>
            <a:ext cx="1634896" cy="5366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38EE1F56-B098-B34B-BF7A-EF753C1D22C6}"/>
              </a:ext>
            </a:extLst>
          </p:cNvPr>
          <p:cNvSpPr txBox="1"/>
          <p:nvPr/>
        </p:nvSpPr>
        <p:spPr>
          <a:xfrm>
            <a:off x="1702808" y="2847707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130EC886-051B-1248-823D-2EB736133459}"/>
              </a:ext>
            </a:extLst>
          </p:cNvPr>
          <p:cNvCxnSpPr>
            <a:cxnSpLocks/>
            <a:stCxn id="36" idx="2"/>
            <a:endCxn id="43" idx="0"/>
          </p:cNvCxnSpPr>
          <p:nvPr/>
        </p:nvCxnSpPr>
        <p:spPr>
          <a:xfrm>
            <a:off x="3636696" y="2311063"/>
            <a:ext cx="0" cy="55483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4952DEB2-6A92-8541-ACE1-DDEDA7B9D118}"/>
              </a:ext>
            </a:extLst>
          </p:cNvPr>
          <p:cNvCxnSpPr>
            <a:cxnSpLocks/>
            <a:stCxn id="36" idx="2"/>
            <a:endCxn id="44" idx="0"/>
          </p:cNvCxnSpPr>
          <p:nvPr/>
        </p:nvCxnSpPr>
        <p:spPr>
          <a:xfrm>
            <a:off x="3636696" y="2311063"/>
            <a:ext cx="1057341" cy="5366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1A9C10E0-8E1E-5748-91F2-5B29E549D1D6}"/>
              </a:ext>
            </a:extLst>
          </p:cNvPr>
          <p:cNvSpPr txBox="1"/>
          <p:nvPr/>
        </p:nvSpPr>
        <p:spPr>
          <a:xfrm>
            <a:off x="3196575" y="2865900"/>
            <a:ext cx="880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&lt;PLUS&gt;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D7CA5CA2-4EA4-3B4E-9A91-6DDCD6F71A20}"/>
              </a:ext>
            </a:extLst>
          </p:cNvPr>
          <p:cNvSpPr txBox="1"/>
          <p:nvPr/>
        </p:nvSpPr>
        <p:spPr>
          <a:xfrm>
            <a:off x="4395045" y="2847707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2737F467-DD3B-464D-AB7C-48ADAE9C7A75}"/>
              </a:ext>
            </a:extLst>
          </p:cNvPr>
          <p:cNvCxnSpPr>
            <a:cxnSpLocks/>
          </p:cNvCxnSpPr>
          <p:nvPr/>
        </p:nvCxnSpPr>
        <p:spPr>
          <a:xfrm flipH="1">
            <a:off x="704643" y="3275108"/>
            <a:ext cx="1224374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3B3C027E-6CAD-874A-BA4C-D4BDE373AB42}"/>
              </a:ext>
            </a:extLst>
          </p:cNvPr>
          <p:cNvCxnSpPr>
            <a:cxnSpLocks/>
          </p:cNvCxnSpPr>
          <p:nvPr/>
        </p:nvCxnSpPr>
        <p:spPr>
          <a:xfrm>
            <a:off x="1929016" y="3275108"/>
            <a:ext cx="0" cy="46940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1ED3D8CF-46C2-074A-B667-A1B26D7A6839}"/>
              </a:ext>
            </a:extLst>
          </p:cNvPr>
          <p:cNvCxnSpPr>
            <a:cxnSpLocks/>
          </p:cNvCxnSpPr>
          <p:nvPr/>
        </p:nvCxnSpPr>
        <p:spPr>
          <a:xfrm>
            <a:off x="1929016" y="3275108"/>
            <a:ext cx="1097159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2" name="TextBox 51">
            <a:extLst>
              <a:ext uri="{FF2B5EF4-FFF2-40B4-BE49-F238E27FC236}">
                <a16:creationId xmlns:a16="http://schemas.microsoft.com/office/drawing/2014/main" id="{41C57070-1823-F445-9473-2FC7F87656AF}"/>
              </a:ext>
            </a:extLst>
          </p:cNvPr>
          <p:cNvSpPr txBox="1"/>
          <p:nvPr/>
        </p:nvSpPr>
        <p:spPr>
          <a:xfrm>
            <a:off x="1471443" y="3742210"/>
            <a:ext cx="880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&lt;PLUS&gt;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96253B0E-0EC6-3148-A7AA-7554864A0EED}"/>
              </a:ext>
            </a:extLst>
          </p:cNvPr>
          <p:cNvSpPr txBox="1"/>
          <p:nvPr/>
        </p:nvSpPr>
        <p:spPr>
          <a:xfrm>
            <a:off x="405651" y="3710817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E8D89358-50D5-5149-9D7E-12BE25096FA6}"/>
              </a:ext>
            </a:extLst>
          </p:cNvPr>
          <p:cNvSpPr txBox="1"/>
          <p:nvPr/>
        </p:nvSpPr>
        <p:spPr>
          <a:xfrm>
            <a:off x="2727183" y="3710817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4BB51672-AA26-1342-9E90-03C0F97FFA09}"/>
              </a:ext>
            </a:extLst>
          </p:cNvPr>
          <p:cNvSpPr txBox="1"/>
          <p:nvPr/>
        </p:nvSpPr>
        <p:spPr>
          <a:xfrm>
            <a:off x="169084" y="5722494"/>
            <a:ext cx="1136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&lt;NUM, 2&gt;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C1BB3498-EE54-8746-A272-5AD0BED142DC}"/>
              </a:ext>
            </a:extLst>
          </p:cNvPr>
          <p:cNvSpPr txBox="1"/>
          <p:nvPr/>
        </p:nvSpPr>
        <p:spPr>
          <a:xfrm>
            <a:off x="375228" y="4410545"/>
            <a:ext cx="639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term</a:t>
            </a:r>
          </a:p>
        </p:txBody>
      </p: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FD6F8D07-D95A-5448-B1DF-6BD3C103C7EB}"/>
              </a:ext>
            </a:extLst>
          </p:cNvPr>
          <p:cNvCxnSpPr>
            <a:cxnSpLocks/>
            <a:endCxn id="59" idx="0"/>
          </p:cNvCxnSpPr>
          <p:nvPr/>
        </p:nvCxnSpPr>
        <p:spPr>
          <a:xfrm flipH="1">
            <a:off x="737509" y="5413801"/>
            <a:ext cx="1" cy="30869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A86DCAF7-69E6-834A-AE6E-0FE38CEA85BA}"/>
              </a:ext>
            </a:extLst>
          </p:cNvPr>
          <p:cNvCxnSpPr>
            <a:cxnSpLocks/>
          </p:cNvCxnSpPr>
          <p:nvPr/>
        </p:nvCxnSpPr>
        <p:spPr>
          <a:xfrm flipH="1">
            <a:off x="719552" y="4092158"/>
            <a:ext cx="5609" cy="3000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3" name="TextBox 62">
            <a:extLst>
              <a:ext uri="{FF2B5EF4-FFF2-40B4-BE49-F238E27FC236}">
                <a16:creationId xmlns:a16="http://schemas.microsoft.com/office/drawing/2014/main" id="{BD57399C-B201-B746-8DE0-BCBE79A9AA7E}"/>
              </a:ext>
            </a:extLst>
          </p:cNvPr>
          <p:cNvSpPr txBox="1"/>
          <p:nvPr/>
        </p:nvSpPr>
        <p:spPr>
          <a:xfrm>
            <a:off x="2492539" y="5722494"/>
            <a:ext cx="1136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&lt;NUM, 3&gt;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2026449A-B7B4-B146-92E2-AEC4902CF791}"/>
              </a:ext>
            </a:extLst>
          </p:cNvPr>
          <p:cNvSpPr txBox="1"/>
          <p:nvPr/>
        </p:nvSpPr>
        <p:spPr>
          <a:xfrm>
            <a:off x="2698683" y="4410545"/>
            <a:ext cx="639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term</a:t>
            </a:r>
          </a:p>
        </p:txBody>
      </p: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8C04012A-4FA5-6B44-80E4-9A7BFA02A83B}"/>
              </a:ext>
            </a:extLst>
          </p:cNvPr>
          <p:cNvCxnSpPr>
            <a:cxnSpLocks/>
            <a:endCxn id="63" idx="0"/>
          </p:cNvCxnSpPr>
          <p:nvPr/>
        </p:nvCxnSpPr>
        <p:spPr>
          <a:xfrm flipH="1">
            <a:off x="3060964" y="5458298"/>
            <a:ext cx="1" cy="26419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A93561DF-98DF-A440-B8EE-AB89FE1FA19E}"/>
              </a:ext>
            </a:extLst>
          </p:cNvPr>
          <p:cNvCxnSpPr>
            <a:cxnSpLocks/>
          </p:cNvCxnSpPr>
          <p:nvPr/>
        </p:nvCxnSpPr>
        <p:spPr>
          <a:xfrm flipH="1">
            <a:off x="3043007" y="4092158"/>
            <a:ext cx="5609" cy="3000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8AC93A18-FD63-3C49-B627-4ED0A6C07807}"/>
              </a:ext>
            </a:extLst>
          </p:cNvPr>
          <p:cNvCxnSpPr>
            <a:cxnSpLocks/>
            <a:stCxn id="60" idx="2"/>
            <a:endCxn id="68" idx="0"/>
          </p:cNvCxnSpPr>
          <p:nvPr/>
        </p:nvCxnSpPr>
        <p:spPr>
          <a:xfrm>
            <a:off x="694739" y="4779877"/>
            <a:ext cx="9904" cy="24288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8" name="TextBox 67">
            <a:extLst>
              <a:ext uri="{FF2B5EF4-FFF2-40B4-BE49-F238E27FC236}">
                <a16:creationId xmlns:a16="http://schemas.microsoft.com/office/drawing/2014/main" id="{4BACA7DC-06DF-1F42-9362-D172C7991887}"/>
              </a:ext>
            </a:extLst>
          </p:cNvPr>
          <p:cNvSpPr txBox="1"/>
          <p:nvPr/>
        </p:nvSpPr>
        <p:spPr>
          <a:xfrm>
            <a:off x="336753" y="5022766"/>
            <a:ext cx="735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factor</a:t>
            </a:r>
          </a:p>
        </p:txBody>
      </p: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03147EF5-1094-DF40-B87D-B68D07211B82}"/>
              </a:ext>
            </a:extLst>
          </p:cNvPr>
          <p:cNvCxnSpPr>
            <a:cxnSpLocks/>
            <a:endCxn id="70" idx="0"/>
          </p:cNvCxnSpPr>
          <p:nvPr/>
        </p:nvCxnSpPr>
        <p:spPr>
          <a:xfrm>
            <a:off x="3016271" y="4702186"/>
            <a:ext cx="9904" cy="24288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0" name="TextBox 69">
            <a:extLst>
              <a:ext uri="{FF2B5EF4-FFF2-40B4-BE49-F238E27FC236}">
                <a16:creationId xmlns:a16="http://schemas.microsoft.com/office/drawing/2014/main" id="{E3A4C9DB-E5C4-EE4E-B341-8806AFC0BC1A}"/>
              </a:ext>
            </a:extLst>
          </p:cNvPr>
          <p:cNvSpPr txBox="1"/>
          <p:nvPr/>
        </p:nvSpPr>
        <p:spPr>
          <a:xfrm>
            <a:off x="2658285" y="4945075"/>
            <a:ext cx="735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factor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6E863AD3-AF58-9343-8A51-6AC7DA42C02D}"/>
              </a:ext>
            </a:extLst>
          </p:cNvPr>
          <p:cNvSpPr txBox="1"/>
          <p:nvPr/>
        </p:nvSpPr>
        <p:spPr>
          <a:xfrm>
            <a:off x="4108799" y="5194151"/>
            <a:ext cx="1136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&lt;NUM, 4&gt;</a:t>
            </a:r>
          </a:p>
        </p:txBody>
      </p: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1FB1C20C-FC64-DC4C-9330-6351C4E9B540}"/>
              </a:ext>
            </a:extLst>
          </p:cNvPr>
          <p:cNvCxnSpPr>
            <a:cxnSpLocks/>
            <a:endCxn id="73" idx="0"/>
          </p:cNvCxnSpPr>
          <p:nvPr/>
        </p:nvCxnSpPr>
        <p:spPr>
          <a:xfrm flipH="1">
            <a:off x="4682834" y="3201598"/>
            <a:ext cx="1442" cy="46457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3" name="TextBox 72">
            <a:extLst>
              <a:ext uri="{FF2B5EF4-FFF2-40B4-BE49-F238E27FC236}">
                <a16:creationId xmlns:a16="http://schemas.microsoft.com/office/drawing/2014/main" id="{A5E35CF3-8A64-944D-AA44-CCB594F0C936}"/>
              </a:ext>
            </a:extLst>
          </p:cNvPr>
          <p:cNvSpPr txBox="1"/>
          <p:nvPr/>
        </p:nvSpPr>
        <p:spPr>
          <a:xfrm>
            <a:off x="4363323" y="3666176"/>
            <a:ext cx="639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term</a:t>
            </a:r>
          </a:p>
        </p:txBody>
      </p: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81C3E4BA-997F-AA4A-BB0F-E26D41A1AC4D}"/>
              </a:ext>
            </a:extLst>
          </p:cNvPr>
          <p:cNvCxnSpPr>
            <a:cxnSpLocks/>
            <a:stCxn id="73" idx="2"/>
            <a:endCxn id="75" idx="0"/>
          </p:cNvCxnSpPr>
          <p:nvPr/>
        </p:nvCxnSpPr>
        <p:spPr>
          <a:xfrm flipH="1">
            <a:off x="4682833" y="4035508"/>
            <a:ext cx="1" cy="4892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5" name="TextBox 74">
            <a:extLst>
              <a:ext uri="{FF2B5EF4-FFF2-40B4-BE49-F238E27FC236}">
                <a16:creationId xmlns:a16="http://schemas.microsoft.com/office/drawing/2014/main" id="{3AECA206-BD9C-0C4C-ACFA-6ED75A7F6D50}"/>
              </a:ext>
            </a:extLst>
          </p:cNvPr>
          <p:cNvSpPr txBox="1"/>
          <p:nvPr/>
        </p:nvSpPr>
        <p:spPr>
          <a:xfrm>
            <a:off x="4314943" y="4524758"/>
            <a:ext cx="735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factor</a:t>
            </a:r>
          </a:p>
        </p:txBody>
      </p: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0ECCCB75-1593-BA4C-988E-981C8B8AF8D5}"/>
              </a:ext>
            </a:extLst>
          </p:cNvPr>
          <p:cNvCxnSpPr>
            <a:cxnSpLocks/>
            <a:stCxn id="75" idx="2"/>
            <a:endCxn id="71" idx="0"/>
          </p:cNvCxnSpPr>
          <p:nvPr/>
        </p:nvCxnSpPr>
        <p:spPr>
          <a:xfrm flipH="1">
            <a:off x="4677224" y="4894090"/>
            <a:ext cx="5609" cy="3000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77" name="Picture 76">
            <a:extLst>
              <a:ext uri="{FF2B5EF4-FFF2-40B4-BE49-F238E27FC236}">
                <a16:creationId xmlns:a16="http://schemas.microsoft.com/office/drawing/2014/main" id="{896433BA-8CBF-CC47-B4E3-8EB606499A8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79293" r="78414" b="4394"/>
          <a:stretch/>
        </p:blipFill>
        <p:spPr>
          <a:xfrm>
            <a:off x="405651" y="379081"/>
            <a:ext cx="2351147" cy="777418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E9375D6-2140-CC4E-81AB-2AAC9912AE0D}"/>
              </a:ext>
            </a:extLst>
          </p:cNvPr>
          <p:cNvSpPr txBox="1"/>
          <p:nvPr/>
        </p:nvSpPr>
        <p:spPr>
          <a:xfrm>
            <a:off x="435242" y="1524075"/>
            <a:ext cx="22167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What about this one?</a:t>
            </a:r>
          </a:p>
        </p:txBody>
      </p:sp>
    </p:spTree>
    <p:extLst>
      <p:ext uri="{BB962C8B-B14F-4D97-AF65-F5344CB8AC3E}">
        <p14:creationId xmlns:p14="http://schemas.microsoft.com/office/powerpoint/2010/main" val="366289375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1581C384-93DB-0D44-BE61-8197A0709109}"/>
              </a:ext>
            </a:extLst>
          </p:cNvPr>
          <p:cNvSpPr txBox="1"/>
          <p:nvPr/>
        </p:nvSpPr>
        <p:spPr>
          <a:xfrm>
            <a:off x="3196575" y="595375"/>
            <a:ext cx="31470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ourier" pitchFamily="2" charset="0"/>
              </a:rPr>
              <a:t>input: 2+3+4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EF4FC3F-B8F7-EF4A-8F6B-AAFA31AB4690}"/>
              </a:ext>
            </a:extLst>
          </p:cNvPr>
          <p:cNvSpPr txBox="1"/>
          <p:nvPr/>
        </p:nvSpPr>
        <p:spPr>
          <a:xfrm>
            <a:off x="8635402" y="2181957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0141CE8-2344-0948-9E95-8E3D11DE2430}"/>
              </a:ext>
            </a:extLst>
          </p:cNvPr>
          <p:cNvCxnSpPr>
            <a:cxnSpLocks/>
            <a:stCxn id="7" idx="2"/>
            <a:endCxn id="9" idx="0"/>
          </p:cNvCxnSpPr>
          <p:nvPr/>
        </p:nvCxnSpPr>
        <p:spPr>
          <a:xfrm flipH="1">
            <a:off x="7299498" y="2551289"/>
            <a:ext cx="1634896" cy="5366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E6D905BC-8176-5C4B-8283-5453872C6006}"/>
              </a:ext>
            </a:extLst>
          </p:cNvPr>
          <p:cNvSpPr txBox="1"/>
          <p:nvPr/>
        </p:nvSpPr>
        <p:spPr>
          <a:xfrm>
            <a:off x="7000506" y="3087933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686B2F0-A92C-9842-99A5-BB5F68B3CB0F}"/>
              </a:ext>
            </a:extLst>
          </p:cNvPr>
          <p:cNvCxnSpPr>
            <a:cxnSpLocks/>
            <a:stCxn id="7" idx="2"/>
            <a:endCxn id="12" idx="0"/>
          </p:cNvCxnSpPr>
          <p:nvPr/>
        </p:nvCxnSpPr>
        <p:spPr>
          <a:xfrm>
            <a:off x="8934394" y="2551289"/>
            <a:ext cx="0" cy="55483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B373421-B101-4546-B128-9E43278BD634}"/>
              </a:ext>
            </a:extLst>
          </p:cNvPr>
          <p:cNvCxnSpPr>
            <a:cxnSpLocks/>
            <a:stCxn id="7" idx="2"/>
            <a:endCxn id="13" idx="0"/>
          </p:cNvCxnSpPr>
          <p:nvPr/>
        </p:nvCxnSpPr>
        <p:spPr>
          <a:xfrm>
            <a:off x="8934394" y="2551289"/>
            <a:ext cx="1057341" cy="5366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60AF16AA-22CD-FA4F-9F55-FCC38AD1D4BA}"/>
              </a:ext>
            </a:extLst>
          </p:cNvPr>
          <p:cNvSpPr txBox="1"/>
          <p:nvPr/>
        </p:nvSpPr>
        <p:spPr>
          <a:xfrm>
            <a:off x="8494273" y="3106126"/>
            <a:ext cx="880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&lt;PLUS&gt;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A6A98FD-3CE1-2241-952E-12AD71379DB0}"/>
              </a:ext>
            </a:extLst>
          </p:cNvPr>
          <p:cNvSpPr txBox="1"/>
          <p:nvPr/>
        </p:nvSpPr>
        <p:spPr>
          <a:xfrm>
            <a:off x="9692743" y="3087933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6D518E2-D041-B54A-BAFD-9F3EB0B79156}"/>
              </a:ext>
            </a:extLst>
          </p:cNvPr>
          <p:cNvSpPr txBox="1"/>
          <p:nvPr/>
        </p:nvSpPr>
        <p:spPr>
          <a:xfrm>
            <a:off x="6724021" y="5469967"/>
            <a:ext cx="1136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&lt;NUM, 2&gt;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7BE47221-BFFC-0243-AFE9-5C53FC906A1B}"/>
              </a:ext>
            </a:extLst>
          </p:cNvPr>
          <p:cNvCxnSpPr>
            <a:cxnSpLocks/>
            <a:endCxn id="22" idx="0"/>
          </p:cNvCxnSpPr>
          <p:nvPr/>
        </p:nvCxnSpPr>
        <p:spPr>
          <a:xfrm flipH="1">
            <a:off x="7298056" y="3477414"/>
            <a:ext cx="1442" cy="46457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49807E1A-CE97-FF41-A2A5-7C3CB46AC284}"/>
              </a:ext>
            </a:extLst>
          </p:cNvPr>
          <p:cNvCxnSpPr>
            <a:cxnSpLocks/>
          </p:cNvCxnSpPr>
          <p:nvPr/>
        </p:nvCxnSpPr>
        <p:spPr>
          <a:xfrm flipH="1">
            <a:off x="8758711" y="3459774"/>
            <a:ext cx="1224374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9DAF383E-DF34-F944-BC7F-24A207C0E665}"/>
              </a:ext>
            </a:extLst>
          </p:cNvPr>
          <p:cNvCxnSpPr>
            <a:cxnSpLocks/>
          </p:cNvCxnSpPr>
          <p:nvPr/>
        </p:nvCxnSpPr>
        <p:spPr>
          <a:xfrm>
            <a:off x="9983084" y="3459774"/>
            <a:ext cx="0" cy="46940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8CA92CF3-16B2-3A46-9746-FE978094BA1D}"/>
              </a:ext>
            </a:extLst>
          </p:cNvPr>
          <p:cNvCxnSpPr>
            <a:cxnSpLocks/>
          </p:cNvCxnSpPr>
          <p:nvPr/>
        </p:nvCxnSpPr>
        <p:spPr>
          <a:xfrm>
            <a:off x="9983084" y="3459774"/>
            <a:ext cx="1097159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5173FE82-5C9F-3B48-8EAE-3B7CB4B7E7F6}"/>
              </a:ext>
            </a:extLst>
          </p:cNvPr>
          <p:cNvSpPr txBox="1"/>
          <p:nvPr/>
        </p:nvSpPr>
        <p:spPr>
          <a:xfrm>
            <a:off x="9525511" y="3926876"/>
            <a:ext cx="880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&lt;PLUS&gt;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F067DEE-CDD4-7E46-9949-17B518AA1F04}"/>
              </a:ext>
            </a:extLst>
          </p:cNvPr>
          <p:cNvSpPr txBox="1"/>
          <p:nvPr/>
        </p:nvSpPr>
        <p:spPr>
          <a:xfrm>
            <a:off x="8459719" y="3895483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CCBC7C3-3B2D-8846-922F-FFE276D95ACE}"/>
              </a:ext>
            </a:extLst>
          </p:cNvPr>
          <p:cNvSpPr txBox="1"/>
          <p:nvPr/>
        </p:nvSpPr>
        <p:spPr>
          <a:xfrm>
            <a:off x="10781251" y="3895483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23078ED-048C-F640-ACD0-3E3AAD13C997}"/>
              </a:ext>
            </a:extLst>
          </p:cNvPr>
          <p:cNvSpPr txBox="1"/>
          <p:nvPr/>
        </p:nvSpPr>
        <p:spPr>
          <a:xfrm>
            <a:off x="6978545" y="3941992"/>
            <a:ext cx="639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term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AD31FE39-303E-6A49-A3C2-0B76C241499E}"/>
              </a:ext>
            </a:extLst>
          </p:cNvPr>
          <p:cNvCxnSpPr>
            <a:cxnSpLocks/>
            <a:stCxn id="22" idx="2"/>
            <a:endCxn id="24" idx="0"/>
          </p:cNvCxnSpPr>
          <p:nvPr/>
        </p:nvCxnSpPr>
        <p:spPr>
          <a:xfrm flipH="1">
            <a:off x="7298055" y="4311324"/>
            <a:ext cx="1" cy="4892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085D5B41-A14A-6947-AF22-039FD4CC5D3A}"/>
              </a:ext>
            </a:extLst>
          </p:cNvPr>
          <p:cNvSpPr txBox="1"/>
          <p:nvPr/>
        </p:nvSpPr>
        <p:spPr>
          <a:xfrm>
            <a:off x="6930165" y="4800574"/>
            <a:ext cx="735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factor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C24A46DA-5EEF-E14F-98AC-75E996BC5908}"/>
              </a:ext>
            </a:extLst>
          </p:cNvPr>
          <p:cNvCxnSpPr>
            <a:cxnSpLocks/>
            <a:stCxn id="24" idx="2"/>
            <a:endCxn id="14" idx="0"/>
          </p:cNvCxnSpPr>
          <p:nvPr/>
        </p:nvCxnSpPr>
        <p:spPr>
          <a:xfrm flipH="1">
            <a:off x="7292446" y="5169906"/>
            <a:ext cx="5609" cy="3000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53922C26-78A1-2B41-8636-490EF1E8297B}"/>
              </a:ext>
            </a:extLst>
          </p:cNvPr>
          <p:cNvSpPr txBox="1"/>
          <p:nvPr/>
        </p:nvSpPr>
        <p:spPr>
          <a:xfrm>
            <a:off x="8223152" y="5907160"/>
            <a:ext cx="1136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&lt;NUM, 3&gt;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97B625C-0EB6-C44A-B7B1-59D7A6B79F63}"/>
              </a:ext>
            </a:extLst>
          </p:cNvPr>
          <p:cNvSpPr txBox="1"/>
          <p:nvPr/>
        </p:nvSpPr>
        <p:spPr>
          <a:xfrm>
            <a:off x="8429296" y="4595211"/>
            <a:ext cx="639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term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EFCE927F-6F2D-7C4E-A51D-683038842E00}"/>
              </a:ext>
            </a:extLst>
          </p:cNvPr>
          <p:cNvCxnSpPr>
            <a:cxnSpLocks/>
            <a:endCxn id="28" idx="0"/>
          </p:cNvCxnSpPr>
          <p:nvPr/>
        </p:nvCxnSpPr>
        <p:spPr>
          <a:xfrm>
            <a:off x="8791577" y="5598467"/>
            <a:ext cx="0" cy="30869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3EF182C6-3A3A-5340-AECF-F5309B097F1B}"/>
              </a:ext>
            </a:extLst>
          </p:cNvPr>
          <p:cNvCxnSpPr>
            <a:cxnSpLocks/>
          </p:cNvCxnSpPr>
          <p:nvPr/>
        </p:nvCxnSpPr>
        <p:spPr>
          <a:xfrm flipH="1">
            <a:off x="8773620" y="4276824"/>
            <a:ext cx="5609" cy="3000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13C08319-763D-EC4A-85E5-A88DF4758EAC}"/>
              </a:ext>
            </a:extLst>
          </p:cNvPr>
          <p:cNvSpPr txBox="1"/>
          <p:nvPr/>
        </p:nvSpPr>
        <p:spPr>
          <a:xfrm>
            <a:off x="10546607" y="5907160"/>
            <a:ext cx="1136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&lt;NUM, 4&gt;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9F2F9A8A-EA8C-4840-9B67-4CF2EB90B9E3}"/>
              </a:ext>
            </a:extLst>
          </p:cNvPr>
          <p:cNvSpPr txBox="1"/>
          <p:nvPr/>
        </p:nvSpPr>
        <p:spPr>
          <a:xfrm>
            <a:off x="10752751" y="4595211"/>
            <a:ext cx="639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term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94B5E655-A336-324F-8040-8067BBACD221}"/>
              </a:ext>
            </a:extLst>
          </p:cNvPr>
          <p:cNvCxnSpPr>
            <a:cxnSpLocks/>
            <a:endCxn id="32" idx="0"/>
          </p:cNvCxnSpPr>
          <p:nvPr/>
        </p:nvCxnSpPr>
        <p:spPr>
          <a:xfrm>
            <a:off x="11115032" y="5642964"/>
            <a:ext cx="0" cy="26419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E7FBE64F-48C5-3445-A705-3585FFC27A81}"/>
              </a:ext>
            </a:extLst>
          </p:cNvPr>
          <p:cNvCxnSpPr>
            <a:cxnSpLocks/>
          </p:cNvCxnSpPr>
          <p:nvPr/>
        </p:nvCxnSpPr>
        <p:spPr>
          <a:xfrm flipH="1">
            <a:off x="11097075" y="4276824"/>
            <a:ext cx="5609" cy="3000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0E9BEB0F-F6AB-D14C-AA7C-F8C362827398}"/>
              </a:ext>
            </a:extLst>
          </p:cNvPr>
          <p:cNvCxnSpPr>
            <a:cxnSpLocks/>
            <a:stCxn id="29" idx="2"/>
            <a:endCxn id="42" idx="0"/>
          </p:cNvCxnSpPr>
          <p:nvPr/>
        </p:nvCxnSpPr>
        <p:spPr>
          <a:xfrm>
            <a:off x="8748807" y="4964543"/>
            <a:ext cx="9904" cy="24288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D5E41403-C4A0-4D4C-8612-2848F97625CD}"/>
              </a:ext>
            </a:extLst>
          </p:cNvPr>
          <p:cNvSpPr txBox="1"/>
          <p:nvPr/>
        </p:nvSpPr>
        <p:spPr>
          <a:xfrm>
            <a:off x="8390821" y="5207432"/>
            <a:ext cx="735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factor</a:t>
            </a:r>
          </a:p>
        </p:txBody>
      </p: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614A3599-6266-194B-A062-C993C27C06A8}"/>
              </a:ext>
            </a:extLst>
          </p:cNvPr>
          <p:cNvCxnSpPr>
            <a:cxnSpLocks/>
            <a:endCxn id="47" idx="0"/>
          </p:cNvCxnSpPr>
          <p:nvPr/>
        </p:nvCxnSpPr>
        <p:spPr>
          <a:xfrm>
            <a:off x="11070339" y="4886852"/>
            <a:ext cx="9904" cy="24288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F1C7E270-ED72-8040-87BF-6441A4678689}"/>
              </a:ext>
            </a:extLst>
          </p:cNvPr>
          <p:cNvSpPr txBox="1"/>
          <p:nvPr/>
        </p:nvSpPr>
        <p:spPr>
          <a:xfrm>
            <a:off x="10712353" y="5129741"/>
            <a:ext cx="735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factor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5EC1923B-CC00-F54F-B58B-2CBADA324DE1}"/>
              </a:ext>
            </a:extLst>
          </p:cNvPr>
          <p:cNvSpPr txBox="1"/>
          <p:nvPr/>
        </p:nvSpPr>
        <p:spPr>
          <a:xfrm>
            <a:off x="3337704" y="1941731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3BEC7F16-A435-7C43-9D5A-1A75CBD13DBE}"/>
              </a:ext>
            </a:extLst>
          </p:cNvPr>
          <p:cNvCxnSpPr>
            <a:cxnSpLocks/>
            <a:stCxn id="36" idx="2"/>
            <a:endCxn id="38" idx="0"/>
          </p:cNvCxnSpPr>
          <p:nvPr/>
        </p:nvCxnSpPr>
        <p:spPr>
          <a:xfrm flipH="1">
            <a:off x="2001800" y="2311063"/>
            <a:ext cx="1634896" cy="5366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38EE1F56-B098-B34B-BF7A-EF753C1D22C6}"/>
              </a:ext>
            </a:extLst>
          </p:cNvPr>
          <p:cNvSpPr txBox="1"/>
          <p:nvPr/>
        </p:nvSpPr>
        <p:spPr>
          <a:xfrm>
            <a:off x="1702808" y="2847707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130EC886-051B-1248-823D-2EB736133459}"/>
              </a:ext>
            </a:extLst>
          </p:cNvPr>
          <p:cNvCxnSpPr>
            <a:cxnSpLocks/>
            <a:stCxn id="36" idx="2"/>
            <a:endCxn id="43" idx="0"/>
          </p:cNvCxnSpPr>
          <p:nvPr/>
        </p:nvCxnSpPr>
        <p:spPr>
          <a:xfrm>
            <a:off x="3636696" y="2311063"/>
            <a:ext cx="0" cy="55483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4952DEB2-6A92-8541-ACE1-DDEDA7B9D118}"/>
              </a:ext>
            </a:extLst>
          </p:cNvPr>
          <p:cNvCxnSpPr>
            <a:cxnSpLocks/>
            <a:stCxn id="36" idx="2"/>
            <a:endCxn id="44" idx="0"/>
          </p:cNvCxnSpPr>
          <p:nvPr/>
        </p:nvCxnSpPr>
        <p:spPr>
          <a:xfrm>
            <a:off x="3636696" y="2311063"/>
            <a:ext cx="1057341" cy="5366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1A9C10E0-8E1E-5748-91F2-5B29E549D1D6}"/>
              </a:ext>
            </a:extLst>
          </p:cNvPr>
          <p:cNvSpPr txBox="1"/>
          <p:nvPr/>
        </p:nvSpPr>
        <p:spPr>
          <a:xfrm>
            <a:off x="3196575" y="2865900"/>
            <a:ext cx="880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&lt;PLUS&gt;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D7CA5CA2-4EA4-3B4E-9A91-6DDCD6F71A20}"/>
              </a:ext>
            </a:extLst>
          </p:cNvPr>
          <p:cNvSpPr txBox="1"/>
          <p:nvPr/>
        </p:nvSpPr>
        <p:spPr>
          <a:xfrm>
            <a:off x="4395045" y="2847707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2737F467-DD3B-464D-AB7C-48ADAE9C7A75}"/>
              </a:ext>
            </a:extLst>
          </p:cNvPr>
          <p:cNvCxnSpPr>
            <a:cxnSpLocks/>
          </p:cNvCxnSpPr>
          <p:nvPr/>
        </p:nvCxnSpPr>
        <p:spPr>
          <a:xfrm flipH="1">
            <a:off x="704643" y="3275108"/>
            <a:ext cx="1224374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3B3C027E-6CAD-874A-BA4C-D4BDE373AB42}"/>
              </a:ext>
            </a:extLst>
          </p:cNvPr>
          <p:cNvCxnSpPr>
            <a:cxnSpLocks/>
          </p:cNvCxnSpPr>
          <p:nvPr/>
        </p:nvCxnSpPr>
        <p:spPr>
          <a:xfrm>
            <a:off x="1929016" y="3275108"/>
            <a:ext cx="0" cy="46940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1ED3D8CF-46C2-074A-B667-A1B26D7A6839}"/>
              </a:ext>
            </a:extLst>
          </p:cNvPr>
          <p:cNvCxnSpPr>
            <a:cxnSpLocks/>
          </p:cNvCxnSpPr>
          <p:nvPr/>
        </p:nvCxnSpPr>
        <p:spPr>
          <a:xfrm>
            <a:off x="1929016" y="3275108"/>
            <a:ext cx="1097159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2" name="TextBox 51">
            <a:extLst>
              <a:ext uri="{FF2B5EF4-FFF2-40B4-BE49-F238E27FC236}">
                <a16:creationId xmlns:a16="http://schemas.microsoft.com/office/drawing/2014/main" id="{41C57070-1823-F445-9473-2FC7F87656AF}"/>
              </a:ext>
            </a:extLst>
          </p:cNvPr>
          <p:cNvSpPr txBox="1"/>
          <p:nvPr/>
        </p:nvSpPr>
        <p:spPr>
          <a:xfrm>
            <a:off x="1471443" y="3742210"/>
            <a:ext cx="880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&lt;PLUS&gt;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96253B0E-0EC6-3148-A7AA-7554864A0EED}"/>
              </a:ext>
            </a:extLst>
          </p:cNvPr>
          <p:cNvSpPr txBox="1"/>
          <p:nvPr/>
        </p:nvSpPr>
        <p:spPr>
          <a:xfrm>
            <a:off x="405651" y="3710817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E8D89358-50D5-5149-9D7E-12BE25096FA6}"/>
              </a:ext>
            </a:extLst>
          </p:cNvPr>
          <p:cNvSpPr txBox="1"/>
          <p:nvPr/>
        </p:nvSpPr>
        <p:spPr>
          <a:xfrm>
            <a:off x="2727183" y="3710817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4BB51672-AA26-1342-9E90-03C0F97FFA09}"/>
              </a:ext>
            </a:extLst>
          </p:cNvPr>
          <p:cNvSpPr txBox="1"/>
          <p:nvPr/>
        </p:nvSpPr>
        <p:spPr>
          <a:xfrm>
            <a:off x="169084" y="5722494"/>
            <a:ext cx="1136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&lt;NUM, 2&gt;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C1BB3498-EE54-8746-A272-5AD0BED142DC}"/>
              </a:ext>
            </a:extLst>
          </p:cNvPr>
          <p:cNvSpPr txBox="1"/>
          <p:nvPr/>
        </p:nvSpPr>
        <p:spPr>
          <a:xfrm>
            <a:off x="375228" y="4410545"/>
            <a:ext cx="639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term</a:t>
            </a:r>
          </a:p>
        </p:txBody>
      </p: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FD6F8D07-D95A-5448-B1DF-6BD3C103C7EB}"/>
              </a:ext>
            </a:extLst>
          </p:cNvPr>
          <p:cNvCxnSpPr>
            <a:cxnSpLocks/>
            <a:endCxn id="59" idx="0"/>
          </p:cNvCxnSpPr>
          <p:nvPr/>
        </p:nvCxnSpPr>
        <p:spPr>
          <a:xfrm flipH="1">
            <a:off x="737509" y="5413801"/>
            <a:ext cx="1" cy="30869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A86DCAF7-69E6-834A-AE6E-0FE38CEA85BA}"/>
              </a:ext>
            </a:extLst>
          </p:cNvPr>
          <p:cNvCxnSpPr>
            <a:cxnSpLocks/>
          </p:cNvCxnSpPr>
          <p:nvPr/>
        </p:nvCxnSpPr>
        <p:spPr>
          <a:xfrm flipH="1">
            <a:off x="719552" y="4092158"/>
            <a:ext cx="5609" cy="3000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3" name="TextBox 62">
            <a:extLst>
              <a:ext uri="{FF2B5EF4-FFF2-40B4-BE49-F238E27FC236}">
                <a16:creationId xmlns:a16="http://schemas.microsoft.com/office/drawing/2014/main" id="{BD57399C-B201-B746-8DE0-BCBE79A9AA7E}"/>
              </a:ext>
            </a:extLst>
          </p:cNvPr>
          <p:cNvSpPr txBox="1"/>
          <p:nvPr/>
        </p:nvSpPr>
        <p:spPr>
          <a:xfrm>
            <a:off x="2492539" y="5722494"/>
            <a:ext cx="1136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&lt;NUM, 3&gt;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2026449A-B7B4-B146-92E2-AEC4902CF791}"/>
              </a:ext>
            </a:extLst>
          </p:cNvPr>
          <p:cNvSpPr txBox="1"/>
          <p:nvPr/>
        </p:nvSpPr>
        <p:spPr>
          <a:xfrm>
            <a:off x="2698683" y="4410545"/>
            <a:ext cx="639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term</a:t>
            </a:r>
          </a:p>
        </p:txBody>
      </p: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8C04012A-4FA5-6B44-80E4-9A7BFA02A83B}"/>
              </a:ext>
            </a:extLst>
          </p:cNvPr>
          <p:cNvCxnSpPr>
            <a:cxnSpLocks/>
            <a:endCxn id="63" idx="0"/>
          </p:cNvCxnSpPr>
          <p:nvPr/>
        </p:nvCxnSpPr>
        <p:spPr>
          <a:xfrm flipH="1">
            <a:off x="3060964" y="5458298"/>
            <a:ext cx="1" cy="26419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A93561DF-98DF-A440-B8EE-AB89FE1FA19E}"/>
              </a:ext>
            </a:extLst>
          </p:cNvPr>
          <p:cNvCxnSpPr>
            <a:cxnSpLocks/>
          </p:cNvCxnSpPr>
          <p:nvPr/>
        </p:nvCxnSpPr>
        <p:spPr>
          <a:xfrm flipH="1">
            <a:off x="3043007" y="4092158"/>
            <a:ext cx="5609" cy="3000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8AC93A18-FD63-3C49-B627-4ED0A6C07807}"/>
              </a:ext>
            </a:extLst>
          </p:cNvPr>
          <p:cNvCxnSpPr>
            <a:cxnSpLocks/>
            <a:stCxn id="60" idx="2"/>
            <a:endCxn id="68" idx="0"/>
          </p:cNvCxnSpPr>
          <p:nvPr/>
        </p:nvCxnSpPr>
        <p:spPr>
          <a:xfrm>
            <a:off x="694739" y="4779877"/>
            <a:ext cx="9904" cy="24288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8" name="TextBox 67">
            <a:extLst>
              <a:ext uri="{FF2B5EF4-FFF2-40B4-BE49-F238E27FC236}">
                <a16:creationId xmlns:a16="http://schemas.microsoft.com/office/drawing/2014/main" id="{4BACA7DC-06DF-1F42-9362-D172C7991887}"/>
              </a:ext>
            </a:extLst>
          </p:cNvPr>
          <p:cNvSpPr txBox="1"/>
          <p:nvPr/>
        </p:nvSpPr>
        <p:spPr>
          <a:xfrm>
            <a:off x="336753" y="5022766"/>
            <a:ext cx="735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factor</a:t>
            </a:r>
          </a:p>
        </p:txBody>
      </p: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03147EF5-1094-DF40-B87D-B68D07211B82}"/>
              </a:ext>
            </a:extLst>
          </p:cNvPr>
          <p:cNvCxnSpPr>
            <a:cxnSpLocks/>
            <a:endCxn id="70" idx="0"/>
          </p:cNvCxnSpPr>
          <p:nvPr/>
        </p:nvCxnSpPr>
        <p:spPr>
          <a:xfrm>
            <a:off x="3016271" y="4702186"/>
            <a:ext cx="9904" cy="24288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0" name="TextBox 69">
            <a:extLst>
              <a:ext uri="{FF2B5EF4-FFF2-40B4-BE49-F238E27FC236}">
                <a16:creationId xmlns:a16="http://schemas.microsoft.com/office/drawing/2014/main" id="{E3A4C9DB-E5C4-EE4E-B341-8806AFC0BC1A}"/>
              </a:ext>
            </a:extLst>
          </p:cNvPr>
          <p:cNvSpPr txBox="1"/>
          <p:nvPr/>
        </p:nvSpPr>
        <p:spPr>
          <a:xfrm>
            <a:off x="2658285" y="4945075"/>
            <a:ext cx="735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factor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6E863AD3-AF58-9343-8A51-6AC7DA42C02D}"/>
              </a:ext>
            </a:extLst>
          </p:cNvPr>
          <p:cNvSpPr txBox="1"/>
          <p:nvPr/>
        </p:nvSpPr>
        <p:spPr>
          <a:xfrm>
            <a:off x="4108799" y="5194151"/>
            <a:ext cx="1136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&lt;NUM, 4&gt;</a:t>
            </a:r>
          </a:p>
        </p:txBody>
      </p: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1FB1C20C-FC64-DC4C-9330-6351C4E9B540}"/>
              </a:ext>
            </a:extLst>
          </p:cNvPr>
          <p:cNvCxnSpPr>
            <a:cxnSpLocks/>
            <a:endCxn id="73" idx="0"/>
          </p:cNvCxnSpPr>
          <p:nvPr/>
        </p:nvCxnSpPr>
        <p:spPr>
          <a:xfrm flipH="1">
            <a:off x="4682834" y="3201598"/>
            <a:ext cx="1442" cy="46457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3" name="TextBox 72">
            <a:extLst>
              <a:ext uri="{FF2B5EF4-FFF2-40B4-BE49-F238E27FC236}">
                <a16:creationId xmlns:a16="http://schemas.microsoft.com/office/drawing/2014/main" id="{A5E35CF3-8A64-944D-AA44-CCB594F0C936}"/>
              </a:ext>
            </a:extLst>
          </p:cNvPr>
          <p:cNvSpPr txBox="1"/>
          <p:nvPr/>
        </p:nvSpPr>
        <p:spPr>
          <a:xfrm>
            <a:off x="4363323" y="3666176"/>
            <a:ext cx="639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term</a:t>
            </a:r>
          </a:p>
        </p:txBody>
      </p: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81C3E4BA-997F-AA4A-BB0F-E26D41A1AC4D}"/>
              </a:ext>
            </a:extLst>
          </p:cNvPr>
          <p:cNvCxnSpPr>
            <a:cxnSpLocks/>
            <a:stCxn id="73" idx="2"/>
            <a:endCxn id="75" idx="0"/>
          </p:cNvCxnSpPr>
          <p:nvPr/>
        </p:nvCxnSpPr>
        <p:spPr>
          <a:xfrm flipH="1">
            <a:off x="4682833" y="4035508"/>
            <a:ext cx="1" cy="4892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5" name="TextBox 74">
            <a:extLst>
              <a:ext uri="{FF2B5EF4-FFF2-40B4-BE49-F238E27FC236}">
                <a16:creationId xmlns:a16="http://schemas.microsoft.com/office/drawing/2014/main" id="{3AECA206-BD9C-0C4C-ACFA-6ED75A7F6D50}"/>
              </a:ext>
            </a:extLst>
          </p:cNvPr>
          <p:cNvSpPr txBox="1"/>
          <p:nvPr/>
        </p:nvSpPr>
        <p:spPr>
          <a:xfrm>
            <a:off x="4314943" y="4524758"/>
            <a:ext cx="735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factor</a:t>
            </a:r>
          </a:p>
        </p:txBody>
      </p: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0ECCCB75-1593-BA4C-988E-981C8B8AF8D5}"/>
              </a:ext>
            </a:extLst>
          </p:cNvPr>
          <p:cNvCxnSpPr>
            <a:cxnSpLocks/>
            <a:stCxn id="75" idx="2"/>
            <a:endCxn id="71" idx="0"/>
          </p:cNvCxnSpPr>
          <p:nvPr/>
        </p:nvCxnSpPr>
        <p:spPr>
          <a:xfrm flipH="1">
            <a:off x="4677224" y="4894090"/>
            <a:ext cx="5609" cy="3000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77" name="Picture 76">
            <a:extLst>
              <a:ext uri="{FF2B5EF4-FFF2-40B4-BE49-F238E27FC236}">
                <a16:creationId xmlns:a16="http://schemas.microsoft.com/office/drawing/2014/main" id="{896433BA-8CBF-CC47-B4E3-8EB606499A8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79293" r="78414" b="4394"/>
          <a:stretch/>
        </p:blipFill>
        <p:spPr>
          <a:xfrm>
            <a:off x="405651" y="379081"/>
            <a:ext cx="2351147" cy="777418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E9375D6-2140-CC4E-81AB-2AAC9912AE0D}"/>
              </a:ext>
            </a:extLst>
          </p:cNvPr>
          <p:cNvSpPr txBox="1"/>
          <p:nvPr/>
        </p:nvSpPr>
        <p:spPr>
          <a:xfrm>
            <a:off x="435242" y="1524075"/>
            <a:ext cx="22167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What about this one?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7BD11E8-7DFB-A440-8607-C9D6A77D7CFD}"/>
              </a:ext>
            </a:extLst>
          </p:cNvPr>
          <p:cNvSpPr txBox="1"/>
          <p:nvPr/>
        </p:nvSpPr>
        <p:spPr>
          <a:xfrm>
            <a:off x="4985917" y="1789401"/>
            <a:ext cx="23065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Cannot produce either</a:t>
            </a:r>
          </a:p>
          <a:p>
            <a:r>
              <a:rPr lang="en-US" dirty="0"/>
              <a:t>parse tree!</a:t>
            </a:r>
          </a:p>
        </p:txBody>
      </p:sp>
    </p:spTree>
    <p:extLst>
      <p:ext uri="{BB962C8B-B14F-4D97-AF65-F5344CB8AC3E}">
        <p14:creationId xmlns:p14="http://schemas.microsoft.com/office/powerpoint/2010/main" val="118294922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B3CCA8-183D-2444-997B-196A6C631C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5150847-ACE5-914D-A56D-F7C4E82E28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1300" y="2260600"/>
            <a:ext cx="9169400" cy="233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204131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522A2A-82F3-DE48-BEF3-F2BC607438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Post order traversal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318E3F6C-A743-8A4D-9EE8-2834469CE690}"/>
              </a:ext>
            </a:extLst>
          </p:cNvPr>
          <p:cNvSpPr/>
          <p:nvPr/>
        </p:nvSpPr>
        <p:spPr>
          <a:xfrm>
            <a:off x="3348228" y="2697480"/>
            <a:ext cx="777240" cy="777240"/>
          </a:xfrm>
          <a:prstGeom prst="ellipse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B52AEBBA-F12C-B341-98FC-EBB4B11DB1CE}"/>
              </a:ext>
            </a:extLst>
          </p:cNvPr>
          <p:cNvSpPr/>
          <p:nvPr/>
        </p:nvSpPr>
        <p:spPr>
          <a:xfrm>
            <a:off x="1441704" y="4028884"/>
            <a:ext cx="777240" cy="777240"/>
          </a:xfrm>
          <a:prstGeom prst="ellipse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86D936F8-A834-0B42-95CA-6AE1E67B666F}"/>
              </a:ext>
            </a:extLst>
          </p:cNvPr>
          <p:cNvSpPr/>
          <p:nvPr/>
        </p:nvSpPr>
        <p:spPr>
          <a:xfrm>
            <a:off x="483124" y="5731933"/>
            <a:ext cx="777240" cy="777240"/>
          </a:xfrm>
          <a:prstGeom prst="ellipse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4821868-82EE-504D-8067-1F861B330C2F}"/>
              </a:ext>
            </a:extLst>
          </p:cNvPr>
          <p:cNvCxnSpPr>
            <a:stCxn id="4" idx="3"/>
            <a:endCxn id="5" idx="7"/>
          </p:cNvCxnSpPr>
          <p:nvPr/>
        </p:nvCxnSpPr>
        <p:spPr>
          <a:xfrm flipH="1">
            <a:off x="2105120" y="3360896"/>
            <a:ext cx="1356932" cy="78181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17227F8-0456-9348-811A-BBD396F72331}"/>
              </a:ext>
            </a:extLst>
          </p:cNvPr>
          <p:cNvCxnSpPr>
            <a:cxnSpLocks/>
          </p:cNvCxnSpPr>
          <p:nvPr/>
        </p:nvCxnSpPr>
        <p:spPr>
          <a:xfrm flipH="1">
            <a:off x="3748278" y="2127314"/>
            <a:ext cx="24384" cy="55416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Oval 13">
            <a:extLst>
              <a:ext uri="{FF2B5EF4-FFF2-40B4-BE49-F238E27FC236}">
                <a16:creationId xmlns:a16="http://schemas.microsoft.com/office/drawing/2014/main" id="{44DF338B-6FB2-1B4E-A4A7-202FF25A45D6}"/>
              </a:ext>
            </a:extLst>
          </p:cNvPr>
          <p:cNvSpPr/>
          <p:nvPr/>
        </p:nvSpPr>
        <p:spPr>
          <a:xfrm>
            <a:off x="4011644" y="4092892"/>
            <a:ext cx="777240" cy="777240"/>
          </a:xfrm>
          <a:prstGeom prst="ellipse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9873C7A7-1F6B-9040-8A16-BB409BFB956B}"/>
              </a:ext>
            </a:extLst>
          </p:cNvPr>
          <p:cNvSpPr/>
          <p:nvPr/>
        </p:nvSpPr>
        <p:spPr>
          <a:xfrm>
            <a:off x="1967642" y="5647267"/>
            <a:ext cx="777240" cy="777240"/>
          </a:xfrm>
          <a:prstGeom prst="ellipse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B8953DFB-2024-004E-A3C5-D73644BE3024}"/>
              </a:ext>
            </a:extLst>
          </p:cNvPr>
          <p:cNvCxnSpPr>
            <a:cxnSpLocks/>
            <a:stCxn id="4" idx="5"/>
            <a:endCxn id="14" idx="0"/>
          </p:cNvCxnSpPr>
          <p:nvPr/>
        </p:nvCxnSpPr>
        <p:spPr>
          <a:xfrm>
            <a:off x="4011644" y="3360896"/>
            <a:ext cx="388620" cy="73199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DD22BCF-A37D-024E-8264-0F4BA2EA7840}"/>
              </a:ext>
            </a:extLst>
          </p:cNvPr>
          <p:cNvCxnSpPr>
            <a:cxnSpLocks/>
            <a:stCxn id="5" idx="3"/>
          </p:cNvCxnSpPr>
          <p:nvPr/>
        </p:nvCxnSpPr>
        <p:spPr>
          <a:xfrm flipH="1">
            <a:off x="965200" y="4692300"/>
            <a:ext cx="590328" cy="103963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45E0A8BF-803D-9449-8892-D2610016BD11}"/>
              </a:ext>
            </a:extLst>
          </p:cNvPr>
          <p:cNvCxnSpPr>
            <a:cxnSpLocks/>
            <a:stCxn id="5" idx="5"/>
          </p:cNvCxnSpPr>
          <p:nvPr/>
        </p:nvCxnSpPr>
        <p:spPr>
          <a:xfrm>
            <a:off x="2105120" y="4692300"/>
            <a:ext cx="227648" cy="95496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8C9AE2E8-CA65-2B42-B58C-DA029A768D54}"/>
              </a:ext>
            </a:extLst>
          </p:cNvPr>
          <p:cNvSpPr txBox="1"/>
          <p:nvPr/>
        </p:nvSpPr>
        <p:spPr>
          <a:xfrm>
            <a:off x="8297333" y="2937933"/>
            <a:ext cx="31484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What is the post order traversal</a:t>
            </a:r>
          </a:p>
          <a:p>
            <a:r>
              <a:rPr lang="en-US" dirty="0"/>
              <a:t>of this tree?</a:t>
            </a:r>
          </a:p>
        </p:txBody>
      </p:sp>
    </p:spTree>
    <p:extLst>
      <p:ext uri="{BB962C8B-B14F-4D97-AF65-F5344CB8AC3E}">
        <p14:creationId xmlns:p14="http://schemas.microsoft.com/office/powerpoint/2010/main" val="60815750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522A2A-82F3-DE48-BEF3-F2BC607438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Post order traversal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318E3F6C-A743-8A4D-9EE8-2834469CE690}"/>
              </a:ext>
            </a:extLst>
          </p:cNvPr>
          <p:cNvSpPr/>
          <p:nvPr/>
        </p:nvSpPr>
        <p:spPr>
          <a:xfrm>
            <a:off x="3348228" y="2697480"/>
            <a:ext cx="777240" cy="777240"/>
          </a:xfrm>
          <a:prstGeom prst="ellipse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B52AEBBA-F12C-B341-98FC-EBB4B11DB1CE}"/>
              </a:ext>
            </a:extLst>
          </p:cNvPr>
          <p:cNvSpPr/>
          <p:nvPr/>
        </p:nvSpPr>
        <p:spPr>
          <a:xfrm>
            <a:off x="1441704" y="4028884"/>
            <a:ext cx="777240" cy="777240"/>
          </a:xfrm>
          <a:prstGeom prst="ellipse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86D936F8-A834-0B42-95CA-6AE1E67B666F}"/>
              </a:ext>
            </a:extLst>
          </p:cNvPr>
          <p:cNvSpPr/>
          <p:nvPr/>
        </p:nvSpPr>
        <p:spPr>
          <a:xfrm>
            <a:off x="483124" y="5731933"/>
            <a:ext cx="777240" cy="777240"/>
          </a:xfrm>
          <a:prstGeom prst="ellipse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4821868-82EE-504D-8067-1F861B330C2F}"/>
              </a:ext>
            </a:extLst>
          </p:cNvPr>
          <p:cNvCxnSpPr>
            <a:stCxn id="4" idx="3"/>
            <a:endCxn id="5" idx="7"/>
          </p:cNvCxnSpPr>
          <p:nvPr/>
        </p:nvCxnSpPr>
        <p:spPr>
          <a:xfrm flipH="1">
            <a:off x="2105120" y="3360896"/>
            <a:ext cx="1356932" cy="78181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17227F8-0456-9348-811A-BBD396F72331}"/>
              </a:ext>
            </a:extLst>
          </p:cNvPr>
          <p:cNvCxnSpPr>
            <a:cxnSpLocks/>
          </p:cNvCxnSpPr>
          <p:nvPr/>
        </p:nvCxnSpPr>
        <p:spPr>
          <a:xfrm flipH="1">
            <a:off x="3748278" y="2127314"/>
            <a:ext cx="24384" cy="55416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Oval 13">
            <a:extLst>
              <a:ext uri="{FF2B5EF4-FFF2-40B4-BE49-F238E27FC236}">
                <a16:creationId xmlns:a16="http://schemas.microsoft.com/office/drawing/2014/main" id="{44DF338B-6FB2-1B4E-A4A7-202FF25A45D6}"/>
              </a:ext>
            </a:extLst>
          </p:cNvPr>
          <p:cNvSpPr/>
          <p:nvPr/>
        </p:nvSpPr>
        <p:spPr>
          <a:xfrm>
            <a:off x="4011644" y="4092892"/>
            <a:ext cx="777240" cy="777240"/>
          </a:xfrm>
          <a:prstGeom prst="ellipse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9873C7A7-1F6B-9040-8A16-BB409BFB956B}"/>
              </a:ext>
            </a:extLst>
          </p:cNvPr>
          <p:cNvSpPr/>
          <p:nvPr/>
        </p:nvSpPr>
        <p:spPr>
          <a:xfrm>
            <a:off x="1967642" y="5647267"/>
            <a:ext cx="777240" cy="777240"/>
          </a:xfrm>
          <a:prstGeom prst="ellipse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B8953DFB-2024-004E-A3C5-D73644BE3024}"/>
              </a:ext>
            </a:extLst>
          </p:cNvPr>
          <p:cNvCxnSpPr>
            <a:cxnSpLocks/>
            <a:stCxn id="4" idx="5"/>
            <a:endCxn id="14" idx="0"/>
          </p:cNvCxnSpPr>
          <p:nvPr/>
        </p:nvCxnSpPr>
        <p:spPr>
          <a:xfrm>
            <a:off x="4011644" y="3360896"/>
            <a:ext cx="388620" cy="73199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DD22BCF-A37D-024E-8264-0F4BA2EA7840}"/>
              </a:ext>
            </a:extLst>
          </p:cNvPr>
          <p:cNvCxnSpPr>
            <a:cxnSpLocks/>
            <a:stCxn id="5" idx="3"/>
          </p:cNvCxnSpPr>
          <p:nvPr/>
        </p:nvCxnSpPr>
        <p:spPr>
          <a:xfrm flipH="1">
            <a:off x="965200" y="4692300"/>
            <a:ext cx="590328" cy="103963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45E0A8BF-803D-9449-8892-D2610016BD11}"/>
              </a:ext>
            </a:extLst>
          </p:cNvPr>
          <p:cNvCxnSpPr>
            <a:cxnSpLocks/>
            <a:stCxn id="5" idx="5"/>
          </p:cNvCxnSpPr>
          <p:nvPr/>
        </p:nvCxnSpPr>
        <p:spPr>
          <a:xfrm>
            <a:off x="2105120" y="4692300"/>
            <a:ext cx="227648" cy="95496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8C9AE2E8-CA65-2B42-B58C-DA029A768D54}"/>
              </a:ext>
            </a:extLst>
          </p:cNvPr>
          <p:cNvSpPr txBox="1"/>
          <p:nvPr/>
        </p:nvSpPr>
        <p:spPr>
          <a:xfrm>
            <a:off x="8297333" y="2937933"/>
            <a:ext cx="31484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What is the post order traversal</a:t>
            </a:r>
          </a:p>
          <a:p>
            <a:r>
              <a:rPr lang="en-US" dirty="0"/>
              <a:t>of this tree?</a:t>
            </a:r>
          </a:p>
        </p:txBody>
      </p:sp>
    </p:spTree>
    <p:extLst>
      <p:ext uri="{BB962C8B-B14F-4D97-AF65-F5344CB8AC3E}">
        <p14:creationId xmlns:p14="http://schemas.microsoft.com/office/powerpoint/2010/main" val="356175793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522A2A-82F3-DE48-BEF3-F2BC607438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Post order traversal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318E3F6C-A743-8A4D-9EE8-2834469CE690}"/>
              </a:ext>
            </a:extLst>
          </p:cNvPr>
          <p:cNvSpPr/>
          <p:nvPr/>
        </p:nvSpPr>
        <p:spPr>
          <a:xfrm>
            <a:off x="3348228" y="2697480"/>
            <a:ext cx="777240" cy="777240"/>
          </a:xfrm>
          <a:prstGeom prst="ellipse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B52AEBBA-F12C-B341-98FC-EBB4B11DB1CE}"/>
              </a:ext>
            </a:extLst>
          </p:cNvPr>
          <p:cNvSpPr/>
          <p:nvPr/>
        </p:nvSpPr>
        <p:spPr>
          <a:xfrm>
            <a:off x="1441704" y="4028884"/>
            <a:ext cx="777240" cy="777240"/>
          </a:xfrm>
          <a:prstGeom prst="ellipse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86D936F8-A834-0B42-95CA-6AE1E67B666F}"/>
              </a:ext>
            </a:extLst>
          </p:cNvPr>
          <p:cNvSpPr/>
          <p:nvPr/>
        </p:nvSpPr>
        <p:spPr>
          <a:xfrm>
            <a:off x="483124" y="5731933"/>
            <a:ext cx="777240" cy="777240"/>
          </a:xfrm>
          <a:prstGeom prst="ellipse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4821868-82EE-504D-8067-1F861B330C2F}"/>
              </a:ext>
            </a:extLst>
          </p:cNvPr>
          <p:cNvCxnSpPr>
            <a:stCxn id="4" idx="3"/>
            <a:endCxn id="5" idx="7"/>
          </p:cNvCxnSpPr>
          <p:nvPr/>
        </p:nvCxnSpPr>
        <p:spPr>
          <a:xfrm flipH="1">
            <a:off x="2105120" y="3360896"/>
            <a:ext cx="1356932" cy="78181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17227F8-0456-9348-811A-BBD396F72331}"/>
              </a:ext>
            </a:extLst>
          </p:cNvPr>
          <p:cNvCxnSpPr>
            <a:cxnSpLocks/>
          </p:cNvCxnSpPr>
          <p:nvPr/>
        </p:nvCxnSpPr>
        <p:spPr>
          <a:xfrm flipH="1">
            <a:off x="3748278" y="2127314"/>
            <a:ext cx="24384" cy="55416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Oval 13">
            <a:extLst>
              <a:ext uri="{FF2B5EF4-FFF2-40B4-BE49-F238E27FC236}">
                <a16:creationId xmlns:a16="http://schemas.microsoft.com/office/drawing/2014/main" id="{44DF338B-6FB2-1B4E-A4A7-202FF25A45D6}"/>
              </a:ext>
            </a:extLst>
          </p:cNvPr>
          <p:cNvSpPr/>
          <p:nvPr/>
        </p:nvSpPr>
        <p:spPr>
          <a:xfrm>
            <a:off x="4011644" y="4092892"/>
            <a:ext cx="777240" cy="777240"/>
          </a:xfrm>
          <a:prstGeom prst="ellipse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9873C7A7-1F6B-9040-8A16-BB409BFB956B}"/>
              </a:ext>
            </a:extLst>
          </p:cNvPr>
          <p:cNvSpPr/>
          <p:nvPr/>
        </p:nvSpPr>
        <p:spPr>
          <a:xfrm>
            <a:off x="1967642" y="5647267"/>
            <a:ext cx="777240" cy="777240"/>
          </a:xfrm>
          <a:prstGeom prst="ellipse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B8953DFB-2024-004E-A3C5-D73644BE3024}"/>
              </a:ext>
            </a:extLst>
          </p:cNvPr>
          <p:cNvCxnSpPr>
            <a:cxnSpLocks/>
            <a:stCxn id="4" idx="5"/>
            <a:endCxn id="14" idx="0"/>
          </p:cNvCxnSpPr>
          <p:nvPr/>
        </p:nvCxnSpPr>
        <p:spPr>
          <a:xfrm>
            <a:off x="4011644" y="3360896"/>
            <a:ext cx="388620" cy="73199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DD22BCF-A37D-024E-8264-0F4BA2EA7840}"/>
              </a:ext>
            </a:extLst>
          </p:cNvPr>
          <p:cNvCxnSpPr>
            <a:cxnSpLocks/>
            <a:stCxn id="5" idx="3"/>
          </p:cNvCxnSpPr>
          <p:nvPr/>
        </p:nvCxnSpPr>
        <p:spPr>
          <a:xfrm flipH="1">
            <a:off x="965200" y="4692300"/>
            <a:ext cx="590328" cy="103963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45E0A8BF-803D-9449-8892-D2610016BD11}"/>
              </a:ext>
            </a:extLst>
          </p:cNvPr>
          <p:cNvCxnSpPr>
            <a:cxnSpLocks/>
            <a:stCxn id="5" idx="5"/>
          </p:cNvCxnSpPr>
          <p:nvPr/>
        </p:nvCxnSpPr>
        <p:spPr>
          <a:xfrm>
            <a:off x="2105120" y="4692300"/>
            <a:ext cx="227648" cy="95496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8C9AE2E8-CA65-2B42-B58C-DA029A768D54}"/>
              </a:ext>
            </a:extLst>
          </p:cNvPr>
          <p:cNvSpPr txBox="1"/>
          <p:nvPr/>
        </p:nvSpPr>
        <p:spPr>
          <a:xfrm>
            <a:off x="8297333" y="2937933"/>
            <a:ext cx="31484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What is the post order traversal</a:t>
            </a:r>
          </a:p>
          <a:p>
            <a:r>
              <a:rPr lang="en-US" dirty="0"/>
              <a:t>of this tree?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137B641-2931-B448-AC83-54E2E389A77A}"/>
              </a:ext>
            </a:extLst>
          </p:cNvPr>
          <p:cNvSpPr txBox="1"/>
          <p:nvPr/>
        </p:nvSpPr>
        <p:spPr>
          <a:xfrm>
            <a:off x="4125468" y="5602128"/>
            <a:ext cx="37160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operators that are lower</a:t>
            </a:r>
          </a:p>
          <a:p>
            <a:r>
              <a:rPr lang="en-US" dirty="0"/>
              <a:t>in the parse tree get evaluated earlier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001C0D4-15C2-C84C-9763-8B391CEE06AC}"/>
              </a:ext>
            </a:extLst>
          </p:cNvPr>
          <p:cNvSpPr txBox="1"/>
          <p:nvPr/>
        </p:nvSpPr>
        <p:spPr>
          <a:xfrm>
            <a:off x="4350517" y="2200933"/>
            <a:ext cx="35398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operators that are higher</a:t>
            </a:r>
          </a:p>
          <a:p>
            <a:r>
              <a:rPr lang="en-US" dirty="0"/>
              <a:t>in the parse tree get evaluated later</a:t>
            </a:r>
          </a:p>
        </p:txBody>
      </p:sp>
    </p:spTree>
    <p:extLst>
      <p:ext uri="{BB962C8B-B14F-4D97-AF65-F5344CB8AC3E}">
        <p14:creationId xmlns:p14="http://schemas.microsoft.com/office/powerpoint/2010/main" val="355137886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862162-6C16-C84F-9702-17E49E5546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Evaluating a parse tree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8084A87-825D-444D-BB7B-C3FAA3E9B7FE}"/>
              </a:ext>
            </a:extLst>
          </p:cNvPr>
          <p:cNvSpPr txBox="1"/>
          <p:nvPr/>
        </p:nvSpPr>
        <p:spPr>
          <a:xfrm>
            <a:off x="8635402" y="2181957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80AF64F-C051-BC45-8F55-C339505C9041}"/>
              </a:ext>
            </a:extLst>
          </p:cNvPr>
          <p:cNvCxnSpPr>
            <a:cxnSpLocks/>
            <a:stCxn id="6" idx="2"/>
            <a:endCxn id="8" idx="0"/>
          </p:cNvCxnSpPr>
          <p:nvPr/>
        </p:nvCxnSpPr>
        <p:spPr>
          <a:xfrm flipH="1">
            <a:off x="7299498" y="2551289"/>
            <a:ext cx="1634896" cy="5366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2037C40A-B1C7-B24E-AAED-53661DA8AD97}"/>
              </a:ext>
            </a:extLst>
          </p:cNvPr>
          <p:cNvSpPr txBox="1"/>
          <p:nvPr/>
        </p:nvSpPr>
        <p:spPr>
          <a:xfrm>
            <a:off x="7000506" y="3087933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916F5EC7-5BB5-C44D-9139-74B5B3A0EA1C}"/>
              </a:ext>
            </a:extLst>
          </p:cNvPr>
          <p:cNvCxnSpPr>
            <a:cxnSpLocks/>
            <a:stCxn id="6" idx="2"/>
            <a:endCxn id="11" idx="0"/>
          </p:cNvCxnSpPr>
          <p:nvPr/>
        </p:nvCxnSpPr>
        <p:spPr>
          <a:xfrm>
            <a:off x="8934394" y="2551289"/>
            <a:ext cx="0" cy="55483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24FA233-A2CA-7644-9D29-ABBBFDDE51C4}"/>
              </a:ext>
            </a:extLst>
          </p:cNvPr>
          <p:cNvCxnSpPr>
            <a:cxnSpLocks/>
            <a:stCxn id="6" idx="2"/>
            <a:endCxn id="12" idx="0"/>
          </p:cNvCxnSpPr>
          <p:nvPr/>
        </p:nvCxnSpPr>
        <p:spPr>
          <a:xfrm>
            <a:off x="8934394" y="2551289"/>
            <a:ext cx="1057341" cy="5366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6C879086-9CF3-C944-B592-9E6A7804E052}"/>
              </a:ext>
            </a:extLst>
          </p:cNvPr>
          <p:cNvSpPr txBox="1"/>
          <p:nvPr/>
        </p:nvSpPr>
        <p:spPr>
          <a:xfrm>
            <a:off x="8494273" y="3106126"/>
            <a:ext cx="880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&lt;PLUS&gt;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0F2C3AB-C2B2-F242-974D-F95CE403B6CB}"/>
              </a:ext>
            </a:extLst>
          </p:cNvPr>
          <p:cNvSpPr txBox="1"/>
          <p:nvPr/>
        </p:nvSpPr>
        <p:spPr>
          <a:xfrm>
            <a:off x="9692743" y="3087933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E188A97-8BB9-E34A-9A6F-2FA6143478F0}"/>
              </a:ext>
            </a:extLst>
          </p:cNvPr>
          <p:cNvSpPr txBox="1"/>
          <p:nvPr/>
        </p:nvSpPr>
        <p:spPr>
          <a:xfrm>
            <a:off x="6724021" y="5469967"/>
            <a:ext cx="1136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&lt;NUM, 1&gt;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FB289100-EE7C-6B44-B446-620A383C0434}"/>
              </a:ext>
            </a:extLst>
          </p:cNvPr>
          <p:cNvCxnSpPr>
            <a:cxnSpLocks/>
            <a:endCxn id="25" idx="0"/>
          </p:cNvCxnSpPr>
          <p:nvPr/>
        </p:nvCxnSpPr>
        <p:spPr>
          <a:xfrm flipH="1">
            <a:off x="7298056" y="3477414"/>
            <a:ext cx="1442" cy="46457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79523A5C-5656-2C48-9561-C5E06431FF8C}"/>
              </a:ext>
            </a:extLst>
          </p:cNvPr>
          <p:cNvCxnSpPr>
            <a:cxnSpLocks/>
          </p:cNvCxnSpPr>
          <p:nvPr/>
        </p:nvCxnSpPr>
        <p:spPr>
          <a:xfrm flipH="1">
            <a:off x="8758711" y="4139400"/>
            <a:ext cx="1224374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42827981-7496-3044-A580-D70075F49F40}"/>
              </a:ext>
            </a:extLst>
          </p:cNvPr>
          <p:cNvCxnSpPr>
            <a:cxnSpLocks/>
          </p:cNvCxnSpPr>
          <p:nvPr/>
        </p:nvCxnSpPr>
        <p:spPr>
          <a:xfrm>
            <a:off x="9983084" y="4139400"/>
            <a:ext cx="0" cy="46940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3D73D50F-AD23-2A43-8FB5-2E5521EA1252}"/>
              </a:ext>
            </a:extLst>
          </p:cNvPr>
          <p:cNvCxnSpPr>
            <a:cxnSpLocks/>
          </p:cNvCxnSpPr>
          <p:nvPr/>
        </p:nvCxnSpPr>
        <p:spPr>
          <a:xfrm>
            <a:off x="9983084" y="4139400"/>
            <a:ext cx="1097159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D3A10946-EFD4-7E40-AB1D-DC861347C615}"/>
              </a:ext>
            </a:extLst>
          </p:cNvPr>
          <p:cNvSpPr txBox="1"/>
          <p:nvPr/>
        </p:nvSpPr>
        <p:spPr>
          <a:xfrm>
            <a:off x="9525511" y="4606502"/>
            <a:ext cx="9983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&lt;TIMES&gt;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9E779DE-0E1B-6646-BA9B-D3741DDAFA77}"/>
              </a:ext>
            </a:extLst>
          </p:cNvPr>
          <p:cNvSpPr txBox="1"/>
          <p:nvPr/>
        </p:nvSpPr>
        <p:spPr>
          <a:xfrm>
            <a:off x="8459719" y="4575109"/>
            <a:ext cx="639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term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E3208D9-8CA8-8545-A65C-A98896AB66F9}"/>
              </a:ext>
            </a:extLst>
          </p:cNvPr>
          <p:cNvSpPr txBox="1"/>
          <p:nvPr/>
        </p:nvSpPr>
        <p:spPr>
          <a:xfrm>
            <a:off x="10781251" y="4575109"/>
            <a:ext cx="639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term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B708125-208C-FB44-BFCB-1411EB5B9B3C}"/>
              </a:ext>
            </a:extLst>
          </p:cNvPr>
          <p:cNvSpPr txBox="1"/>
          <p:nvPr/>
        </p:nvSpPr>
        <p:spPr>
          <a:xfrm>
            <a:off x="6978545" y="3941992"/>
            <a:ext cx="639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term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B5C9CA3C-1798-5D4F-B4D8-21BE902532E2}"/>
              </a:ext>
            </a:extLst>
          </p:cNvPr>
          <p:cNvCxnSpPr>
            <a:cxnSpLocks/>
            <a:stCxn id="25" idx="2"/>
            <a:endCxn id="27" idx="0"/>
          </p:cNvCxnSpPr>
          <p:nvPr/>
        </p:nvCxnSpPr>
        <p:spPr>
          <a:xfrm flipH="1">
            <a:off x="7298055" y="4311324"/>
            <a:ext cx="1" cy="4892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B133E5FB-1176-2F49-8AB1-1062B1ED1DC5}"/>
              </a:ext>
            </a:extLst>
          </p:cNvPr>
          <p:cNvSpPr txBox="1"/>
          <p:nvPr/>
        </p:nvSpPr>
        <p:spPr>
          <a:xfrm>
            <a:off x="6930165" y="4800574"/>
            <a:ext cx="735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factor</a:t>
            </a: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751E8634-37CD-4B4A-A4CD-F0390385398C}"/>
              </a:ext>
            </a:extLst>
          </p:cNvPr>
          <p:cNvCxnSpPr>
            <a:cxnSpLocks/>
            <a:stCxn id="27" idx="2"/>
            <a:endCxn id="13" idx="0"/>
          </p:cNvCxnSpPr>
          <p:nvPr/>
        </p:nvCxnSpPr>
        <p:spPr>
          <a:xfrm flipH="1">
            <a:off x="7292446" y="5169906"/>
            <a:ext cx="5609" cy="3000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8AC937BE-D3B1-D44D-9937-F6A99D119B0E}"/>
              </a:ext>
            </a:extLst>
          </p:cNvPr>
          <p:cNvSpPr txBox="1"/>
          <p:nvPr/>
        </p:nvSpPr>
        <p:spPr>
          <a:xfrm>
            <a:off x="7525232" y="1274144"/>
            <a:ext cx="31470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ourier" pitchFamily="2" charset="0"/>
              </a:rPr>
              <a:t>input: 1+5*6</a:t>
            </a:r>
          </a:p>
        </p:txBody>
      </p: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8EAB152D-9A26-9B43-A7B1-29D9BE13117F}"/>
              </a:ext>
            </a:extLst>
          </p:cNvPr>
          <p:cNvCxnSpPr>
            <a:cxnSpLocks/>
            <a:stCxn id="12" idx="2"/>
            <a:endCxn id="43" idx="0"/>
          </p:cNvCxnSpPr>
          <p:nvPr/>
        </p:nvCxnSpPr>
        <p:spPr>
          <a:xfrm flipH="1">
            <a:off x="9987303" y="3457265"/>
            <a:ext cx="4432" cy="31280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D646E12C-C254-B54E-96B1-3BAC1435E7C3}"/>
              </a:ext>
            </a:extLst>
          </p:cNvPr>
          <p:cNvSpPr txBox="1"/>
          <p:nvPr/>
        </p:nvSpPr>
        <p:spPr>
          <a:xfrm>
            <a:off x="9667792" y="3770068"/>
            <a:ext cx="6390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term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D3540521-17C6-EC43-BC96-BB34123D64CE}"/>
              </a:ext>
            </a:extLst>
          </p:cNvPr>
          <p:cNvSpPr txBox="1"/>
          <p:nvPr/>
        </p:nvSpPr>
        <p:spPr>
          <a:xfrm>
            <a:off x="8223152" y="5944230"/>
            <a:ext cx="1136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&lt;NUM, 5&gt;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AAC8F0CC-8EE2-F145-9D4D-E31B4417315B}"/>
              </a:ext>
            </a:extLst>
          </p:cNvPr>
          <p:cNvSpPr txBox="1"/>
          <p:nvPr/>
        </p:nvSpPr>
        <p:spPr>
          <a:xfrm>
            <a:off x="8429296" y="5274837"/>
            <a:ext cx="735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factor</a:t>
            </a:r>
          </a:p>
        </p:txBody>
      </p: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EC7DED96-B025-904A-A333-37DE1FE9A7F1}"/>
              </a:ext>
            </a:extLst>
          </p:cNvPr>
          <p:cNvCxnSpPr>
            <a:cxnSpLocks/>
            <a:stCxn id="55" idx="2"/>
            <a:endCxn id="54" idx="0"/>
          </p:cNvCxnSpPr>
          <p:nvPr/>
        </p:nvCxnSpPr>
        <p:spPr>
          <a:xfrm flipH="1">
            <a:off x="8791577" y="5644169"/>
            <a:ext cx="5609" cy="3000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B1EE8A74-38A2-CD4C-9B1F-B1674EDD25B9}"/>
              </a:ext>
            </a:extLst>
          </p:cNvPr>
          <p:cNvCxnSpPr>
            <a:cxnSpLocks/>
          </p:cNvCxnSpPr>
          <p:nvPr/>
        </p:nvCxnSpPr>
        <p:spPr>
          <a:xfrm flipH="1">
            <a:off x="8773620" y="4956450"/>
            <a:ext cx="5609" cy="3000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8" name="TextBox 57">
            <a:extLst>
              <a:ext uri="{FF2B5EF4-FFF2-40B4-BE49-F238E27FC236}">
                <a16:creationId xmlns:a16="http://schemas.microsoft.com/office/drawing/2014/main" id="{CFF7024A-16C9-E64F-8C94-B05E0079A3E1}"/>
              </a:ext>
            </a:extLst>
          </p:cNvPr>
          <p:cNvSpPr txBox="1"/>
          <p:nvPr/>
        </p:nvSpPr>
        <p:spPr>
          <a:xfrm>
            <a:off x="10546607" y="5944230"/>
            <a:ext cx="1136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&lt;NUM, 6&gt;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8130AFD8-7831-4340-B3B1-D26D06FFC84A}"/>
              </a:ext>
            </a:extLst>
          </p:cNvPr>
          <p:cNvSpPr txBox="1"/>
          <p:nvPr/>
        </p:nvSpPr>
        <p:spPr>
          <a:xfrm>
            <a:off x="10752751" y="5274837"/>
            <a:ext cx="735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factor</a:t>
            </a:r>
          </a:p>
        </p:txBody>
      </p: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904A8729-D901-5145-8399-EBECB27338FB}"/>
              </a:ext>
            </a:extLst>
          </p:cNvPr>
          <p:cNvCxnSpPr>
            <a:cxnSpLocks/>
            <a:stCxn id="59" idx="2"/>
            <a:endCxn id="58" idx="0"/>
          </p:cNvCxnSpPr>
          <p:nvPr/>
        </p:nvCxnSpPr>
        <p:spPr>
          <a:xfrm flipH="1">
            <a:off x="11115032" y="5644169"/>
            <a:ext cx="5609" cy="3000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09889343-814F-AC47-BCAA-253276D34071}"/>
              </a:ext>
            </a:extLst>
          </p:cNvPr>
          <p:cNvCxnSpPr>
            <a:cxnSpLocks/>
          </p:cNvCxnSpPr>
          <p:nvPr/>
        </p:nvCxnSpPr>
        <p:spPr>
          <a:xfrm flipH="1">
            <a:off x="11097075" y="4956450"/>
            <a:ext cx="5609" cy="3000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35" name="Table 5">
            <a:extLst>
              <a:ext uri="{FF2B5EF4-FFF2-40B4-BE49-F238E27FC236}">
                <a16:creationId xmlns:a16="http://schemas.microsoft.com/office/drawing/2014/main" id="{EAE5DCAE-5344-7E4A-8E00-CD15BC32AB8D}"/>
              </a:ext>
            </a:extLst>
          </p:cNvPr>
          <p:cNvGraphicFramePr>
            <a:graphicFrameLocks noGrp="1"/>
          </p:cNvGraphicFramePr>
          <p:nvPr/>
        </p:nvGraphicFramePr>
        <p:xfrm>
          <a:off x="680382" y="2517382"/>
          <a:ext cx="4480008" cy="229538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233260">
                  <a:extLst>
                    <a:ext uri="{9D8B030D-6E8A-4147-A177-3AD203B41FA5}">
                      <a16:colId xmlns:a16="http://schemas.microsoft.com/office/drawing/2014/main" val="1179443482"/>
                    </a:ext>
                  </a:extLst>
                </a:gridCol>
                <a:gridCol w="857839">
                  <a:extLst>
                    <a:ext uri="{9D8B030D-6E8A-4147-A177-3AD203B41FA5}">
                      <a16:colId xmlns:a16="http://schemas.microsoft.com/office/drawing/2014/main" val="1466143606"/>
                    </a:ext>
                  </a:extLst>
                </a:gridCol>
                <a:gridCol w="2388909">
                  <a:extLst>
                    <a:ext uri="{9D8B030D-6E8A-4147-A177-3AD203B41FA5}">
                      <a16:colId xmlns:a16="http://schemas.microsoft.com/office/drawing/2014/main" val="2892710420"/>
                    </a:ext>
                  </a:extLst>
                </a:gridCol>
              </a:tblGrid>
              <a:tr h="573846">
                <a:tc>
                  <a:txBody>
                    <a:bodyPr/>
                    <a:lstStyle/>
                    <a:p>
                      <a:r>
                        <a:rPr lang="en-US" dirty="0"/>
                        <a:t>Operator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Productions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4902504"/>
                  </a:ext>
                </a:extLst>
              </a:tr>
              <a:tr h="573846">
                <a:tc>
                  <a:txBody>
                    <a:bodyPr/>
                    <a:lstStyle/>
                    <a:p>
                      <a:r>
                        <a:rPr lang="en-US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expr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: expr PLUS expr</a:t>
                      </a:r>
                      <a:br>
                        <a:rPr lang="en-US" sz="1400" dirty="0">
                          <a:latin typeface="Courier" pitchFamily="2" charset="0"/>
                        </a:rPr>
                      </a:br>
                      <a:r>
                        <a:rPr lang="en-US" sz="1400" dirty="0">
                          <a:latin typeface="Courier" pitchFamily="2" charset="0"/>
                        </a:rPr>
                        <a:t>| term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9463058"/>
                  </a:ext>
                </a:extLst>
              </a:tr>
              <a:tr h="573846">
                <a:tc>
                  <a:txBody>
                    <a:bodyPr/>
                    <a:lstStyle/>
                    <a:p>
                      <a:r>
                        <a:rPr lang="en-US" dirty="0"/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term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: term TIMES term</a:t>
                      </a:r>
                      <a:br>
                        <a:rPr lang="en-US" sz="1400" dirty="0">
                          <a:latin typeface="Courier" pitchFamily="2" charset="0"/>
                        </a:rPr>
                      </a:br>
                      <a:r>
                        <a:rPr lang="en-US" sz="1400" dirty="0">
                          <a:latin typeface="Courier" pitchFamily="2" charset="0"/>
                        </a:rPr>
                        <a:t>| factor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6889359"/>
                  </a:ext>
                </a:extLst>
              </a:tr>
              <a:tr h="573846">
                <a:tc>
                  <a:txBody>
                    <a:bodyPr/>
                    <a:lstStyle/>
                    <a:p>
                      <a:r>
                        <a:rPr lang="en-US" dirty="0"/>
                        <a:t>()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factor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: LPAREN expr RPAREN</a:t>
                      </a:r>
                      <a:br>
                        <a:rPr lang="en-US" sz="1400" dirty="0">
                          <a:latin typeface="Courier" pitchFamily="2" charset="0"/>
                        </a:rPr>
                      </a:br>
                      <a:r>
                        <a:rPr lang="en-US" sz="1400" dirty="0">
                          <a:latin typeface="Courier" pitchFamily="2" charset="0"/>
                        </a:rPr>
                        <a:t>| NUM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16447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4080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70C3A5-667C-754F-B375-3695E0DD19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DD3622-CA57-1A44-9CA7-51B98F7695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470672"/>
          </a:xfrm>
        </p:spPr>
        <p:txBody>
          <a:bodyPr>
            <a:normAutofit/>
          </a:bodyPr>
          <a:lstStyle/>
          <a:p>
            <a:r>
              <a:rPr lang="en-US" dirty="0"/>
              <a:t>For part 4:</a:t>
            </a:r>
          </a:p>
          <a:p>
            <a:pPr lvl="1"/>
            <a:r>
              <a:rPr lang="en-US" i="1" dirty="0"/>
              <a:t>You must use the same tokens that you created in part 2 and used in part 3</a:t>
            </a:r>
          </a:p>
          <a:p>
            <a:pPr lvl="1"/>
            <a:r>
              <a:rPr lang="en-US" i="1" dirty="0"/>
              <a:t>You must build the RE programmatically</a:t>
            </a:r>
          </a:p>
          <a:p>
            <a:pPr lvl="1"/>
            <a:r>
              <a:rPr lang="en-US" i="1" dirty="0"/>
              <a:t>Keep track of the token actions in a separate data structure</a:t>
            </a:r>
          </a:p>
        </p:txBody>
      </p:sp>
    </p:spTree>
    <p:extLst>
      <p:ext uri="{BB962C8B-B14F-4D97-AF65-F5344CB8AC3E}">
        <p14:creationId xmlns:p14="http://schemas.microsoft.com/office/powerpoint/2010/main" val="282840652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862162-6C16-C84F-9702-17E49E5546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Evaluating a parse tree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8084A87-825D-444D-BB7B-C3FAA3E9B7FE}"/>
              </a:ext>
            </a:extLst>
          </p:cNvPr>
          <p:cNvSpPr txBox="1"/>
          <p:nvPr/>
        </p:nvSpPr>
        <p:spPr>
          <a:xfrm>
            <a:off x="8635402" y="2181957"/>
            <a:ext cx="9474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expr: </a:t>
            </a:r>
            <a:r>
              <a:rPr lang="en-US" dirty="0">
                <a:highlight>
                  <a:srgbClr val="FFFF00"/>
                </a:highlight>
              </a:rPr>
              <a:t>31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80AF64F-C051-BC45-8F55-C339505C9041}"/>
              </a:ext>
            </a:extLst>
          </p:cNvPr>
          <p:cNvCxnSpPr>
            <a:cxnSpLocks/>
            <a:stCxn id="6" idx="2"/>
            <a:endCxn id="8" idx="0"/>
          </p:cNvCxnSpPr>
          <p:nvPr/>
        </p:nvCxnSpPr>
        <p:spPr>
          <a:xfrm flipH="1">
            <a:off x="7415716" y="2551289"/>
            <a:ext cx="1693406" cy="5366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2037C40A-B1C7-B24E-AAED-53661DA8AD97}"/>
              </a:ext>
            </a:extLst>
          </p:cNvPr>
          <p:cNvSpPr txBox="1"/>
          <p:nvPr/>
        </p:nvSpPr>
        <p:spPr>
          <a:xfrm>
            <a:off x="7000506" y="3087933"/>
            <a:ext cx="8304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expr: </a:t>
            </a:r>
            <a:r>
              <a:rPr lang="en-US" dirty="0">
                <a:highlight>
                  <a:srgbClr val="FFFF00"/>
                </a:highlight>
              </a:rPr>
              <a:t>1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916F5EC7-5BB5-C44D-9139-74B5B3A0EA1C}"/>
              </a:ext>
            </a:extLst>
          </p:cNvPr>
          <p:cNvCxnSpPr>
            <a:cxnSpLocks/>
            <a:stCxn id="6" idx="2"/>
            <a:endCxn id="11" idx="0"/>
          </p:cNvCxnSpPr>
          <p:nvPr/>
        </p:nvCxnSpPr>
        <p:spPr>
          <a:xfrm flipH="1">
            <a:off x="8934394" y="2551289"/>
            <a:ext cx="174728" cy="55483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24FA233-A2CA-7644-9D29-ABBBFDDE51C4}"/>
              </a:ext>
            </a:extLst>
          </p:cNvPr>
          <p:cNvCxnSpPr>
            <a:cxnSpLocks/>
            <a:stCxn id="6" idx="2"/>
            <a:endCxn id="12" idx="0"/>
          </p:cNvCxnSpPr>
          <p:nvPr/>
        </p:nvCxnSpPr>
        <p:spPr>
          <a:xfrm>
            <a:off x="9109122" y="2551289"/>
            <a:ext cx="882613" cy="5366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6C879086-9CF3-C944-B592-9E6A7804E052}"/>
              </a:ext>
            </a:extLst>
          </p:cNvPr>
          <p:cNvSpPr txBox="1"/>
          <p:nvPr/>
        </p:nvSpPr>
        <p:spPr>
          <a:xfrm>
            <a:off x="8494273" y="3106126"/>
            <a:ext cx="880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&lt;PLUS&gt;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0F2C3AB-C2B2-F242-974D-F95CE403B6CB}"/>
              </a:ext>
            </a:extLst>
          </p:cNvPr>
          <p:cNvSpPr txBox="1"/>
          <p:nvPr/>
        </p:nvSpPr>
        <p:spPr>
          <a:xfrm>
            <a:off x="9692743" y="3087933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E188A97-8BB9-E34A-9A6F-2FA6143478F0}"/>
              </a:ext>
            </a:extLst>
          </p:cNvPr>
          <p:cNvSpPr txBox="1"/>
          <p:nvPr/>
        </p:nvSpPr>
        <p:spPr>
          <a:xfrm>
            <a:off x="6724021" y="5469967"/>
            <a:ext cx="1136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&lt;NUM, 1&gt;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FB289100-EE7C-6B44-B446-620A383C0434}"/>
              </a:ext>
            </a:extLst>
          </p:cNvPr>
          <p:cNvCxnSpPr>
            <a:cxnSpLocks/>
            <a:endCxn id="25" idx="0"/>
          </p:cNvCxnSpPr>
          <p:nvPr/>
        </p:nvCxnSpPr>
        <p:spPr>
          <a:xfrm>
            <a:off x="7299498" y="3477414"/>
            <a:ext cx="114776" cy="46457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79523A5C-5656-2C48-9561-C5E06431FF8C}"/>
              </a:ext>
            </a:extLst>
          </p:cNvPr>
          <p:cNvCxnSpPr>
            <a:cxnSpLocks/>
          </p:cNvCxnSpPr>
          <p:nvPr/>
        </p:nvCxnSpPr>
        <p:spPr>
          <a:xfrm flipH="1">
            <a:off x="8758711" y="4139400"/>
            <a:ext cx="1224374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42827981-7496-3044-A580-D70075F49F40}"/>
              </a:ext>
            </a:extLst>
          </p:cNvPr>
          <p:cNvCxnSpPr>
            <a:cxnSpLocks/>
          </p:cNvCxnSpPr>
          <p:nvPr/>
        </p:nvCxnSpPr>
        <p:spPr>
          <a:xfrm>
            <a:off x="9983084" y="4139400"/>
            <a:ext cx="0" cy="46940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3D73D50F-AD23-2A43-8FB5-2E5521EA1252}"/>
              </a:ext>
            </a:extLst>
          </p:cNvPr>
          <p:cNvCxnSpPr>
            <a:cxnSpLocks/>
          </p:cNvCxnSpPr>
          <p:nvPr/>
        </p:nvCxnSpPr>
        <p:spPr>
          <a:xfrm>
            <a:off x="9983084" y="4139400"/>
            <a:ext cx="1097159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D3A10946-EFD4-7E40-AB1D-DC861347C615}"/>
              </a:ext>
            </a:extLst>
          </p:cNvPr>
          <p:cNvSpPr txBox="1"/>
          <p:nvPr/>
        </p:nvSpPr>
        <p:spPr>
          <a:xfrm>
            <a:off x="9525511" y="4606502"/>
            <a:ext cx="9983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&lt;TIMES&gt;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9E779DE-0E1B-6646-BA9B-D3741DDAFA77}"/>
              </a:ext>
            </a:extLst>
          </p:cNvPr>
          <p:cNvSpPr txBox="1"/>
          <p:nvPr/>
        </p:nvSpPr>
        <p:spPr>
          <a:xfrm>
            <a:off x="8459719" y="4575109"/>
            <a:ext cx="8714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term: </a:t>
            </a:r>
            <a:r>
              <a:rPr lang="en-US" dirty="0">
                <a:highlight>
                  <a:srgbClr val="FFFF00"/>
                </a:highlight>
              </a:rPr>
              <a:t>5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E3208D9-8CA8-8545-A65C-A98896AB66F9}"/>
              </a:ext>
            </a:extLst>
          </p:cNvPr>
          <p:cNvSpPr txBox="1"/>
          <p:nvPr/>
        </p:nvSpPr>
        <p:spPr>
          <a:xfrm>
            <a:off x="10781251" y="4575109"/>
            <a:ext cx="8714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term: </a:t>
            </a:r>
            <a:r>
              <a:rPr lang="en-US" dirty="0">
                <a:highlight>
                  <a:srgbClr val="FFFF00"/>
                </a:highlight>
              </a:rPr>
              <a:t>6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B708125-208C-FB44-BFCB-1411EB5B9B3C}"/>
              </a:ext>
            </a:extLst>
          </p:cNvPr>
          <p:cNvSpPr txBox="1"/>
          <p:nvPr/>
        </p:nvSpPr>
        <p:spPr>
          <a:xfrm>
            <a:off x="6978545" y="3941992"/>
            <a:ext cx="8714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term: </a:t>
            </a:r>
            <a:r>
              <a:rPr lang="en-US" dirty="0">
                <a:highlight>
                  <a:srgbClr val="FFFF00"/>
                </a:highlight>
              </a:rPr>
              <a:t>1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B5C9CA3C-1798-5D4F-B4D8-21BE902532E2}"/>
              </a:ext>
            </a:extLst>
          </p:cNvPr>
          <p:cNvCxnSpPr>
            <a:cxnSpLocks/>
            <a:stCxn id="25" idx="2"/>
            <a:endCxn id="27" idx="0"/>
          </p:cNvCxnSpPr>
          <p:nvPr/>
        </p:nvCxnSpPr>
        <p:spPr>
          <a:xfrm flipH="1">
            <a:off x="7414272" y="4311324"/>
            <a:ext cx="2" cy="4892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B133E5FB-1176-2F49-8AB1-1062B1ED1DC5}"/>
              </a:ext>
            </a:extLst>
          </p:cNvPr>
          <p:cNvSpPr txBox="1"/>
          <p:nvPr/>
        </p:nvSpPr>
        <p:spPr>
          <a:xfrm>
            <a:off x="6930165" y="4800574"/>
            <a:ext cx="9682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factor: </a:t>
            </a:r>
            <a:r>
              <a:rPr lang="en-US" dirty="0">
                <a:highlight>
                  <a:srgbClr val="FFFF00"/>
                </a:highlight>
              </a:rPr>
              <a:t>1</a:t>
            </a: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751E8634-37CD-4B4A-A4CD-F0390385398C}"/>
              </a:ext>
            </a:extLst>
          </p:cNvPr>
          <p:cNvCxnSpPr>
            <a:cxnSpLocks/>
            <a:stCxn id="27" idx="2"/>
            <a:endCxn id="13" idx="0"/>
          </p:cNvCxnSpPr>
          <p:nvPr/>
        </p:nvCxnSpPr>
        <p:spPr>
          <a:xfrm flipH="1">
            <a:off x="7292446" y="5169906"/>
            <a:ext cx="121826" cy="3000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8AC937BE-D3B1-D44D-9937-F6A99D119B0E}"/>
              </a:ext>
            </a:extLst>
          </p:cNvPr>
          <p:cNvSpPr txBox="1"/>
          <p:nvPr/>
        </p:nvSpPr>
        <p:spPr>
          <a:xfrm>
            <a:off x="7525232" y="1274144"/>
            <a:ext cx="31470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ourier" pitchFamily="2" charset="0"/>
              </a:rPr>
              <a:t>input: 1+5*6</a:t>
            </a:r>
          </a:p>
        </p:txBody>
      </p: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8EAB152D-9A26-9B43-A7B1-29D9BE13117F}"/>
              </a:ext>
            </a:extLst>
          </p:cNvPr>
          <p:cNvCxnSpPr>
            <a:cxnSpLocks/>
            <a:stCxn id="12" idx="2"/>
            <a:endCxn id="43" idx="0"/>
          </p:cNvCxnSpPr>
          <p:nvPr/>
        </p:nvCxnSpPr>
        <p:spPr>
          <a:xfrm>
            <a:off x="9991735" y="3457265"/>
            <a:ext cx="178285" cy="31280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D646E12C-C254-B54E-96B1-3BAC1435E7C3}"/>
              </a:ext>
            </a:extLst>
          </p:cNvPr>
          <p:cNvSpPr txBox="1"/>
          <p:nvPr/>
        </p:nvSpPr>
        <p:spPr>
          <a:xfrm>
            <a:off x="9667792" y="3770068"/>
            <a:ext cx="1004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term: </a:t>
            </a:r>
            <a:r>
              <a:rPr lang="en-US" dirty="0">
                <a:highlight>
                  <a:srgbClr val="FFFF00"/>
                </a:highlight>
              </a:rPr>
              <a:t>30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D3540521-17C6-EC43-BC96-BB34123D64CE}"/>
              </a:ext>
            </a:extLst>
          </p:cNvPr>
          <p:cNvSpPr txBox="1"/>
          <p:nvPr/>
        </p:nvSpPr>
        <p:spPr>
          <a:xfrm>
            <a:off x="8223152" y="5944230"/>
            <a:ext cx="1136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&lt;NUM, 5&gt;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AAC8F0CC-8EE2-F145-9D4D-E31B4417315B}"/>
              </a:ext>
            </a:extLst>
          </p:cNvPr>
          <p:cNvSpPr txBox="1"/>
          <p:nvPr/>
        </p:nvSpPr>
        <p:spPr>
          <a:xfrm>
            <a:off x="8429296" y="5274837"/>
            <a:ext cx="9153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factor:</a:t>
            </a:r>
            <a:r>
              <a:rPr lang="en-US" dirty="0">
                <a:highlight>
                  <a:srgbClr val="FFFF00"/>
                </a:highlight>
              </a:rPr>
              <a:t>5</a:t>
            </a:r>
          </a:p>
        </p:txBody>
      </p: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EC7DED96-B025-904A-A333-37DE1FE9A7F1}"/>
              </a:ext>
            </a:extLst>
          </p:cNvPr>
          <p:cNvCxnSpPr>
            <a:cxnSpLocks/>
            <a:stCxn id="55" idx="2"/>
            <a:endCxn id="54" idx="0"/>
          </p:cNvCxnSpPr>
          <p:nvPr/>
        </p:nvCxnSpPr>
        <p:spPr>
          <a:xfrm flipH="1">
            <a:off x="8791577" y="5644169"/>
            <a:ext cx="95377" cy="3000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B1EE8A74-38A2-CD4C-9B1F-B1674EDD25B9}"/>
              </a:ext>
            </a:extLst>
          </p:cNvPr>
          <p:cNvCxnSpPr>
            <a:cxnSpLocks/>
          </p:cNvCxnSpPr>
          <p:nvPr/>
        </p:nvCxnSpPr>
        <p:spPr>
          <a:xfrm flipH="1">
            <a:off x="8773620" y="4956450"/>
            <a:ext cx="5609" cy="3000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8" name="TextBox 57">
            <a:extLst>
              <a:ext uri="{FF2B5EF4-FFF2-40B4-BE49-F238E27FC236}">
                <a16:creationId xmlns:a16="http://schemas.microsoft.com/office/drawing/2014/main" id="{CFF7024A-16C9-E64F-8C94-B05E0079A3E1}"/>
              </a:ext>
            </a:extLst>
          </p:cNvPr>
          <p:cNvSpPr txBox="1"/>
          <p:nvPr/>
        </p:nvSpPr>
        <p:spPr>
          <a:xfrm>
            <a:off x="10546607" y="5944230"/>
            <a:ext cx="1136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&lt;NUM, 6&gt;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8130AFD8-7831-4340-B3B1-D26D06FFC84A}"/>
              </a:ext>
            </a:extLst>
          </p:cNvPr>
          <p:cNvSpPr txBox="1"/>
          <p:nvPr/>
        </p:nvSpPr>
        <p:spPr>
          <a:xfrm>
            <a:off x="10752751" y="5274837"/>
            <a:ext cx="9682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factor: </a:t>
            </a:r>
            <a:r>
              <a:rPr lang="en-US" dirty="0">
                <a:highlight>
                  <a:srgbClr val="FFFF00"/>
                </a:highlight>
              </a:rPr>
              <a:t>6</a:t>
            </a:r>
          </a:p>
        </p:txBody>
      </p: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904A8729-D901-5145-8399-EBECB27338FB}"/>
              </a:ext>
            </a:extLst>
          </p:cNvPr>
          <p:cNvCxnSpPr>
            <a:cxnSpLocks/>
            <a:stCxn id="59" idx="2"/>
            <a:endCxn id="58" idx="0"/>
          </p:cNvCxnSpPr>
          <p:nvPr/>
        </p:nvCxnSpPr>
        <p:spPr>
          <a:xfrm flipH="1">
            <a:off x="11115032" y="5644169"/>
            <a:ext cx="121826" cy="3000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09889343-814F-AC47-BCAA-253276D34071}"/>
              </a:ext>
            </a:extLst>
          </p:cNvPr>
          <p:cNvCxnSpPr>
            <a:cxnSpLocks/>
          </p:cNvCxnSpPr>
          <p:nvPr/>
        </p:nvCxnSpPr>
        <p:spPr>
          <a:xfrm flipH="1">
            <a:off x="11097075" y="4956450"/>
            <a:ext cx="5609" cy="3000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35" name="Table 5">
            <a:extLst>
              <a:ext uri="{FF2B5EF4-FFF2-40B4-BE49-F238E27FC236}">
                <a16:creationId xmlns:a16="http://schemas.microsoft.com/office/drawing/2014/main" id="{EAE5DCAE-5344-7E4A-8E00-CD15BC32AB8D}"/>
              </a:ext>
            </a:extLst>
          </p:cNvPr>
          <p:cNvGraphicFramePr>
            <a:graphicFrameLocks noGrp="1"/>
          </p:cNvGraphicFramePr>
          <p:nvPr/>
        </p:nvGraphicFramePr>
        <p:xfrm>
          <a:off x="680382" y="2517382"/>
          <a:ext cx="4480008" cy="229538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233260">
                  <a:extLst>
                    <a:ext uri="{9D8B030D-6E8A-4147-A177-3AD203B41FA5}">
                      <a16:colId xmlns:a16="http://schemas.microsoft.com/office/drawing/2014/main" val="1179443482"/>
                    </a:ext>
                  </a:extLst>
                </a:gridCol>
                <a:gridCol w="857839">
                  <a:extLst>
                    <a:ext uri="{9D8B030D-6E8A-4147-A177-3AD203B41FA5}">
                      <a16:colId xmlns:a16="http://schemas.microsoft.com/office/drawing/2014/main" val="1466143606"/>
                    </a:ext>
                  </a:extLst>
                </a:gridCol>
                <a:gridCol w="2388909">
                  <a:extLst>
                    <a:ext uri="{9D8B030D-6E8A-4147-A177-3AD203B41FA5}">
                      <a16:colId xmlns:a16="http://schemas.microsoft.com/office/drawing/2014/main" val="2892710420"/>
                    </a:ext>
                  </a:extLst>
                </a:gridCol>
              </a:tblGrid>
              <a:tr h="573846">
                <a:tc>
                  <a:txBody>
                    <a:bodyPr/>
                    <a:lstStyle/>
                    <a:p>
                      <a:r>
                        <a:rPr lang="en-US" dirty="0"/>
                        <a:t>Operator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Productions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4902504"/>
                  </a:ext>
                </a:extLst>
              </a:tr>
              <a:tr h="573846">
                <a:tc>
                  <a:txBody>
                    <a:bodyPr/>
                    <a:lstStyle/>
                    <a:p>
                      <a:r>
                        <a:rPr lang="en-US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expr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: expr PLUS expr</a:t>
                      </a:r>
                      <a:br>
                        <a:rPr lang="en-US" sz="1400" dirty="0">
                          <a:latin typeface="Courier" pitchFamily="2" charset="0"/>
                        </a:rPr>
                      </a:br>
                      <a:r>
                        <a:rPr lang="en-US" sz="1400" dirty="0">
                          <a:latin typeface="Courier" pitchFamily="2" charset="0"/>
                        </a:rPr>
                        <a:t>| term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9463058"/>
                  </a:ext>
                </a:extLst>
              </a:tr>
              <a:tr h="573846">
                <a:tc>
                  <a:txBody>
                    <a:bodyPr/>
                    <a:lstStyle/>
                    <a:p>
                      <a:r>
                        <a:rPr lang="en-US" dirty="0"/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term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: term TIMES term</a:t>
                      </a:r>
                      <a:br>
                        <a:rPr lang="en-US" sz="1400" dirty="0">
                          <a:latin typeface="Courier" pitchFamily="2" charset="0"/>
                        </a:rPr>
                      </a:br>
                      <a:r>
                        <a:rPr lang="en-US" sz="1400" dirty="0">
                          <a:latin typeface="Courier" pitchFamily="2" charset="0"/>
                        </a:rPr>
                        <a:t>| factor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6889359"/>
                  </a:ext>
                </a:extLst>
              </a:tr>
              <a:tr h="573846">
                <a:tc>
                  <a:txBody>
                    <a:bodyPr/>
                    <a:lstStyle/>
                    <a:p>
                      <a:r>
                        <a:rPr lang="en-US" dirty="0"/>
                        <a:t>()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factor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: LPAREN expr RPAREN</a:t>
                      </a:r>
                      <a:br>
                        <a:rPr lang="en-US" sz="1400" dirty="0">
                          <a:latin typeface="Courier" pitchFamily="2" charset="0"/>
                        </a:rPr>
                      </a:br>
                      <a:r>
                        <a:rPr lang="en-US" sz="1400" dirty="0">
                          <a:latin typeface="Courier" pitchFamily="2" charset="0"/>
                        </a:rPr>
                        <a:t>| NUM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16447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628102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862162-6C16-C84F-9702-17E49E5546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Evaluating a parse tree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8084A87-825D-444D-BB7B-C3FAA3E9B7FE}"/>
              </a:ext>
            </a:extLst>
          </p:cNvPr>
          <p:cNvSpPr txBox="1"/>
          <p:nvPr/>
        </p:nvSpPr>
        <p:spPr>
          <a:xfrm>
            <a:off x="8635402" y="2181957"/>
            <a:ext cx="9474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expr: 31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80AF64F-C051-BC45-8F55-C339505C9041}"/>
              </a:ext>
            </a:extLst>
          </p:cNvPr>
          <p:cNvCxnSpPr>
            <a:cxnSpLocks/>
            <a:stCxn id="6" idx="2"/>
            <a:endCxn id="8" idx="0"/>
          </p:cNvCxnSpPr>
          <p:nvPr/>
        </p:nvCxnSpPr>
        <p:spPr>
          <a:xfrm flipH="1">
            <a:off x="7415716" y="2551289"/>
            <a:ext cx="1693406" cy="5366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2037C40A-B1C7-B24E-AAED-53661DA8AD97}"/>
              </a:ext>
            </a:extLst>
          </p:cNvPr>
          <p:cNvSpPr txBox="1"/>
          <p:nvPr/>
        </p:nvSpPr>
        <p:spPr>
          <a:xfrm>
            <a:off x="7000506" y="3087933"/>
            <a:ext cx="8304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expr: 1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916F5EC7-5BB5-C44D-9139-74B5B3A0EA1C}"/>
              </a:ext>
            </a:extLst>
          </p:cNvPr>
          <p:cNvCxnSpPr>
            <a:cxnSpLocks/>
            <a:stCxn id="6" idx="2"/>
            <a:endCxn id="11" idx="0"/>
          </p:cNvCxnSpPr>
          <p:nvPr/>
        </p:nvCxnSpPr>
        <p:spPr>
          <a:xfrm flipH="1">
            <a:off x="8934394" y="2551289"/>
            <a:ext cx="174728" cy="55483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24FA233-A2CA-7644-9D29-ABBBFDDE51C4}"/>
              </a:ext>
            </a:extLst>
          </p:cNvPr>
          <p:cNvCxnSpPr>
            <a:cxnSpLocks/>
            <a:stCxn id="6" idx="2"/>
            <a:endCxn id="12" idx="0"/>
          </p:cNvCxnSpPr>
          <p:nvPr/>
        </p:nvCxnSpPr>
        <p:spPr>
          <a:xfrm>
            <a:off x="9109122" y="2551289"/>
            <a:ext cx="882613" cy="5366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6C879086-9CF3-C944-B592-9E6A7804E052}"/>
              </a:ext>
            </a:extLst>
          </p:cNvPr>
          <p:cNvSpPr txBox="1"/>
          <p:nvPr/>
        </p:nvSpPr>
        <p:spPr>
          <a:xfrm>
            <a:off x="8494273" y="3106126"/>
            <a:ext cx="880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&lt;PLUS&gt;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0F2C3AB-C2B2-F242-974D-F95CE403B6CB}"/>
              </a:ext>
            </a:extLst>
          </p:cNvPr>
          <p:cNvSpPr txBox="1"/>
          <p:nvPr/>
        </p:nvSpPr>
        <p:spPr>
          <a:xfrm>
            <a:off x="9692743" y="3087933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E188A97-8BB9-E34A-9A6F-2FA6143478F0}"/>
              </a:ext>
            </a:extLst>
          </p:cNvPr>
          <p:cNvSpPr txBox="1"/>
          <p:nvPr/>
        </p:nvSpPr>
        <p:spPr>
          <a:xfrm>
            <a:off x="6724021" y="5469967"/>
            <a:ext cx="1136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&lt;NUM, 1&gt;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FB289100-EE7C-6B44-B446-620A383C0434}"/>
              </a:ext>
            </a:extLst>
          </p:cNvPr>
          <p:cNvCxnSpPr>
            <a:cxnSpLocks/>
            <a:endCxn id="25" idx="0"/>
          </p:cNvCxnSpPr>
          <p:nvPr/>
        </p:nvCxnSpPr>
        <p:spPr>
          <a:xfrm>
            <a:off x="7299498" y="3477414"/>
            <a:ext cx="114776" cy="46457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79523A5C-5656-2C48-9561-C5E06431FF8C}"/>
              </a:ext>
            </a:extLst>
          </p:cNvPr>
          <p:cNvCxnSpPr>
            <a:cxnSpLocks/>
          </p:cNvCxnSpPr>
          <p:nvPr/>
        </p:nvCxnSpPr>
        <p:spPr>
          <a:xfrm flipH="1">
            <a:off x="8758711" y="4139400"/>
            <a:ext cx="1224374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42827981-7496-3044-A580-D70075F49F40}"/>
              </a:ext>
            </a:extLst>
          </p:cNvPr>
          <p:cNvCxnSpPr>
            <a:cxnSpLocks/>
          </p:cNvCxnSpPr>
          <p:nvPr/>
        </p:nvCxnSpPr>
        <p:spPr>
          <a:xfrm>
            <a:off x="9983084" y="4139400"/>
            <a:ext cx="0" cy="46940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3D73D50F-AD23-2A43-8FB5-2E5521EA1252}"/>
              </a:ext>
            </a:extLst>
          </p:cNvPr>
          <p:cNvCxnSpPr>
            <a:cxnSpLocks/>
          </p:cNvCxnSpPr>
          <p:nvPr/>
        </p:nvCxnSpPr>
        <p:spPr>
          <a:xfrm>
            <a:off x="9983084" y="4139400"/>
            <a:ext cx="1097159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D3A10946-EFD4-7E40-AB1D-DC861347C615}"/>
              </a:ext>
            </a:extLst>
          </p:cNvPr>
          <p:cNvSpPr txBox="1"/>
          <p:nvPr/>
        </p:nvSpPr>
        <p:spPr>
          <a:xfrm>
            <a:off x="9525511" y="4606502"/>
            <a:ext cx="9983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</a:t>
            </a:r>
            <a:r>
              <a:rPr lang="en-US" dirty="0">
                <a:highlight>
                  <a:srgbClr val="FFFF00"/>
                </a:highlight>
              </a:rPr>
              <a:t>TIMES</a:t>
            </a:r>
            <a:r>
              <a:rPr lang="en-US" dirty="0"/>
              <a:t>&gt;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9E779DE-0E1B-6646-BA9B-D3741DDAFA77}"/>
              </a:ext>
            </a:extLst>
          </p:cNvPr>
          <p:cNvSpPr txBox="1"/>
          <p:nvPr/>
        </p:nvSpPr>
        <p:spPr>
          <a:xfrm>
            <a:off x="8459719" y="4575109"/>
            <a:ext cx="8714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term: 5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E3208D9-8CA8-8545-A65C-A98896AB66F9}"/>
              </a:ext>
            </a:extLst>
          </p:cNvPr>
          <p:cNvSpPr txBox="1"/>
          <p:nvPr/>
        </p:nvSpPr>
        <p:spPr>
          <a:xfrm>
            <a:off x="10781251" y="4575109"/>
            <a:ext cx="8714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term: 6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B708125-208C-FB44-BFCB-1411EB5B9B3C}"/>
              </a:ext>
            </a:extLst>
          </p:cNvPr>
          <p:cNvSpPr txBox="1"/>
          <p:nvPr/>
        </p:nvSpPr>
        <p:spPr>
          <a:xfrm>
            <a:off x="6978545" y="3941992"/>
            <a:ext cx="8714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term: 1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B5C9CA3C-1798-5D4F-B4D8-21BE902532E2}"/>
              </a:ext>
            </a:extLst>
          </p:cNvPr>
          <p:cNvCxnSpPr>
            <a:cxnSpLocks/>
            <a:stCxn id="25" idx="2"/>
            <a:endCxn id="27" idx="0"/>
          </p:cNvCxnSpPr>
          <p:nvPr/>
        </p:nvCxnSpPr>
        <p:spPr>
          <a:xfrm flipH="1">
            <a:off x="7414272" y="4311324"/>
            <a:ext cx="2" cy="4892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B133E5FB-1176-2F49-8AB1-1062B1ED1DC5}"/>
              </a:ext>
            </a:extLst>
          </p:cNvPr>
          <p:cNvSpPr txBox="1"/>
          <p:nvPr/>
        </p:nvSpPr>
        <p:spPr>
          <a:xfrm>
            <a:off x="6930165" y="4800574"/>
            <a:ext cx="9682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factor: 1</a:t>
            </a: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751E8634-37CD-4B4A-A4CD-F0390385398C}"/>
              </a:ext>
            </a:extLst>
          </p:cNvPr>
          <p:cNvCxnSpPr>
            <a:cxnSpLocks/>
            <a:stCxn id="27" idx="2"/>
            <a:endCxn id="13" idx="0"/>
          </p:cNvCxnSpPr>
          <p:nvPr/>
        </p:nvCxnSpPr>
        <p:spPr>
          <a:xfrm flipH="1">
            <a:off x="7292446" y="5169906"/>
            <a:ext cx="121826" cy="3000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8AC937BE-D3B1-D44D-9937-F6A99D119B0E}"/>
              </a:ext>
            </a:extLst>
          </p:cNvPr>
          <p:cNvSpPr txBox="1"/>
          <p:nvPr/>
        </p:nvSpPr>
        <p:spPr>
          <a:xfrm>
            <a:off x="7525232" y="1274144"/>
            <a:ext cx="31470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ourier" pitchFamily="2" charset="0"/>
              </a:rPr>
              <a:t>input: 1+5*6</a:t>
            </a:r>
          </a:p>
        </p:txBody>
      </p: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8EAB152D-9A26-9B43-A7B1-29D9BE13117F}"/>
              </a:ext>
            </a:extLst>
          </p:cNvPr>
          <p:cNvCxnSpPr>
            <a:cxnSpLocks/>
            <a:stCxn id="12" idx="2"/>
            <a:endCxn id="43" idx="0"/>
          </p:cNvCxnSpPr>
          <p:nvPr/>
        </p:nvCxnSpPr>
        <p:spPr>
          <a:xfrm>
            <a:off x="9991735" y="3457265"/>
            <a:ext cx="178285" cy="31280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D646E12C-C254-B54E-96B1-3BAC1435E7C3}"/>
              </a:ext>
            </a:extLst>
          </p:cNvPr>
          <p:cNvSpPr txBox="1"/>
          <p:nvPr/>
        </p:nvSpPr>
        <p:spPr>
          <a:xfrm>
            <a:off x="9667792" y="3770068"/>
            <a:ext cx="1004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term: 30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D3540521-17C6-EC43-BC96-BB34123D64CE}"/>
              </a:ext>
            </a:extLst>
          </p:cNvPr>
          <p:cNvSpPr txBox="1"/>
          <p:nvPr/>
        </p:nvSpPr>
        <p:spPr>
          <a:xfrm>
            <a:off x="8223152" y="5944230"/>
            <a:ext cx="1136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&lt;NUM, 5&gt;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AAC8F0CC-8EE2-F145-9D4D-E31B4417315B}"/>
              </a:ext>
            </a:extLst>
          </p:cNvPr>
          <p:cNvSpPr txBox="1"/>
          <p:nvPr/>
        </p:nvSpPr>
        <p:spPr>
          <a:xfrm>
            <a:off x="8429296" y="5274837"/>
            <a:ext cx="9153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factor:5</a:t>
            </a:r>
          </a:p>
        </p:txBody>
      </p: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EC7DED96-B025-904A-A333-37DE1FE9A7F1}"/>
              </a:ext>
            </a:extLst>
          </p:cNvPr>
          <p:cNvCxnSpPr>
            <a:cxnSpLocks/>
            <a:stCxn id="55" idx="2"/>
            <a:endCxn id="54" idx="0"/>
          </p:cNvCxnSpPr>
          <p:nvPr/>
        </p:nvCxnSpPr>
        <p:spPr>
          <a:xfrm flipH="1">
            <a:off x="8791577" y="5644169"/>
            <a:ext cx="95377" cy="3000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B1EE8A74-38A2-CD4C-9B1F-B1674EDD25B9}"/>
              </a:ext>
            </a:extLst>
          </p:cNvPr>
          <p:cNvCxnSpPr>
            <a:cxnSpLocks/>
          </p:cNvCxnSpPr>
          <p:nvPr/>
        </p:nvCxnSpPr>
        <p:spPr>
          <a:xfrm flipH="1">
            <a:off x="8773620" y="4956450"/>
            <a:ext cx="5609" cy="3000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8" name="TextBox 57">
            <a:extLst>
              <a:ext uri="{FF2B5EF4-FFF2-40B4-BE49-F238E27FC236}">
                <a16:creationId xmlns:a16="http://schemas.microsoft.com/office/drawing/2014/main" id="{CFF7024A-16C9-E64F-8C94-B05E0079A3E1}"/>
              </a:ext>
            </a:extLst>
          </p:cNvPr>
          <p:cNvSpPr txBox="1"/>
          <p:nvPr/>
        </p:nvSpPr>
        <p:spPr>
          <a:xfrm>
            <a:off x="10546607" y="5944230"/>
            <a:ext cx="1136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&lt;NUM, 6&gt;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8130AFD8-7831-4340-B3B1-D26D06FFC84A}"/>
              </a:ext>
            </a:extLst>
          </p:cNvPr>
          <p:cNvSpPr txBox="1"/>
          <p:nvPr/>
        </p:nvSpPr>
        <p:spPr>
          <a:xfrm>
            <a:off x="10752751" y="5274837"/>
            <a:ext cx="9682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factor: 6</a:t>
            </a:r>
          </a:p>
        </p:txBody>
      </p: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904A8729-D901-5145-8399-EBECB27338FB}"/>
              </a:ext>
            </a:extLst>
          </p:cNvPr>
          <p:cNvCxnSpPr>
            <a:cxnSpLocks/>
            <a:stCxn id="59" idx="2"/>
            <a:endCxn id="58" idx="0"/>
          </p:cNvCxnSpPr>
          <p:nvPr/>
        </p:nvCxnSpPr>
        <p:spPr>
          <a:xfrm flipH="1">
            <a:off x="11115032" y="5644169"/>
            <a:ext cx="121826" cy="3000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09889343-814F-AC47-BCAA-253276D34071}"/>
              </a:ext>
            </a:extLst>
          </p:cNvPr>
          <p:cNvCxnSpPr>
            <a:cxnSpLocks/>
          </p:cNvCxnSpPr>
          <p:nvPr/>
        </p:nvCxnSpPr>
        <p:spPr>
          <a:xfrm flipH="1">
            <a:off x="11097075" y="4956450"/>
            <a:ext cx="5609" cy="3000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35" name="Table 5">
            <a:extLst>
              <a:ext uri="{FF2B5EF4-FFF2-40B4-BE49-F238E27FC236}">
                <a16:creationId xmlns:a16="http://schemas.microsoft.com/office/drawing/2014/main" id="{EAE5DCAE-5344-7E4A-8E00-CD15BC32AB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9114649"/>
              </p:ext>
            </p:extLst>
          </p:nvPr>
        </p:nvGraphicFramePr>
        <p:xfrm>
          <a:off x="680382" y="2517382"/>
          <a:ext cx="4480008" cy="229538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233260">
                  <a:extLst>
                    <a:ext uri="{9D8B030D-6E8A-4147-A177-3AD203B41FA5}">
                      <a16:colId xmlns:a16="http://schemas.microsoft.com/office/drawing/2014/main" val="1179443482"/>
                    </a:ext>
                  </a:extLst>
                </a:gridCol>
                <a:gridCol w="857839">
                  <a:extLst>
                    <a:ext uri="{9D8B030D-6E8A-4147-A177-3AD203B41FA5}">
                      <a16:colId xmlns:a16="http://schemas.microsoft.com/office/drawing/2014/main" val="1466143606"/>
                    </a:ext>
                  </a:extLst>
                </a:gridCol>
                <a:gridCol w="2388909">
                  <a:extLst>
                    <a:ext uri="{9D8B030D-6E8A-4147-A177-3AD203B41FA5}">
                      <a16:colId xmlns:a16="http://schemas.microsoft.com/office/drawing/2014/main" val="2892710420"/>
                    </a:ext>
                  </a:extLst>
                </a:gridCol>
              </a:tblGrid>
              <a:tr h="573846">
                <a:tc>
                  <a:txBody>
                    <a:bodyPr/>
                    <a:lstStyle/>
                    <a:p>
                      <a:r>
                        <a:rPr lang="en-US" dirty="0"/>
                        <a:t>Operator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Productions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4902504"/>
                  </a:ext>
                </a:extLst>
              </a:tr>
              <a:tr h="573846">
                <a:tc>
                  <a:txBody>
                    <a:bodyPr/>
                    <a:lstStyle/>
                    <a:p>
                      <a:r>
                        <a:rPr lang="en-US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expr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: expr PLUS expr</a:t>
                      </a:r>
                      <a:br>
                        <a:rPr lang="en-US" sz="1400" dirty="0">
                          <a:latin typeface="Courier" pitchFamily="2" charset="0"/>
                        </a:rPr>
                      </a:br>
                      <a:r>
                        <a:rPr lang="en-US" sz="1400" dirty="0">
                          <a:latin typeface="Courier" pitchFamily="2" charset="0"/>
                        </a:rPr>
                        <a:t>| term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9463058"/>
                  </a:ext>
                </a:extLst>
              </a:tr>
              <a:tr h="573846">
                <a:tc>
                  <a:txBody>
                    <a:bodyPr/>
                    <a:lstStyle/>
                    <a:p>
                      <a:r>
                        <a:rPr lang="en-US" dirty="0"/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term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: term </a:t>
                      </a:r>
                      <a:r>
                        <a:rPr lang="en-US" sz="1400" dirty="0">
                          <a:highlight>
                            <a:srgbClr val="FFFF00"/>
                          </a:highlight>
                          <a:latin typeface="Courier" pitchFamily="2" charset="0"/>
                        </a:rPr>
                        <a:t>TIMES</a:t>
                      </a:r>
                      <a:r>
                        <a:rPr lang="en-US" sz="1400" dirty="0">
                          <a:latin typeface="Courier" pitchFamily="2" charset="0"/>
                        </a:rPr>
                        <a:t> term</a:t>
                      </a:r>
                      <a:br>
                        <a:rPr lang="en-US" sz="1400" dirty="0">
                          <a:latin typeface="Courier" pitchFamily="2" charset="0"/>
                        </a:rPr>
                      </a:br>
                      <a:r>
                        <a:rPr lang="en-US" sz="1400" dirty="0">
                          <a:latin typeface="Courier" pitchFamily="2" charset="0"/>
                        </a:rPr>
                        <a:t>| factor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6889359"/>
                  </a:ext>
                </a:extLst>
              </a:tr>
              <a:tr h="573846">
                <a:tc>
                  <a:txBody>
                    <a:bodyPr/>
                    <a:lstStyle/>
                    <a:p>
                      <a:r>
                        <a:rPr lang="en-US" dirty="0"/>
                        <a:t>()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factor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: LPAREN expr RPAREN</a:t>
                      </a:r>
                      <a:br>
                        <a:rPr lang="en-US" sz="1400" dirty="0">
                          <a:latin typeface="Courier" pitchFamily="2" charset="0"/>
                        </a:rPr>
                      </a:br>
                      <a:r>
                        <a:rPr lang="en-US" sz="1400" dirty="0">
                          <a:latin typeface="Courier" pitchFamily="2" charset="0"/>
                        </a:rPr>
                        <a:t>| NUM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1644708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CF0E2F25-A925-0848-8166-32107C815220}"/>
              </a:ext>
            </a:extLst>
          </p:cNvPr>
          <p:cNvSpPr txBox="1"/>
          <p:nvPr/>
        </p:nvSpPr>
        <p:spPr>
          <a:xfrm>
            <a:off x="10745876" y="3559446"/>
            <a:ext cx="13647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highlight>
                  <a:srgbClr val="FFFF00"/>
                </a:highlight>
              </a:rPr>
              <a:t>lower in the </a:t>
            </a:r>
            <a:br>
              <a:rPr lang="en-US" i="1" dirty="0">
                <a:highlight>
                  <a:srgbClr val="FFFF00"/>
                </a:highlight>
              </a:rPr>
            </a:br>
            <a:r>
              <a:rPr lang="en-US" i="1" dirty="0">
                <a:highlight>
                  <a:srgbClr val="FFFF00"/>
                </a:highlight>
              </a:rPr>
              <a:t>parse tree</a:t>
            </a:r>
          </a:p>
        </p:txBody>
      </p:sp>
    </p:spTree>
    <p:extLst>
      <p:ext uri="{BB962C8B-B14F-4D97-AF65-F5344CB8AC3E}">
        <p14:creationId xmlns:p14="http://schemas.microsoft.com/office/powerpoint/2010/main" val="215517102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7C38A7-9CB6-8B41-8EEB-A7321D3184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Avoiding Ambiguity</a:t>
            </a:r>
          </a:p>
        </p:txBody>
      </p:sp>
      <p:graphicFrame>
        <p:nvGraphicFramePr>
          <p:cNvPr id="4" name="Table 5">
            <a:extLst>
              <a:ext uri="{FF2B5EF4-FFF2-40B4-BE49-F238E27FC236}">
                <a16:creationId xmlns:a16="http://schemas.microsoft.com/office/drawing/2014/main" id="{E783D612-69BC-4C49-9D8D-25981E72E3F3}"/>
              </a:ext>
            </a:extLst>
          </p:cNvPr>
          <p:cNvGraphicFramePr>
            <a:graphicFrameLocks noGrp="1"/>
          </p:cNvGraphicFramePr>
          <p:nvPr/>
        </p:nvGraphicFramePr>
        <p:xfrm>
          <a:off x="6873792" y="1980054"/>
          <a:ext cx="4480008" cy="229538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233260">
                  <a:extLst>
                    <a:ext uri="{9D8B030D-6E8A-4147-A177-3AD203B41FA5}">
                      <a16:colId xmlns:a16="http://schemas.microsoft.com/office/drawing/2014/main" val="1179443482"/>
                    </a:ext>
                  </a:extLst>
                </a:gridCol>
                <a:gridCol w="857839">
                  <a:extLst>
                    <a:ext uri="{9D8B030D-6E8A-4147-A177-3AD203B41FA5}">
                      <a16:colId xmlns:a16="http://schemas.microsoft.com/office/drawing/2014/main" val="1466143606"/>
                    </a:ext>
                  </a:extLst>
                </a:gridCol>
                <a:gridCol w="2388909">
                  <a:extLst>
                    <a:ext uri="{9D8B030D-6E8A-4147-A177-3AD203B41FA5}">
                      <a16:colId xmlns:a16="http://schemas.microsoft.com/office/drawing/2014/main" val="2892710420"/>
                    </a:ext>
                  </a:extLst>
                </a:gridCol>
              </a:tblGrid>
              <a:tr h="573846">
                <a:tc>
                  <a:txBody>
                    <a:bodyPr/>
                    <a:lstStyle/>
                    <a:p>
                      <a:r>
                        <a:rPr lang="en-US" dirty="0"/>
                        <a:t>Operator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Productions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4902504"/>
                  </a:ext>
                </a:extLst>
              </a:tr>
              <a:tr h="573846">
                <a:tc>
                  <a:txBody>
                    <a:bodyPr/>
                    <a:lstStyle/>
                    <a:p>
                      <a:r>
                        <a:rPr lang="en-US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expr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: expr PLUS expr</a:t>
                      </a:r>
                      <a:br>
                        <a:rPr lang="en-US" sz="1400" dirty="0">
                          <a:latin typeface="Courier" pitchFamily="2" charset="0"/>
                        </a:rPr>
                      </a:br>
                      <a:r>
                        <a:rPr lang="en-US" sz="1400" dirty="0">
                          <a:latin typeface="Courier" pitchFamily="2" charset="0"/>
                        </a:rPr>
                        <a:t>| term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9463058"/>
                  </a:ext>
                </a:extLst>
              </a:tr>
              <a:tr h="573846">
                <a:tc>
                  <a:txBody>
                    <a:bodyPr/>
                    <a:lstStyle/>
                    <a:p>
                      <a:r>
                        <a:rPr lang="en-US" dirty="0"/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term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: term TIMES term</a:t>
                      </a:r>
                      <a:br>
                        <a:rPr lang="en-US" sz="1400" dirty="0">
                          <a:latin typeface="Courier" pitchFamily="2" charset="0"/>
                        </a:rPr>
                      </a:br>
                      <a:r>
                        <a:rPr lang="en-US" sz="1400" dirty="0">
                          <a:latin typeface="Courier" pitchFamily="2" charset="0"/>
                        </a:rPr>
                        <a:t>| factor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6889359"/>
                  </a:ext>
                </a:extLst>
              </a:tr>
              <a:tr h="573846">
                <a:tc>
                  <a:txBody>
                    <a:bodyPr/>
                    <a:lstStyle/>
                    <a:p>
                      <a:r>
                        <a:rPr lang="en-US" dirty="0"/>
                        <a:t>()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factor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: LPAREN expr RPAREN</a:t>
                      </a:r>
                      <a:br>
                        <a:rPr lang="en-US" sz="1400" dirty="0">
                          <a:latin typeface="Courier" pitchFamily="2" charset="0"/>
                        </a:rPr>
                      </a:br>
                      <a:r>
                        <a:rPr lang="en-US" sz="1400" dirty="0">
                          <a:latin typeface="Courier" pitchFamily="2" charset="0"/>
                        </a:rPr>
                        <a:t>| NUM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1644708"/>
                  </a:ext>
                </a:extLst>
              </a:tr>
            </a:tbl>
          </a:graphicData>
        </a:graphic>
      </p:graphicFrame>
      <p:sp>
        <p:nvSpPr>
          <p:cNvPr id="7" name="Down Arrow 6">
            <a:extLst>
              <a:ext uri="{FF2B5EF4-FFF2-40B4-BE49-F238E27FC236}">
                <a16:creationId xmlns:a16="http://schemas.microsoft.com/office/drawing/2014/main" id="{71D1710D-D0C7-1141-9E1A-8BB20BBA4101}"/>
              </a:ext>
            </a:extLst>
          </p:cNvPr>
          <p:cNvSpPr/>
          <p:nvPr/>
        </p:nvSpPr>
        <p:spPr>
          <a:xfrm>
            <a:off x="11664778" y="2014151"/>
            <a:ext cx="333633" cy="2145099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A8F6C5A-303D-9F4B-ACBC-3800557D9C90}"/>
              </a:ext>
            </a:extLst>
          </p:cNvPr>
          <p:cNvSpPr txBox="1"/>
          <p:nvPr/>
        </p:nvSpPr>
        <p:spPr>
          <a:xfrm>
            <a:off x="9794666" y="1111825"/>
            <a:ext cx="22037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Precedence</a:t>
            </a:r>
          </a:p>
          <a:p>
            <a:pPr algn="ctr"/>
            <a:r>
              <a:rPr lang="en-US" dirty="0"/>
              <a:t>increases going down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91126F44-3264-1345-A8E5-85FF2EEFEC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846805" cy="4667250"/>
          </a:xfrm>
        </p:spPr>
        <p:txBody>
          <a:bodyPr>
            <a:normAutofit/>
          </a:bodyPr>
          <a:lstStyle/>
          <a:p>
            <a:r>
              <a:rPr lang="en-US" dirty="0"/>
              <a:t>new production rules</a:t>
            </a:r>
          </a:p>
          <a:p>
            <a:pPr lvl="1"/>
            <a:r>
              <a:rPr lang="en-US" dirty="0"/>
              <a:t>One non-terminal for each level of precedence</a:t>
            </a:r>
          </a:p>
          <a:p>
            <a:pPr lvl="1"/>
            <a:r>
              <a:rPr lang="en-US" dirty="0"/>
              <a:t>lowest precedence at the top</a:t>
            </a:r>
          </a:p>
          <a:p>
            <a:pPr lvl="1"/>
            <a:r>
              <a:rPr lang="en-US" dirty="0"/>
              <a:t>highest precedence at the bottom</a:t>
            </a:r>
          </a:p>
          <a:p>
            <a:pPr lvl="1"/>
            <a:endParaRPr lang="en-US" dirty="0"/>
          </a:p>
          <a:p>
            <a:r>
              <a:rPr lang="en-US" dirty="0"/>
              <a:t>How would we add power? ^</a:t>
            </a:r>
          </a:p>
        </p:txBody>
      </p:sp>
    </p:spTree>
    <p:extLst>
      <p:ext uri="{BB962C8B-B14F-4D97-AF65-F5344CB8AC3E}">
        <p14:creationId xmlns:p14="http://schemas.microsoft.com/office/powerpoint/2010/main" val="362188505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B3CCA8-183D-2444-997B-196A6C631C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5CA22F5-69E8-324B-AF79-37BC91BEAA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3700" y="2901950"/>
            <a:ext cx="8864600" cy="1054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928554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C8F8A8-4B56-B248-BA83-82BDA8A43A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Ambiguous grammars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3A8A75-0947-5349-B74C-1E1CFC55DF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ourier" pitchFamily="2" charset="0"/>
              </a:rPr>
              <a:t>input: 1 + 5 * 6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DA68BBF-72D1-C942-A23C-05D446E914FE}"/>
              </a:ext>
            </a:extLst>
          </p:cNvPr>
          <p:cNvSpPr txBox="1"/>
          <p:nvPr/>
        </p:nvSpPr>
        <p:spPr>
          <a:xfrm>
            <a:off x="3239948" y="3734106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A361AA3-995B-B14B-B160-8FB9C9CD4818}"/>
              </a:ext>
            </a:extLst>
          </p:cNvPr>
          <p:cNvCxnSpPr>
            <a:cxnSpLocks/>
            <a:endCxn id="15" idx="0"/>
          </p:cNvCxnSpPr>
          <p:nvPr/>
        </p:nvCxnSpPr>
        <p:spPr>
          <a:xfrm flipH="1">
            <a:off x="2274749" y="4181664"/>
            <a:ext cx="1224374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5634B6E4-6F20-344D-8519-C401DEC7D86C}"/>
              </a:ext>
            </a:extLst>
          </p:cNvPr>
          <p:cNvSpPr txBox="1"/>
          <p:nvPr/>
        </p:nvSpPr>
        <p:spPr>
          <a:xfrm>
            <a:off x="1975757" y="4640082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FCC53EA-3A7E-2A46-B638-61EFD0987A47}"/>
              </a:ext>
            </a:extLst>
          </p:cNvPr>
          <p:cNvCxnSpPr>
            <a:cxnSpLocks/>
          </p:cNvCxnSpPr>
          <p:nvPr/>
        </p:nvCxnSpPr>
        <p:spPr>
          <a:xfrm>
            <a:off x="3499122" y="4181664"/>
            <a:ext cx="0" cy="46940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BDDCCB52-A633-524E-9223-25CDAEBEDDC8}"/>
              </a:ext>
            </a:extLst>
          </p:cNvPr>
          <p:cNvCxnSpPr>
            <a:cxnSpLocks/>
            <a:endCxn id="19" idx="0"/>
          </p:cNvCxnSpPr>
          <p:nvPr/>
        </p:nvCxnSpPr>
        <p:spPr>
          <a:xfrm>
            <a:off x="3499122" y="4181664"/>
            <a:ext cx="1097159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432D1699-947E-FB40-84D8-4DC970ADF2C2}"/>
              </a:ext>
            </a:extLst>
          </p:cNvPr>
          <p:cNvSpPr txBox="1"/>
          <p:nvPr/>
        </p:nvSpPr>
        <p:spPr>
          <a:xfrm>
            <a:off x="2999947" y="4690690"/>
            <a:ext cx="9983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&lt;TIMES&gt;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463DEE2-6482-4145-9E0E-CEAC819F69A4}"/>
              </a:ext>
            </a:extLst>
          </p:cNvPr>
          <p:cNvSpPr txBox="1"/>
          <p:nvPr/>
        </p:nvSpPr>
        <p:spPr>
          <a:xfrm>
            <a:off x="4297289" y="4640082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5333C5C-5116-CF4E-BDE4-041EE8B68947}"/>
              </a:ext>
            </a:extLst>
          </p:cNvPr>
          <p:cNvSpPr txBox="1"/>
          <p:nvPr/>
        </p:nvSpPr>
        <p:spPr>
          <a:xfrm>
            <a:off x="4027856" y="5467832"/>
            <a:ext cx="1136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&lt;NUM, 6&gt;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2BC49E33-FEA7-474C-B5FD-65D9B2D17F0C}"/>
              </a:ext>
            </a:extLst>
          </p:cNvPr>
          <p:cNvCxnSpPr>
            <a:cxnSpLocks/>
          </p:cNvCxnSpPr>
          <p:nvPr/>
        </p:nvCxnSpPr>
        <p:spPr>
          <a:xfrm>
            <a:off x="4576436" y="4999423"/>
            <a:ext cx="0" cy="46940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61096E1A-92E3-F543-AE82-F83E64D4767A}"/>
              </a:ext>
            </a:extLst>
          </p:cNvPr>
          <p:cNvCxnSpPr>
            <a:cxnSpLocks/>
          </p:cNvCxnSpPr>
          <p:nvPr/>
        </p:nvCxnSpPr>
        <p:spPr>
          <a:xfrm flipH="1">
            <a:off x="1003968" y="4999423"/>
            <a:ext cx="1224374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4F80C731-C2B1-F147-AD80-21AE50F180C9}"/>
              </a:ext>
            </a:extLst>
          </p:cNvPr>
          <p:cNvCxnSpPr>
            <a:cxnSpLocks/>
          </p:cNvCxnSpPr>
          <p:nvPr/>
        </p:nvCxnSpPr>
        <p:spPr>
          <a:xfrm>
            <a:off x="2228341" y="4999423"/>
            <a:ext cx="0" cy="46940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37EEBFB7-B649-8C45-A4D9-A6A3E2716E8B}"/>
              </a:ext>
            </a:extLst>
          </p:cNvPr>
          <p:cNvCxnSpPr>
            <a:cxnSpLocks/>
          </p:cNvCxnSpPr>
          <p:nvPr/>
        </p:nvCxnSpPr>
        <p:spPr>
          <a:xfrm>
            <a:off x="2228341" y="4999423"/>
            <a:ext cx="1097159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B8B0E84E-AA23-3741-8FC6-5967FD361D8D}"/>
              </a:ext>
            </a:extLst>
          </p:cNvPr>
          <p:cNvSpPr txBox="1"/>
          <p:nvPr/>
        </p:nvSpPr>
        <p:spPr>
          <a:xfrm>
            <a:off x="1770768" y="5466525"/>
            <a:ext cx="880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&lt;PLUS&gt;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4FA4E57-3800-9A41-84C1-3487CFE1B43B}"/>
              </a:ext>
            </a:extLst>
          </p:cNvPr>
          <p:cNvSpPr txBox="1"/>
          <p:nvPr/>
        </p:nvSpPr>
        <p:spPr>
          <a:xfrm>
            <a:off x="704976" y="5435132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0D426D8-C447-C642-859D-706A726FD75F}"/>
              </a:ext>
            </a:extLst>
          </p:cNvPr>
          <p:cNvSpPr txBox="1"/>
          <p:nvPr/>
        </p:nvSpPr>
        <p:spPr>
          <a:xfrm>
            <a:off x="3026508" y="5435132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CE33E75-44A2-F64D-B68D-8F3B337FC012}"/>
              </a:ext>
            </a:extLst>
          </p:cNvPr>
          <p:cNvSpPr txBox="1"/>
          <p:nvPr/>
        </p:nvSpPr>
        <p:spPr>
          <a:xfrm>
            <a:off x="2757075" y="5911018"/>
            <a:ext cx="1136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&lt;NUM, 5&gt;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4071E864-22B5-094C-801E-86FEE9D9E25D}"/>
              </a:ext>
            </a:extLst>
          </p:cNvPr>
          <p:cNvSpPr txBox="1"/>
          <p:nvPr/>
        </p:nvSpPr>
        <p:spPr>
          <a:xfrm>
            <a:off x="435543" y="5942568"/>
            <a:ext cx="1136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&lt;NUM, 1&gt;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C5B64D96-7DBD-DB40-853F-60DB16DAE97F}"/>
              </a:ext>
            </a:extLst>
          </p:cNvPr>
          <p:cNvCxnSpPr>
            <a:cxnSpLocks/>
            <a:stCxn id="26" idx="2"/>
            <a:endCxn id="29" idx="0"/>
          </p:cNvCxnSpPr>
          <p:nvPr/>
        </p:nvCxnSpPr>
        <p:spPr>
          <a:xfrm>
            <a:off x="1003968" y="5804464"/>
            <a:ext cx="0" cy="13810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2481D737-746B-4740-9924-08AC9DFCD0E8}"/>
              </a:ext>
            </a:extLst>
          </p:cNvPr>
          <p:cNvCxnSpPr>
            <a:cxnSpLocks/>
            <a:stCxn id="27" idx="2"/>
            <a:endCxn id="28" idx="0"/>
          </p:cNvCxnSpPr>
          <p:nvPr/>
        </p:nvCxnSpPr>
        <p:spPr>
          <a:xfrm>
            <a:off x="3325500" y="5804464"/>
            <a:ext cx="0" cy="10655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4894651D-BDAA-CB4B-847E-27CA6C8D57A2}"/>
              </a:ext>
            </a:extLst>
          </p:cNvPr>
          <p:cNvSpPr txBox="1"/>
          <p:nvPr/>
        </p:nvSpPr>
        <p:spPr>
          <a:xfrm>
            <a:off x="8721899" y="3599169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0494AE38-347B-FB45-92D2-C20562A30599}"/>
              </a:ext>
            </a:extLst>
          </p:cNvPr>
          <p:cNvCxnSpPr>
            <a:cxnSpLocks/>
            <a:endCxn id="34" idx="0"/>
          </p:cNvCxnSpPr>
          <p:nvPr/>
        </p:nvCxnSpPr>
        <p:spPr>
          <a:xfrm flipH="1">
            <a:off x="7756700" y="4046727"/>
            <a:ext cx="1224374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ABC0C00E-B3EC-D44C-A76B-1E2281292A5C}"/>
              </a:ext>
            </a:extLst>
          </p:cNvPr>
          <p:cNvSpPr txBox="1"/>
          <p:nvPr/>
        </p:nvSpPr>
        <p:spPr>
          <a:xfrm>
            <a:off x="7457708" y="4505145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7A24C63B-4728-FB4C-AD69-94E0B527A793}"/>
              </a:ext>
            </a:extLst>
          </p:cNvPr>
          <p:cNvCxnSpPr>
            <a:cxnSpLocks/>
          </p:cNvCxnSpPr>
          <p:nvPr/>
        </p:nvCxnSpPr>
        <p:spPr>
          <a:xfrm>
            <a:off x="8981073" y="4046727"/>
            <a:ext cx="0" cy="46940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98A82912-235D-F149-9061-EEEB5FE782B2}"/>
              </a:ext>
            </a:extLst>
          </p:cNvPr>
          <p:cNvCxnSpPr>
            <a:cxnSpLocks/>
            <a:endCxn id="38" idx="0"/>
          </p:cNvCxnSpPr>
          <p:nvPr/>
        </p:nvCxnSpPr>
        <p:spPr>
          <a:xfrm>
            <a:off x="8981073" y="4046727"/>
            <a:ext cx="1097159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FE4D3550-2066-7047-99CC-6E633FF20E96}"/>
              </a:ext>
            </a:extLst>
          </p:cNvPr>
          <p:cNvSpPr txBox="1"/>
          <p:nvPr/>
        </p:nvSpPr>
        <p:spPr>
          <a:xfrm>
            <a:off x="8481898" y="4555753"/>
            <a:ext cx="880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&lt;PLUS&gt;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831363E2-B1B9-7345-A762-D88FF62FDAF4}"/>
              </a:ext>
            </a:extLst>
          </p:cNvPr>
          <p:cNvSpPr txBox="1"/>
          <p:nvPr/>
        </p:nvSpPr>
        <p:spPr>
          <a:xfrm>
            <a:off x="9779240" y="4505145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5C73533F-3FC1-9647-B18D-C47D25947ABF}"/>
              </a:ext>
            </a:extLst>
          </p:cNvPr>
          <p:cNvSpPr txBox="1"/>
          <p:nvPr/>
        </p:nvSpPr>
        <p:spPr>
          <a:xfrm>
            <a:off x="7172331" y="5312439"/>
            <a:ext cx="1136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&lt;NUM, 1&gt;</a:t>
            </a:r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802888FB-F383-E14B-B6AF-E22F4852C47A}"/>
              </a:ext>
            </a:extLst>
          </p:cNvPr>
          <p:cNvCxnSpPr>
            <a:cxnSpLocks/>
          </p:cNvCxnSpPr>
          <p:nvPr/>
        </p:nvCxnSpPr>
        <p:spPr>
          <a:xfrm>
            <a:off x="7720911" y="4844030"/>
            <a:ext cx="0" cy="46940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8A494428-D263-504F-A0F0-396F28368D6D}"/>
              </a:ext>
            </a:extLst>
          </p:cNvPr>
          <p:cNvCxnSpPr>
            <a:cxnSpLocks/>
          </p:cNvCxnSpPr>
          <p:nvPr/>
        </p:nvCxnSpPr>
        <p:spPr>
          <a:xfrm flipH="1">
            <a:off x="8886498" y="4905611"/>
            <a:ext cx="1224374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9DB3F067-A772-4F4E-AB9F-1EA2B87917CB}"/>
              </a:ext>
            </a:extLst>
          </p:cNvPr>
          <p:cNvCxnSpPr>
            <a:cxnSpLocks/>
          </p:cNvCxnSpPr>
          <p:nvPr/>
        </p:nvCxnSpPr>
        <p:spPr>
          <a:xfrm>
            <a:off x="10110871" y="4905611"/>
            <a:ext cx="0" cy="46940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0AB66872-BB31-3641-A31A-0D0F5553F07F}"/>
              </a:ext>
            </a:extLst>
          </p:cNvPr>
          <p:cNvCxnSpPr>
            <a:cxnSpLocks/>
          </p:cNvCxnSpPr>
          <p:nvPr/>
        </p:nvCxnSpPr>
        <p:spPr>
          <a:xfrm>
            <a:off x="10110871" y="4905611"/>
            <a:ext cx="1097159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891AEAF9-1508-724D-B536-FF3D64495E94}"/>
              </a:ext>
            </a:extLst>
          </p:cNvPr>
          <p:cNvSpPr txBox="1"/>
          <p:nvPr/>
        </p:nvSpPr>
        <p:spPr>
          <a:xfrm>
            <a:off x="9653298" y="5372713"/>
            <a:ext cx="9983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&lt;TIMES&gt;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3E0DF7F4-EFC0-A741-A375-A31613EF51FA}"/>
              </a:ext>
            </a:extLst>
          </p:cNvPr>
          <p:cNvSpPr txBox="1"/>
          <p:nvPr/>
        </p:nvSpPr>
        <p:spPr>
          <a:xfrm>
            <a:off x="8587506" y="5341320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6CA120C3-2BA8-9B47-9904-9EF7C76454E4}"/>
              </a:ext>
            </a:extLst>
          </p:cNvPr>
          <p:cNvSpPr txBox="1"/>
          <p:nvPr/>
        </p:nvSpPr>
        <p:spPr>
          <a:xfrm>
            <a:off x="10909038" y="5341320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770EA284-20CC-A440-8849-20319D64DFFE}"/>
              </a:ext>
            </a:extLst>
          </p:cNvPr>
          <p:cNvSpPr txBox="1"/>
          <p:nvPr/>
        </p:nvSpPr>
        <p:spPr>
          <a:xfrm>
            <a:off x="10639605" y="5817206"/>
            <a:ext cx="1136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&lt;NUM, 6&gt;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E585D842-98AA-1C4A-AD3A-2E68F087D105}"/>
              </a:ext>
            </a:extLst>
          </p:cNvPr>
          <p:cNvSpPr txBox="1"/>
          <p:nvPr/>
        </p:nvSpPr>
        <p:spPr>
          <a:xfrm>
            <a:off x="8318073" y="5848756"/>
            <a:ext cx="1136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&lt;NUM, 5&gt;</a:t>
            </a:r>
          </a:p>
        </p:txBody>
      </p: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A31409B5-1B0D-2849-A0BB-B1505DF341B5}"/>
              </a:ext>
            </a:extLst>
          </p:cNvPr>
          <p:cNvCxnSpPr>
            <a:cxnSpLocks/>
            <a:stCxn id="45" idx="2"/>
            <a:endCxn id="48" idx="0"/>
          </p:cNvCxnSpPr>
          <p:nvPr/>
        </p:nvCxnSpPr>
        <p:spPr>
          <a:xfrm>
            <a:off x="8886498" y="5710652"/>
            <a:ext cx="0" cy="13810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59F327D7-B2FB-E745-B67B-655E6B1E466F}"/>
              </a:ext>
            </a:extLst>
          </p:cNvPr>
          <p:cNvCxnSpPr>
            <a:cxnSpLocks/>
            <a:stCxn id="46" idx="2"/>
            <a:endCxn id="47" idx="0"/>
          </p:cNvCxnSpPr>
          <p:nvPr/>
        </p:nvCxnSpPr>
        <p:spPr>
          <a:xfrm>
            <a:off x="11208030" y="5710652"/>
            <a:ext cx="0" cy="10655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3" name="Content Placeholder 2">
            <a:extLst>
              <a:ext uri="{FF2B5EF4-FFF2-40B4-BE49-F238E27FC236}">
                <a16:creationId xmlns:a16="http://schemas.microsoft.com/office/drawing/2014/main" id="{EFBBB9C6-D6F4-834B-A4E7-0BEF5ADBE87C}"/>
              </a:ext>
            </a:extLst>
          </p:cNvPr>
          <p:cNvSpPr txBox="1">
            <a:spLocks/>
          </p:cNvSpPr>
          <p:nvPr/>
        </p:nvSpPr>
        <p:spPr>
          <a:xfrm>
            <a:off x="7893805" y="1036315"/>
            <a:ext cx="3770870" cy="15786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600" dirty="0">
                <a:latin typeface="Courier" pitchFamily="2" charset="0"/>
              </a:rPr>
              <a:t>expr ::= NUM </a:t>
            </a:r>
          </a:p>
          <a:p>
            <a:pPr marL="0" indent="0">
              <a:buNone/>
            </a:pPr>
            <a:r>
              <a:rPr lang="en-US" sz="1600" dirty="0">
                <a:latin typeface="Courier" pitchFamily="2" charset="0"/>
              </a:rPr>
              <a:t>     | expr PLUS expr</a:t>
            </a:r>
          </a:p>
          <a:p>
            <a:pPr marL="0" indent="0">
              <a:buNone/>
            </a:pPr>
            <a:r>
              <a:rPr lang="en-US" sz="1600" dirty="0">
                <a:latin typeface="Courier" pitchFamily="2" charset="0"/>
              </a:rPr>
              <a:t>     | expr TIMES expr</a:t>
            </a:r>
          </a:p>
          <a:p>
            <a:pPr marL="0" indent="0">
              <a:buNone/>
            </a:pPr>
            <a:r>
              <a:rPr lang="en-US" sz="1600" dirty="0">
                <a:latin typeface="Courier" pitchFamily="2" charset="0"/>
              </a:rPr>
              <a:t>     | LPAREN expr RPAREN</a:t>
            </a:r>
          </a:p>
        </p:txBody>
      </p:sp>
    </p:spTree>
    <p:extLst>
      <p:ext uri="{BB962C8B-B14F-4D97-AF65-F5344CB8AC3E}">
        <p14:creationId xmlns:p14="http://schemas.microsoft.com/office/powerpoint/2010/main" val="408438101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C8F8A8-4B56-B248-BA83-82BDA8A43A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Ambiguous grammars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3A8A75-0947-5349-B74C-1E1CFC55DF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ourier" pitchFamily="2" charset="0"/>
              </a:rPr>
              <a:t>input: 1 + 5 * 6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DA68BBF-72D1-C942-A23C-05D446E914FE}"/>
              </a:ext>
            </a:extLst>
          </p:cNvPr>
          <p:cNvSpPr txBox="1"/>
          <p:nvPr/>
        </p:nvSpPr>
        <p:spPr>
          <a:xfrm>
            <a:off x="3239948" y="3734106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A361AA3-995B-B14B-B160-8FB9C9CD4818}"/>
              </a:ext>
            </a:extLst>
          </p:cNvPr>
          <p:cNvCxnSpPr>
            <a:cxnSpLocks/>
            <a:endCxn id="15" idx="0"/>
          </p:cNvCxnSpPr>
          <p:nvPr/>
        </p:nvCxnSpPr>
        <p:spPr>
          <a:xfrm flipH="1">
            <a:off x="2274749" y="4181664"/>
            <a:ext cx="1224374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5634B6E4-6F20-344D-8519-C401DEC7D86C}"/>
              </a:ext>
            </a:extLst>
          </p:cNvPr>
          <p:cNvSpPr txBox="1"/>
          <p:nvPr/>
        </p:nvSpPr>
        <p:spPr>
          <a:xfrm>
            <a:off x="1975757" y="4640082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FCC53EA-3A7E-2A46-B638-61EFD0987A47}"/>
              </a:ext>
            </a:extLst>
          </p:cNvPr>
          <p:cNvCxnSpPr>
            <a:cxnSpLocks/>
          </p:cNvCxnSpPr>
          <p:nvPr/>
        </p:nvCxnSpPr>
        <p:spPr>
          <a:xfrm>
            <a:off x="3499122" y="4181664"/>
            <a:ext cx="0" cy="46940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BDDCCB52-A633-524E-9223-25CDAEBEDDC8}"/>
              </a:ext>
            </a:extLst>
          </p:cNvPr>
          <p:cNvCxnSpPr>
            <a:cxnSpLocks/>
            <a:endCxn id="19" idx="0"/>
          </p:cNvCxnSpPr>
          <p:nvPr/>
        </p:nvCxnSpPr>
        <p:spPr>
          <a:xfrm>
            <a:off x="3499122" y="4181664"/>
            <a:ext cx="1097159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432D1699-947E-FB40-84D8-4DC970ADF2C2}"/>
              </a:ext>
            </a:extLst>
          </p:cNvPr>
          <p:cNvSpPr txBox="1"/>
          <p:nvPr/>
        </p:nvSpPr>
        <p:spPr>
          <a:xfrm>
            <a:off x="2999947" y="4690690"/>
            <a:ext cx="9983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&lt;TIMES&gt;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463DEE2-6482-4145-9E0E-CEAC819F69A4}"/>
              </a:ext>
            </a:extLst>
          </p:cNvPr>
          <p:cNvSpPr txBox="1"/>
          <p:nvPr/>
        </p:nvSpPr>
        <p:spPr>
          <a:xfrm>
            <a:off x="4297289" y="4640082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5333C5C-5116-CF4E-BDE4-041EE8B68947}"/>
              </a:ext>
            </a:extLst>
          </p:cNvPr>
          <p:cNvSpPr txBox="1"/>
          <p:nvPr/>
        </p:nvSpPr>
        <p:spPr>
          <a:xfrm>
            <a:off x="4027856" y="5467832"/>
            <a:ext cx="1136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&lt;NUM, 6&gt;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2BC49E33-FEA7-474C-B5FD-65D9B2D17F0C}"/>
              </a:ext>
            </a:extLst>
          </p:cNvPr>
          <p:cNvCxnSpPr>
            <a:cxnSpLocks/>
          </p:cNvCxnSpPr>
          <p:nvPr/>
        </p:nvCxnSpPr>
        <p:spPr>
          <a:xfrm>
            <a:off x="4576436" y="4999423"/>
            <a:ext cx="0" cy="46940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61096E1A-92E3-F543-AE82-F83E64D4767A}"/>
              </a:ext>
            </a:extLst>
          </p:cNvPr>
          <p:cNvCxnSpPr>
            <a:cxnSpLocks/>
          </p:cNvCxnSpPr>
          <p:nvPr/>
        </p:nvCxnSpPr>
        <p:spPr>
          <a:xfrm flipH="1">
            <a:off x="1003968" y="4999423"/>
            <a:ext cx="1224374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4F80C731-C2B1-F147-AD80-21AE50F180C9}"/>
              </a:ext>
            </a:extLst>
          </p:cNvPr>
          <p:cNvCxnSpPr>
            <a:cxnSpLocks/>
          </p:cNvCxnSpPr>
          <p:nvPr/>
        </p:nvCxnSpPr>
        <p:spPr>
          <a:xfrm>
            <a:off x="2228341" y="4999423"/>
            <a:ext cx="0" cy="46940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37EEBFB7-B649-8C45-A4D9-A6A3E2716E8B}"/>
              </a:ext>
            </a:extLst>
          </p:cNvPr>
          <p:cNvCxnSpPr>
            <a:cxnSpLocks/>
          </p:cNvCxnSpPr>
          <p:nvPr/>
        </p:nvCxnSpPr>
        <p:spPr>
          <a:xfrm>
            <a:off x="2228341" y="4999423"/>
            <a:ext cx="1097159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B8B0E84E-AA23-3741-8FC6-5967FD361D8D}"/>
              </a:ext>
            </a:extLst>
          </p:cNvPr>
          <p:cNvSpPr txBox="1"/>
          <p:nvPr/>
        </p:nvSpPr>
        <p:spPr>
          <a:xfrm>
            <a:off x="1770768" y="5466525"/>
            <a:ext cx="880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&lt;PLUS&gt;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4FA4E57-3800-9A41-84C1-3487CFE1B43B}"/>
              </a:ext>
            </a:extLst>
          </p:cNvPr>
          <p:cNvSpPr txBox="1"/>
          <p:nvPr/>
        </p:nvSpPr>
        <p:spPr>
          <a:xfrm>
            <a:off x="704976" y="5435132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0D426D8-C447-C642-859D-706A726FD75F}"/>
              </a:ext>
            </a:extLst>
          </p:cNvPr>
          <p:cNvSpPr txBox="1"/>
          <p:nvPr/>
        </p:nvSpPr>
        <p:spPr>
          <a:xfrm>
            <a:off x="3026508" y="5435132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CE33E75-44A2-F64D-B68D-8F3B337FC012}"/>
              </a:ext>
            </a:extLst>
          </p:cNvPr>
          <p:cNvSpPr txBox="1"/>
          <p:nvPr/>
        </p:nvSpPr>
        <p:spPr>
          <a:xfrm>
            <a:off x="2757075" y="5911018"/>
            <a:ext cx="1136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&lt;NUM, 5&gt;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4071E864-22B5-094C-801E-86FEE9D9E25D}"/>
              </a:ext>
            </a:extLst>
          </p:cNvPr>
          <p:cNvSpPr txBox="1"/>
          <p:nvPr/>
        </p:nvSpPr>
        <p:spPr>
          <a:xfrm>
            <a:off x="435543" y="5942568"/>
            <a:ext cx="1136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&lt;NUM, 1&gt;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C5B64D96-7DBD-DB40-853F-60DB16DAE97F}"/>
              </a:ext>
            </a:extLst>
          </p:cNvPr>
          <p:cNvCxnSpPr>
            <a:cxnSpLocks/>
            <a:stCxn id="26" idx="2"/>
            <a:endCxn id="29" idx="0"/>
          </p:cNvCxnSpPr>
          <p:nvPr/>
        </p:nvCxnSpPr>
        <p:spPr>
          <a:xfrm>
            <a:off x="1003968" y="5804464"/>
            <a:ext cx="0" cy="13810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2481D737-746B-4740-9924-08AC9DFCD0E8}"/>
              </a:ext>
            </a:extLst>
          </p:cNvPr>
          <p:cNvCxnSpPr>
            <a:cxnSpLocks/>
            <a:stCxn id="27" idx="2"/>
            <a:endCxn id="28" idx="0"/>
          </p:cNvCxnSpPr>
          <p:nvPr/>
        </p:nvCxnSpPr>
        <p:spPr>
          <a:xfrm>
            <a:off x="3325500" y="5804464"/>
            <a:ext cx="0" cy="10655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4894651D-BDAA-CB4B-847E-27CA6C8D57A2}"/>
              </a:ext>
            </a:extLst>
          </p:cNvPr>
          <p:cNvSpPr txBox="1"/>
          <p:nvPr/>
        </p:nvSpPr>
        <p:spPr>
          <a:xfrm>
            <a:off x="8721899" y="3599169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0494AE38-347B-FB45-92D2-C20562A30599}"/>
              </a:ext>
            </a:extLst>
          </p:cNvPr>
          <p:cNvCxnSpPr>
            <a:cxnSpLocks/>
            <a:endCxn id="34" idx="0"/>
          </p:cNvCxnSpPr>
          <p:nvPr/>
        </p:nvCxnSpPr>
        <p:spPr>
          <a:xfrm flipH="1">
            <a:off x="7756700" y="4046727"/>
            <a:ext cx="1224374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ABC0C00E-B3EC-D44C-A76B-1E2281292A5C}"/>
              </a:ext>
            </a:extLst>
          </p:cNvPr>
          <p:cNvSpPr txBox="1"/>
          <p:nvPr/>
        </p:nvSpPr>
        <p:spPr>
          <a:xfrm>
            <a:off x="7457708" y="4505145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7A24C63B-4728-FB4C-AD69-94E0B527A793}"/>
              </a:ext>
            </a:extLst>
          </p:cNvPr>
          <p:cNvCxnSpPr>
            <a:cxnSpLocks/>
          </p:cNvCxnSpPr>
          <p:nvPr/>
        </p:nvCxnSpPr>
        <p:spPr>
          <a:xfrm>
            <a:off x="8981073" y="4046727"/>
            <a:ext cx="0" cy="46940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98A82912-235D-F149-9061-EEEB5FE782B2}"/>
              </a:ext>
            </a:extLst>
          </p:cNvPr>
          <p:cNvCxnSpPr>
            <a:cxnSpLocks/>
            <a:endCxn id="38" idx="0"/>
          </p:cNvCxnSpPr>
          <p:nvPr/>
        </p:nvCxnSpPr>
        <p:spPr>
          <a:xfrm>
            <a:off x="8981073" y="4046727"/>
            <a:ext cx="1097159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FE4D3550-2066-7047-99CC-6E633FF20E96}"/>
              </a:ext>
            </a:extLst>
          </p:cNvPr>
          <p:cNvSpPr txBox="1"/>
          <p:nvPr/>
        </p:nvSpPr>
        <p:spPr>
          <a:xfrm>
            <a:off x="8481898" y="4555753"/>
            <a:ext cx="880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&lt;PLUS&gt;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831363E2-B1B9-7345-A762-D88FF62FDAF4}"/>
              </a:ext>
            </a:extLst>
          </p:cNvPr>
          <p:cNvSpPr txBox="1"/>
          <p:nvPr/>
        </p:nvSpPr>
        <p:spPr>
          <a:xfrm>
            <a:off x="9779240" y="4505145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5C73533F-3FC1-9647-B18D-C47D25947ABF}"/>
              </a:ext>
            </a:extLst>
          </p:cNvPr>
          <p:cNvSpPr txBox="1"/>
          <p:nvPr/>
        </p:nvSpPr>
        <p:spPr>
          <a:xfrm>
            <a:off x="7172331" y="5312439"/>
            <a:ext cx="1136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&lt;NUM, 1&gt;</a:t>
            </a:r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802888FB-F383-E14B-B6AF-E22F4852C47A}"/>
              </a:ext>
            </a:extLst>
          </p:cNvPr>
          <p:cNvCxnSpPr>
            <a:cxnSpLocks/>
          </p:cNvCxnSpPr>
          <p:nvPr/>
        </p:nvCxnSpPr>
        <p:spPr>
          <a:xfrm>
            <a:off x="7720911" y="4844030"/>
            <a:ext cx="0" cy="46940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8A494428-D263-504F-A0F0-396F28368D6D}"/>
              </a:ext>
            </a:extLst>
          </p:cNvPr>
          <p:cNvCxnSpPr>
            <a:cxnSpLocks/>
          </p:cNvCxnSpPr>
          <p:nvPr/>
        </p:nvCxnSpPr>
        <p:spPr>
          <a:xfrm flipH="1">
            <a:off x="8886498" y="4905611"/>
            <a:ext cx="1224374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9DB3F067-A772-4F4E-AB9F-1EA2B87917CB}"/>
              </a:ext>
            </a:extLst>
          </p:cNvPr>
          <p:cNvCxnSpPr>
            <a:cxnSpLocks/>
          </p:cNvCxnSpPr>
          <p:nvPr/>
        </p:nvCxnSpPr>
        <p:spPr>
          <a:xfrm>
            <a:off x="10110871" y="4905611"/>
            <a:ext cx="0" cy="46940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0AB66872-BB31-3641-A31A-0D0F5553F07F}"/>
              </a:ext>
            </a:extLst>
          </p:cNvPr>
          <p:cNvCxnSpPr>
            <a:cxnSpLocks/>
          </p:cNvCxnSpPr>
          <p:nvPr/>
        </p:nvCxnSpPr>
        <p:spPr>
          <a:xfrm>
            <a:off x="10110871" y="4905611"/>
            <a:ext cx="1097159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891AEAF9-1508-724D-B536-FF3D64495E94}"/>
              </a:ext>
            </a:extLst>
          </p:cNvPr>
          <p:cNvSpPr txBox="1"/>
          <p:nvPr/>
        </p:nvSpPr>
        <p:spPr>
          <a:xfrm>
            <a:off x="9653298" y="5372713"/>
            <a:ext cx="9983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&lt;TIMES&gt;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3E0DF7F4-EFC0-A741-A375-A31613EF51FA}"/>
              </a:ext>
            </a:extLst>
          </p:cNvPr>
          <p:cNvSpPr txBox="1"/>
          <p:nvPr/>
        </p:nvSpPr>
        <p:spPr>
          <a:xfrm>
            <a:off x="8587506" y="5341320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6CA120C3-2BA8-9B47-9904-9EF7C76454E4}"/>
              </a:ext>
            </a:extLst>
          </p:cNvPr>
          <p:cNvSpPr txBox="1"/>
          <p:nvPr/>
        </p:nvSpPr>
        <p:spPr>
          <a:xfrm>
            <a:off x="10909038" y="5341320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770EA284-20CC-A440-8849-20319D64DFFE}"/>
              </a:ext>
            </a:extLst>
          </p:cNvPr>
          <p:cNvSpPr txBox="1"/>
          <p:nvPr/>
        </p:nvSpPr>
        <p:spPr>
          <a:xfrm>
            <a:off x="10639605" y="5817206"/>
            <a:ext cx="1136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&lt;NUM, 6&gt;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E585D842-98AA-1C4A-AD3A-2E68F087D105}"/>
              </a:ext>
            </a:extLst>
          </p:cNvPr>
          <p:cNvSpPr txBox="1"/>
          <p:nvPr/>
        </p:nvSpPr>
        <p:spPr>
          <a:xfrm>
            <a:off x="8318073" y="5848756"/>
            <a:ext cx="1136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&lt;NUM, 5&gt;</a:t>
            </a:r>
          </a:p>
        </p:txBody>
      </p: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A31409B5-1B0D-2849-A0BB-B1505DF341B5}"/>
              </a:ext>
            </a:extLst>
          </p:cNvPr>
          <p:cNvCxnSpPr>
            <a:cxnSpLocks/>
            <a:stCxn id="45" idx="2"/>
            <a:endCxn id="48" idx="0"/>
          </p:cNvCxnSpPr>
          <p:nvPr/>
        </p:nvCxnSpPr>
        <p:spPr>
          <a:xfrm>
            <a:off x="8886498" y="5710652"/>
            <a:ext cx="0" cy="13810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59F327D7-B2FB-E745-B67B-655E6B1E466F}"/>
              </a:ext>
            </a:extLst>
          </p:cNvPr>
          <p:cNvCxnSpPr>
            <a:cxnSpLocks/>
            <a:stCxn id="46" idx="2"/>
            <a:endCxn id="47" idx="0"/>
          </p:cNvCxnSpPr>
          <p:nvPr/>
        </p:nvCxnSpPr>
        <p:spPr>
          <a:xfrm>
            <a:off x="11208030" y="5710652"/>
            <a:ext cx="0" cy="10655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3" name="Content Placeholder 2">
            <a:extLst>
              <a:ext uri="{FF2B5EF4-FFF2-40B4-BE49-F238E27FC236}">
                <a16:creationId xmlns:a16="http://schemas.microsoft.com/office/drawing/2014/main" id="{EFBBB9C6-D6F4-834B-A4E7-0BEF5ADBE87C}"/>
              </a:ext>
            </a:extLst>
          </p:cNvPr>
          <p:cNvSpPr txBox="1">
            <a:spLocks/>
          </p:cNvSpPr>
          <p:nvPr/>
        </p:nvSpPr>
        <p:spPr>
          <a:xfrm>
            <a:off x="7893805" y="1036315"/>
            <a:ext cx="3770870" cy="15786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600" dirty="0">
                <a:latin typeface="Courier" pitchFamily="2" charset="0"/>
              </a:rPr>
              <a:t>expr ::= NUM </a:t>
            </a:r>
          </a:p>
          <a:p>
            <a:pPr marL="0" indent="0">
              <a:buNone/>
            </a:pPr>
            <a:r>
              <a:rPr lang="en-US" sz="1600" dirty="0">
                <a:latin typeface="Courier" pitchFamily="2" charset="0"/>
              </a:rPr>
              <a:t>     | expr PLUS expr</a:t>
            </a:r>
          </a:p>
          <a:p>
            <a:pPr marL="0" indent="0">
              <a:buNone/>
            </a:pPr>
            <a:r>
              <a:rPr lang="en-US" sz="1600" dirty="0">
                <a:latin typeface="Courier" pitchFamily="2" charset="0"/>
              </a:rPr>
              <a:t>     | expr TIMES expr</a:t>
            </a:r>
          </a:p>
          <a:p>
            <a:pPr marL="0" indent="0">
              <a:buNone/>
            </a:pPr>
            <a:r>
              <a:rPr lang="en-US" sz="1600" dirty="0">
                <a:latin typeface="Courier" pitchFamily="2" charset="0"/>
              </a:rPr>
              <a:t>     | LPAREN expr RPAREN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238BB4F-B937-9446-973D-4AC994C150C3}"/>
              </a:ext>
            </a:extLst>
          </p:cNvPr>
          <p:cNvSpPr txBox="1"/>
          <p:nvPr/>
        </p:nvSpPr>
        <p:spPr>
          <a:xfrm>
            <a:off x="4869873" y="3092731"/>
            <a:ext cx="2546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Evaluations are different!</a:t>
            </a:r>
          </a:p>
        </p:txBody>
      </p:sp>
    </p:spTree>
    <p:extLst>
      <p:ext uri="{BB962C8B-B14F-4D97-AF65-F5344CB8AC3E}">
        <p14:creationId xmlns:p14="http://schemas.microsoft.com/office/powerpoint/2010/main" val="96308867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0B5C9C-3C89-6946-813A-9689D748CE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B45E60-1E22-F649-AE3C-E929C27B75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 think the quiz did a good job covering last lectures material</a:t>
            </a:r>
          </a:p>
        </p:txBody>
      </p:sp>
    </p:spTree>
    <p:extLst>
      <p:ext uri="{BB962C8B-B14F-4D97-AF65-F5344CB8AC3E}">
        <p14:creationId xmlns:p14="http://schemas.microsoft.com/office/powerpoint/2010/main" val="175467987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80A0AB-D24A-FD4A-87CD-C77F287B05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material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BD36F8-6A6B-D64F-8169-6F692FC201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Continue our discussion on associativity</a:t>
            </a:r>
          </a:p>
        </p:txBody>
      </p:sp>
    </p:spTree>
    <p:extLst>
      <p:ext uri="{BB962C8B-B14F-4D97-AF65-F5344CB8AC3E}">
        <p14:creationId xmlns:p14="http://schemas.microsoft.com/office/powerpoint/2010/main" val="258932468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B4A8C7-5939-4547-A4F8-5A4782C5D0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make some more parse trees</a:t>
            </a:r>
          </a:p>
        </p:txBody>
      </p:sp>
      <p:graphicFrame>
        <p:nvGraphicFramePr>
          <p:cNvPr id="4" name="Table 5">
            <a:extLst>
              <a:ext uri="{FF2B5EF4-FFF2-40B4-BE49-F238E27FC236}">
                <a16:creationId xmlns:a16="http://schemas.microsoft.com/office/drawing/2014/main" id="{6B01C2B5-6176-E646-9408-24C01A44FD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1657329"/>
              </p:ext>
            </p:extLst>
          </p:nvPr>
        </p:nvGraphicFramePr>
        <p:xfrm>
          <a:off x="838200" y="3042735"/>
          <a:ext cx="4480008" cy="229538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243519">
                  <a:extLst>
                    <a:ext uri="{9D8B030D-6E8A-4147-A177-3AD203B41FA5}">
                      <a16:colId xmlns:a16="http://schemas.microsoft.com/office/drawing/2014/main" val="1179443482"/>
                    </a:ext>
                  </a:extLst>
                </a:gridCol>
                <a:gridCol w="1186775">
                  <a:extLst>
                    <a:ext uri="{9D8B030D-6E8A-4147-A177-3AD203B41FA5}">
                      <a16:colId xmlns:a16="http://schemas.microsoft.com/office/drawing/2014/main" val="1466143606"/>
                    </a:ext>
                  </a:extLst>
                </a:gridCol>
                <a:gridCol w="2049714">
                  <a:extLst>
                    <a:ext uri="{9D8B030D-6E8A-4147-A177-3AD203B41FA5}">
                      <a16:colId xmlns:a16="http://schemas.microsoft.com/office/drawing/2014/main" val="2892710420"/>
                    </a:ext>
                  </a:extLst>
                </a:gridCol>
              </a:tblGrid>
              <a:tr h="573846">
                <a:tc>
                  <a:txBody>
                    <a:bodyPr/>
                    <a:lstStyle/>
                    <a:p>
                      <a:r>
                        <a:rPr lang="en-US" dirty="0"/>
                        <a:t>Operator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Productions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4902504"/>
                  </a:ext>
                </a:extLst>
              </a:tr>
              <a:tr h="573846">
                <a:tc>
                  <a:txBody>
                    <a:bodyPr/>
                    <a:lstStyle/>
                    <a:p>
                      <a:r>
                        <a:rPr lang="en-US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expr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: expr PLUS expr</a:t>
                      </a:r>
                      <a:br>
                        <a:rPr lang="en-US" sz="1400" dirty="0">
                          <a:latin typeface="Courier" pitchFamily="2" charset="0"/>
                        </a:rPr>
                      </a:br>
                      <a:r>
                        <a:rPr lang="en-US" sz="1400" dirty="0">
                          <a:latin typeface="Courier" pitchFamily="2" charset="0"/>
                        </a:rPr>
                        <a:t>| term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9463058"/>
                  </a:ext>
                </a:extLst>
              </a:tr>
              <a:tr h="573846">
                <a:tc>
                  <a:txBody>
                    <a:bodyPr/>
                    <a:lstStyle/>
                    <a:p>
                      <a:r>
                        <a:rPr lang="en-US" dirty="0"/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term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: term TIMES term</a:t>
                      </a:r>
                      <a:br>
                        <a:rPr lang="en-US" sz="1400" dirty="0">
                          <a:latin typeface="Courier" pitchFamily="2" charset="0"/>
                        </a:rPr>
                      </a:br>
                      <a:r>
                        <a:rPr lang="en-US" sz="1400" dirty="0">
                          <a:latin typeface="Courier" pitchFamily="2" charset="0"/>
                        </a:rPr>
                        <a:t>| factor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6889359"/>
                  </a:ext>
                </a:extLst>
              </a:tr>
              <a:tr h="573846">
                <a:tc>
                  <a:txBody>
                    <a:bodyPr/>
                    <a:lstStyle/>
                    <a:p>
                      <a:r>
                        <a:rPr lang="en-US" dirty="0"/>
                        <a:t>()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factor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: LP expr RP</a:t>
                      </a:r>
                      <a:br>
                        <a:rPr lang="en-US" sz="1400" dirty="0">
                          <a:latin typeface="Courier" pitchFamily="2" charset="0"/>
                        </a:rPr>
                      </a:br>
                      <a:r>
                        <a:rPr lang="en-US" sz="1400" dirty="0">
                          <a:latin typeface="Courier" pitchFamily="2" charset="0"/>
                        </a:rPr>
                        <a:t>| NUM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1644708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1581C384-93DB-0D44-BE61-8197A0709109}"/>
              </a:ext>
            </a:extLst>
          </p:cNvPr>
          <p:cNvSpPr txBox="1"/>
          <p:nvPr/>
        </p:nvSpPr>
        <p:spPr>
          <a:xfrm>
            <a:off x="7587188" y="2074324"/>
            <a:ext cx="31470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ourier" pitchFamily="2" charset="0"/>
              </a:rPr>
              <a:t>input: 2+3+4</a:t>
            </a:r>
          </a:p>
        </p:txBody>
      </p:sp>
    </p:spTree>
    <p:extLst>
      <p:ext uri="{BB962C8B-B14F-4D97-AF65-F5344CB8AC3E}">
        <p14:creationId xmlns:p14="http://schemas.microsoft.com/office/powerpoint/2010/main" val="294315764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B4A8C7-5939-4547-A4F8-5A4782C5D0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make some more parse trees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581C384-93DB-0D44-BE61-8197A0709109}"/>
              </a:ext>
            </a:extLst>
          </p:cNvPr>
          <p:cNvSpPr txBox="1"/>
          <p:nvPr/>
        </p:nvSpPr>
        <p:spPr>
          <a:xfrm>
            <a:off x="7292446" y="1559173"/>
            <a:ext cx="31470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ourier" pitchFamily="2" charset="0"/>
              </a:rPr>
              <a:t>input: 2+3+4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95E929B-64E8-044A-85BA-E2A05762BEDE}"/>
              </a:ext>
            </a:extLst>
          </p:cNvPr>
          <p:cNvSpPr txBox="1"/>
          <p:nvPr/>
        </p:nvSpPr>
        <p:spPr>
          <a:xfrm>
            <a:off x="8635402" y="2181957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B787D9A-3D52-DD40-A88E-B12C480A13B4}"/>
              </a:ext>
            </a:extLst>
          </p:cNvPr>
          <p:cNvCxnSpPr>
            <a:cxnSpLocks/>
            <a:stCxn id="5" idx="2"/>
            <a:endCxn id="8" idx="0"/>
          </p:cNvCxnSpPr>
          <p:nvPr/>
        </p:nvCxnSpPr>
        <p:spPr>
          <a:xfrm flipH="1">
            <a:off x="7299498" y="2551289"/>
            <a:ext cx="1634896" cy="5366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6BD8CC90-1189-CC47-92C0-7050C009DE16}"/>
              </a:ext>
            </a:extLst>
          </p:cNvPr>
          <p:cNvSpPr txBox="1"/>
          <p:nvPr/>
        </p:nvSpPr>
        <p:spPr>
          <a:xfrm>
            <a:off x="7000506" y="3087933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E18E5FE-9410-684A-A4C9-EA5A61D0939B}"/>
              </a:ext>
            </a:extLst>
          </p:cNvPr>
          <p:cNvCxnSpPr>
            <a:cxnSpLocks/>
            <a:stCxn id="5" idx="2"/>
            <a:endCxn id="11" idx="0"/>
          </p:cNvCxnSpPr>
          <p:nvPr/>
        </p:nvCxnSpPr>
        <p:spPr>
          <a:xfrm>
            <a:off x="8934394" y="2551289"/>
            <a:ext cx="0" cy="55483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5D86E168-28F6-9840-A978-1FFC7CEF67EE}"/>
              </a:ext>
            </a:extLst>
          </p:cNvPr>
          <p:cNvCxnSpPr>
            <a:cxnSpLocks/>
            <a:stCxn id="5" idx="2"/>
            <a:endCxn id="12" idx="0"/>
          </p:cNvCxnSpPr>
          <p:nvPr/>
        </p:nvCxnSpPr>
        <p:spPr>
          <a:xfrm>
            <a:off x="8934394" y="2551289"/>
            <a:ext cx="1057341" cy="5366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08CB2006-86DA-624E-819E-67C30BAE27FC}"/>
              </a:ext>
            </a:extLst>
          </p:cNvPr>
          <p:cNvSpPr txBox="1"/>
          <p:nvPr/>
        </p:nvSpPr>
        <p:spPr>
          <a:xfrm>
            <a:off x="8494273" y="3106126"/>
            <a:ext cx="880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&lt;PLUS&gt;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130F22D-AA26-544C-B3FB-EB58E530F8E9}"/>
              </a:ext>
            </a:extLst>
          </p:cNvPr>
          <p:cNvSpPr txBox="1"/>
          <p:nvPr/>
        </p:nvSpPr>
        <p:spPr>
          <a:xfrm>
            <a:off x="9692743" y="3087933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AA7E26D-CFCD-7842-844D-2332B62F3137}"/>
              </a:ext>
            </a:extLst>
          </p:cNvPr>
          <p:cNvSpPr txBox="1"/>
          <p:nvPr/>
        </p:nvSpPr>
        <p:spPr>
          <a:xfrm>
            <a:off x="6724021" y="5469967"/>
            <a:ext cx="1136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&lt;NUM, 2&gt;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5D8C9B83-2BD3-C744-9567-52F09F34C6F7}"/>
              </a:ext>
            </a:extLst>
          </p:cNvPr>
          <p:cNvCxnSpPr>
            <a:cxnSpLocks/>
            <a:endCxn id="21" idx="0"/>
          </p:cNvCxnSpPr>
          <p:nvPr/>
        </p:nvCxnSpPr>
        <p:spPr>
          <a:xfrm flipH="1">
            <a:off x="7298056" y="3477414"/>
            <a:ext cx="1442" cy="46457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213B9A3F-318E-0040-A924-E193F09EE8DE}"/>
              </a:ext>
            </a:extLst>
          </p:cNvPr>
          <p:cNvCxnSpPr>
            <a:cxnSpLocks/>
          </p:cNvCxnSpPr>
          <p:nvPr/>
        </p:nvCxnSpPr>
        <p:spPr>
          <a:xfrm flipH="1">
            <a:off x="8758711" y="3459774"/>
            <a:ext cx="1224374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3E16642F-41D5-F343-A36D-24DE9D3CB35C}"/>
              </a:ext>
            </a:extLst>
          </p:cNvPr>
          <p:cNvCxnSpPr>
            <a:cxnSpLocks/>
          </p:cNvCxnSpPr>
          <p:nvPr/>
        </p:nvCxnSpPr>
        <p:spPr>
          <a:xfrm>
            <a:off x="9983084" y="3459774"/>
            <a:ext cx="0" cy="46940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B61F94DC-58FE-B04D-B14A-8CA17296C99A}"/>
              </a:ext>
            </a:extLst>
          </p:cNvPr>
          <p:cNvCxnSpPr>
            <a:cxnSpLocks/>
          </p:cNvCxnSpPr>
          <p:nvPr/>
        </p:nvCxnSpPr>
        <p:spPr>
          <a:xfrm>
            <a:off x="9983084" y="3459774"/>
            <a:ext cx="1097159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4BBBE614-E430-4A46-86B3-376DB9B607AA}"/>
              </a:ext>
            </a:extLst>
          </p:cNvPr>
          <p:cNvSpPr txBox="1"/>
          <p:nvPr/>
        </p:nvSpPr>
        <p:spPr>
          <a:xfrm>
            <a:off x="9525511" y="3926876"/>
            <a:ext cx="880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&lt;PLUS&gt;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C4C3E34-1CAB-EC47-B569-47D39EF96033}"/>
              </a:ext>
            </a:extLst>
          </p:cNvPr>
          <p:cNvSpPr txBox="1"/>
          <p:nvPr/>
        </p:nvSpPr>
        <p:spPr>
          <a:xfrm>
            <a:off x="8459719" y="3895483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3989A96-E585-1549-9F7A-CADA0521130D}"/>
              </a:ext>
            </a:extLst>
          </p:cNvPr>
          <p:cNvSpPr txBox="1"/>
          <p:nvPr/>
        </p:nvSpPr>
        <p:spPr>
          <a:xfrm>
            <a:off x="10781251" y="3895483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FAAF6AA-406B-8444-A52A-B256BBB750E3}"/>
              </a:ext>
            </a:extLst>
          </p:cNvPr>
          <p:cNvSpPr txBox="1"/>
          <p:nvPr/>
        </p:nvSpPr>
        <p:spPr>
          <a:xfrm>
            <a:off x="6978545" y="3941992"/>
            <a:ext cx="639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term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0B420309-88ED-AC4D-956B-3E8B55F1191E}"/>
              </a:ext>
            </a:extLst>
          </p:cNvPr>
          <p:cNvCxnSpPr>
            <a:cxnSpLocks/>
            <a:stCxn id="21" idx="2"/>
            <a:endCxn id="23" idx="0"/>
          </p:cNvCxnSpPr>
          <p:nvPr/>
        </p:nvCxnSpPr>
        <p:spPr>
          <a:xfrm flipH="1">
            <a:off x="7298055" y="4311324"/>
            <a:ext cx="1" cy="4892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4AA95AD2-F461-6844-9F0C-86880D7CD487}"/>
              </a:ext>
            </a:extLst>
          </p:cNvPr>
          <p:cNvSpPr txBox="1"/>
          <p:nvPr/>
        </p:nvSpPr>
        <p:spPr>
          <a:xfrm>
            <a:off x="6930165" y="4800574"/>
            <a:ext cx="735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factor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CC1C11EA-526F-6443-AFB5-37E265060F55}"/>
              </a:ext>
            </a:extLst>
          </p:cNvPr>
          <p:cNvCxnSpPr>
            <a:cxnSpLocks/>
            <a:stCxn id="23" idx="2"/>
            <a:endCxn id="13" idx="0"/>
          </p:cNvCxnSpPr>
          <p:nvPr/>
        </p:nvCxnSpPr>
        <p:spPr>
          <a:xfrm flipH="1">
            <a:off x="7292446" y="5169906"/>
            <a:ext cx="5609" cy="3000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45347C45-A95B-F444-B986-AE0F5592ABD6}"/>
              </a:ext>
            </a:extLst>
          </p:cNvPr>
          <p:cNvSpPr txBox="1"/>
          <p:nvPr/>
        </p:nvSpPr>
        <p:spPr>
          <a:xfrm>
            <a:off x="8223152" y="5907160"/>
            <a:ext cx="1136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&lt;NUM, 3&gt;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79C136C-22CF-174D-AE18-4E202FF5A8FD}"/>
              </a:ext>
            </a:extLst>
          </p:cNvPr>
          <p:cNvSpPr txBox="1"/>
          <p:nvPr/>
        </p:nvSpPr>
        <p:spPr>
          <a:xfrm>
            <a:off x="8429296" y="4595211"/>
            <a:ext cx="639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term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FF15B5E7-9544-B142-A8D3-A6FF5E80C700}"/>
              </a:ext>
            </a:extLst>
          </p:cNvPr>
          <p:cNvCxnSpPr>
            <a:cxnSpLocks/>
            <a:endCxn id="25" idx="0"/>
          </p:cNvCxnSpPr>
          <p:nvPr/>
        </p:nvCxnSpPr>
        <p:spPr>
          <a:xfrm>
            <a:off x="8791577" y="5598467"/>
            <a:ext cx="0" cy="30869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5C8820E0-1B62-324E-AD21-D3B403496411}"/>
              </a:ext>
            </a:extLst>
          </p:cNvPr>
          <p:cNvCxnSpPr>
            <a:cxnSpLocks/>
          </p:cNvCxnSpPr>
          <p:nvPr/>
        </p:nvCxnSpPr>
        <p:spPr>
          <a:xfrm flipH="1">
            <a:off x="8773620" y="4276824"/>
            <a:ext cx="5609" cy="3000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E4C64BEC-172B-3D48-BE52-BF0D260C80E1}"/>
              </a:ext>
            </a:extLst>
          </p:cNvPr>
          <p:cNvSpPr txBox="1"/>
          <p:nvPr/>
        </p:nvSpPr>
        <p:spPr>
          <a:xfrm>
            <a:off x="10546607" y="5907160"/>
            <a:ext cx="1136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&lt;NUM, 4&gt;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8F5053A2-E6EA-124F-9AAB-8C89D6069DDD}"/>
              </a:ext>
            </a:extLst>
          </p:cNvPr>
          <p:cNvSpPr txBox="1"/>
          <p:nvPr/>
        </p:nvSpPr>
        <p:spPr>
          <a:xfrm>
            <a:off x="10752751" y="4595211"/>
            <a:ext cx="639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term</a:t>
            </a: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E8A6E64C-4EDC-B84C-B159-D51FF14C965A}"/>
              </a:ext>
            </a:extLst>
          </p:cNvPr>
          <p:cNvCxnSpPr>
            <a:cxnSpLocks/>
            <a:endCxn id="29" idx="0"/>
          </p:cNvCxnSpPr>
          <p:nvPr/>
        </p:nvCxnSpPr>
        <p:spPr>
          <a:xfrm>
            <a:off x="11115032" y="5642964"/>
            <a:ext cx="0" cy="26419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6189BC56-99CD-7947-BE89-6BFF1ECD8106}"/>
              </a:ext>
            </a:extLst>
          </p:cNvPr>
          <p:cNvCxnSpPr>
            <a:cxnSpLocks/>
          </p:cNvCxnSpPr>
          <p:nvPr/>
        </p:nvCxnSpPr>
        <p:spPr>
          <a:xfrm flipH="1">
            <a:off x="11097075" y="4276824"/>
            <a:ext cx="5609" cy="3000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0145A14B-0D63-484A-AC7D-82C10731D9D9}"/>
              </a:ext>
            </a:extLst>
          </p:cNvPr>
          <p:cNvCxnSpPr>
            <a:cxnSpLocks/>
            <a:stCxn id="26" idx="2"/>
            <a:endCxn id="34" idx="0"/>
          </p:cNvCxnSpPr>
          <p:nvPr/>
        </p:nvCxnSpPr>
        <p:spPr>
          <a:xfrm>
            <a:off x="8748807" y="4964543"/>
            <a:ext cx="9904" cy="24288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4D5B4B5E-A6AC-D14D-B0B9-116E2C2D68FD}"/>
              </a:ext>
            </a:extLst>
          </p:cNvPr>
          <p:cNvSpPr txBox="1"/>
          <p:nvPr/>
        </p:nvSpPr>
        <p:spPr>
          <a:xfrm>
            <a:off x="8390821" y="5207432"/>
            <a:ext cx="735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factor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BE4457AE-3246-EB4B-9BEA-FA938851C90B}"/>
              </a:ext>
            </a:extLst>
          </p:cNvPr>
          <p:cNvCxnSpPr>
            <a:cxnSpLocks/>
            <a:endCxn id="36" idx="0"/>
          </p:cNvCxnSpPr>
          <p:nvPr/>
        </p:nvCxnSpPr>
        <p:spPr>
          <a:xfrm>
            <a:off x="11070339" y="4886852"/>
            <a:ext cx="9904" cy="24288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5D2D3C25-D252-7A4E-A759-0A30FCD6776B}"/>
              </a:ext>
            </a:extLst>
          </p:cNvPr>
          <p:cNvSpPr txBox="1"/>
          <p:nvPr/>
        </p:nvSpPr>
        <p:spPr>
          <a:xfrm>
            <a:off x="10712353" y="5129741"/>
            <a:ext cx="735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factor</a:t>
            </a:r>
          </a:p>
        </p:txBody>
      </p:sp>
      <p:graphicFrame>
        <p:nvGraphicFramePr>
          <p:cNvPr id="38" name="Table 5">
            <a:extLst>
              <a:ext uri="{FF2B5EF4-FFF2-40B4-BE49-F238E27FC236}">
                <a16:creationId xmlns:a16="http://schemas.microsoft.com/office/drawing/2014/main" id="{7BB95AAA-ED28-B64C-9868-C288D734D2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3190961"/>
              </p:ext>
            </p:extLst>
          </p:nvPr>
        </p:nvGraphicFramePr>
        <p:xfrm>
          <a:off x="838200" y="3042735"/>
          <a:ext cx="4480008" cy="229538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243519">
                  <a:extLst>
                    <a:ext uri="{9D8B030D-6E8A-4147-A177-3AD203B41FA5}">
                      <a16:colId xmlns:a16="http://schemas.microsoft.com/office/drawing/2014/main" val="1179443482"/>
                    </a:ext>
                  </a:extLst>
                </a:gridCol>
                <a:gridCol w="1186775">
                  <a:extLst>
                    <a:ext uri="{9D8B030D-6E8A-4147-A177-3AD203B41FA5}">
                      <a16:colId xmlns:a16="http://schemas.microsoft.com/office/drawing/2014/main" val="1466143606"/>
                    </a:ext>
                  </a:extLst>
                </a:gridCol>
                <a:gridCol w="2049714">
                  <a:extLst>
                    <a:ext uri="{9D8B030D-6E8A-4147-A177-3AD203B41FA5}">
                      <a16:colId xmlns:a16="http://schemas.microsoft.com/office/drawing/2014/main" val="2892710420"/>
                    </a:ext>
                  </a:extLst>
                </a:gridCol>
              </a:tblGrid>
              <a:tr h="573846">
                <a:tc>
                  <a:txBody>
                    <a:bodyPr/>
                    <a:lstStyle/>
                    <a:p>
                      <a:r>
                        <a:rPr lang="en-US" dirty="0"/>
                        <a:t>Operator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Productions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4902504"/>
                  </a:ext>
                </a:extLst>
              </a:tr>
              <a:tr h="573846">
                <a:tc>
                  <a:txBody>
                    <a:bodyPr/>
                    <a:lstStyle/>
                    <a:p>
                      <a:r>
                        <a:rPr lang="en-US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expr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: expr PLUS expr</a:t>
                      </a:r>
                      <a:br>
                        <a:rPr lang="en-US" sz="1400" dirty="0">
                          <a:latin typeface="Courier" pitchFamily="2" charset="0"/>
                        </a:rPr>
                      </a:br>
                      <a:r>
                        <a:rPr lang="en-US" sz="1400" dirty="0">
                          <a:latin typeface="Courier" pitchFamily="2" charset="0"/>
                        </a:rPr>
                        <a:t>| term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9463058"/>
                  </a:ext>
                </a:extLst>
              </a:tr>
              <a:tr h="573846">
                <a:tc>
                  <a:txBody>
                    <a:bodyPr/>
                    <a:lstStyle/>
                    <a:p>
                      <a:r>
                        <a:rPr lang="en-US" dirty="0"/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term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: term TIMES term</a:t>
                      </a:r>
                      <a:br>
                        <a:rPr lang="en-US" sz="1400" dirty="0">
                          <a:latin typeface="Courier" pitchFamily="2" charset="0"/>
                        </a:rPr>
                      </a:br>
                      <a:r>
                        <a:rPr lang="en-US" sz="1400" dirty="0">
                          <a:latin typeface="Courier" pitchFamily="2" charset="0"/>
                        </a:rPr>
                        <a:t>| factor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6889359"/>
                  </a:ext>
                </a:extLst>
              </a:tr>
              <a:tr h="573846">
                <a:tc>
                  <a:txBody>
                    <a:bodyPr/>
                    <a:lstStyle/>
                    <a:p>
                      <a:r>
                        <a:rPr lang="en-US" dirty="0"/>
                        <a:t>()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factor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: LP expr RP</a:t>
                      </a:r>
                      <a:br>
                        <a:rPr lang="en-US" sz="1400" dirty="0">
                          <a:latin typeface="Courier" pitchFamily="2" charset="0"/>
                        </a:rPr>
                      </a:br>
                      <a:r>
                        <a:rPr lang="en-US" sz="1400" dirty="0">
                          <a:latin typeface="Courier" pitchFamily="2" charset="0"/>
                        </a:rPr>
                        <a:t>| NUM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16447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15302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B3CCA8-183D-2444-997B-196A6C631C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</a:t>
            </a:r>
          </a:p>
        </p:txBody>
      </p:sp>
    </p:spTree>
    <p:extLst>
      <p:ext uri="{BB962C8B-B14F-4D97-AF65-F5344CB8AC3E}">
        <p14:creationId xmlns:p14="http://schemas.microsoft.com/office/powerpoint/2010/main" val="30348819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B4A8C7-5939-4547-A4F8-5A4782C5D0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This is ambiguous, is it an issue?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581C384-93DB-0D44-BE61-8197A0709109}"/>
              </a:ext>
            </a:extLst>
          </p:cNvPr>
          <p:cNvSpPr txBox="1"/>
          <p:nvPr/>
        </p:nvSpPr>
        <p:spPr>
          <a:xfrm>
            <a:off x="5243806" y="1688094"/>
            <a:ext cx="31470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ourier" pitchFamily="2" charset="0"/>
              </a:rPr>
              <a:t>input: 2+3+4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EF4FC3F-B8F7-EF4A-8F6B-AAFA31AB4690}"/>
              </a:ext>
            </a:extLst>
          </p:cNvPr>
          <p:cNvSpPr txBox="1"/>
          <p:nvPr/>
        </p:nvSpPr>
        <p:spPr>
          <a:xfrm>
            <a:off x="8635402" y="2181957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0141CE8-2344-0948-9E95-8E3D11DE2430}"/>
              </a:ext>
            </a:extLst>
          </p:cNvPr>
          <p:cNvCxnSpPr>
            <a:cxnSpLocks/>
            <a:stCxn id="7" idx="2"/>
            <a:endCxn id="9" idx="0"/>
          </p:cNvCxnSpPr>
          <p:nvPr/>
        </p:nvCxnSpPr>
        <p:spPr>
          <a:xfrm flipH="1">
            <a:off x="7299498" y="2551289"/>
            <a:ext cx="1634896" cy="5366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E6D905BC-8176-5C4B-8283-5453872C6006}"/>
              </a:ext>
            </a:extLst>
          </p:cNvPr>
          <p:cNvSpPr txBox="1"/>
          <p:nvPr/>
        </p:nvSpPr>
        <p:spPr>
          <a:xfrm>
            <a:off x="7000506" y="3087933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686B2F0-A92C-9842-99A5-BB5F68B3CB0F}"/>
              </a:ext>
            </a:extLst>
          </p:cNvPr>
          <p:cNvCxnSpPr>
            <a:cxnSpLocks/>
            <a:stCxn id="7" idx="2"/>
            <a:endCxn id="12" idx="0"/>
          </p:cNvCxnSpPr>
          <p:nvPr/>
        </p:nvCxnSpPr>
        <p:spPr>
          <a:xfrm>
            <a:off x="8934394" y="2551289"/>
            <a:ext cx="0" cy="55483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B373421-B101-4546-B128-9E43278BD634}"/>
              </a:ext>
            </a:extLst>
          </p:cNvPr>
          <p:cNvCxnSpPr>
            <a:cxnSpLocks/>
            <a:stCxn id="7" idx="2"/>
            <a:endCxn id="13" idx="0"/>
          </p:cNvCxnSpPr>
          <p:nvPr/>
        </p:nvCxnSpPr>
        <p:spPr>
          <a:xfrm>
            <a:off x="8934394" y="2551289"/>
            <a:ext cx="1057341" cy="5366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60AF16AA-22CD-FA4F-9F55-FCC38AD1D4BA}"/>
              </a:ext>
            </a:extLst>
          </p:cNvPr>
          <p:cNvSpPr txBox="1"/>
          <p:nvPr/>
        </p:nvSpPr>
        <p:spPr>
          <a:xfrm>
            <a:off x="8494273" y="3106126"/>
            <a:ext cx="880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&lt;PLUS&gt;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A6A98FD-3CE1-2241-952E-12AD71379DB0}"/>
              </a:ext>
            </a:extLst>
          </p:cNvPr>
          <p:cNvSpPr txBox="1"/>
          <p:nvPr/>
        </p:nvSpPr>
        <p:spPr>
          <a:xfrm>
            <a:off x="9692743" y="3087933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6D518E2-D041-B54A-BAFD-9F3EB0B79156}"/>
              </a:ext>
            </a:extLst>
          </p:cNvPr>
          <p:cNvSpPr txBox="1"/>
          <p:nvPr/>
        </p:nvSpPr>
        <p:spPr>
          <a:xfrm>
            <a:off x="6724021" y="5469967"/>
            <a:ext cx="1136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&lt;NUM, 2&gt;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7BE47221-BFFC-0243-AFE9-5C53FC906A1B}"/>
              </a:ext>
            </a:extLst>
          </p:cNvPr>
          <p:cNvCxnSpPr>
            <a:cxnSpLocks/>
            <a:endCxn id="22" idx="0"/>
          </p:cNvCxnSpPr>
          <p:nvPr/>
        </p:nvCxnSpPr>
        <p:spPr>
          <a:xfrm flipH="1">
            <a:off x="7298056" y="3477414"/>
            <a:ext cx="1442" cy="46457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49807E1A-CE97-FF41-A2A5-7C3CB46AC284}"/>
              </a:ext>
            </a:extLst>
          </p:cNvPr>
          <p:cNvCxnSpPr>
            <a:cxnSpLocks/>
          </p:cNvCxnSpPr>
          <p:nvPr/>
        </p:nvCxnSpPr>
        <p:spPr>
          <a:xfrm flipH="1">
            <a:off x="8758711" y="3459774"/>
            <a:ext cx="1224374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9DAF383E-DF34-F944-BC7F-24A207C0E665}"/>
              </a:ext>
            </a:extLst>
          </p:cNvPr>
          <p:cNvCxnSpPr>
            <a:cxnSpLocks/>
          </p:cNvCxnSpPr>
          <p:nvPr/>
        </p:nvCxnSpPr>
        <p:spPr>
          <a:xfrm>
            <a:off x="9983084" y="3459774"/>
            <a:ext cx="0" cy="46940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8CA92CF3-16B2-3A46-9746-FE978094BA1D}"/>
              </a:ext>
            </a:extLst>
          </p:cNvPr>
          <p:cNvCxnSpPr>
            <a:cxnSpLocks/>
          </p:cNvCxnSpPr>
          <p:nvPr/>
        </p:nvCxnSpPr>
        <p:spPr>
          <a:xfrm>
            <a:off x="9983084" y="3459774"/>
            <a:ext cx="1097159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5173FE82-5C9F-3B48-8EAE-3B7CB4B7E7F6}"/>
              </a:ext>
            </a:extLst>
          </p:cNvPr>
          <p:cNvSpPr txBox="1"/>
          <p:nvPr/>
        </p:nvSpPr>
        <p:spPr>
          <a:xfrm>
            <a:off x="9525511" y="3926876"/>
            <a:ext cx="880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&lt;PLUS&gt;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F067DEE-CDD4-7E46-9949-17B518AA1F04}"/>
              </a:ext>
            </a:extLst>
          </p:cNvPr>
          <p:cNvSpPr txBox="1"/>
          <p:nvPr/>
        </p:nvSpPr>
        <p:spPr>
          <a:xfrm>
            <a:off x="8459719" y="3895483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CCBC7C3-3B2D-8846-922F-FFE276D95ACE}"/>
              </a:ext>
            </a:extLst>
          </p:cNvPr>
          <p:cNvSpPr txBox="1"/>
          <p:nvPr/>
        </p:nvSpPr>
        <p:spPr>
          <a:xfrm>
            <a:off x="10781251" y="3895483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23078ED-048C-F640-ACD0-3E3AAD13C997}"/>
              </a:ext>
            </a:extLst>
          </p:cNvPr>
          <p:cNvSpPr txBox="1"/>
          <p:nvPr/>
        </p:nvSpPr>
        <p:spPr>
          <a:xfrm>
            <a:off x="6978545" y="3941992"/>
            <a:ext cx="639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term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AD31FE39-303E-6A49-A3C2-0B76C241499E}"/>
              </a:ext>
            </a:extLst>
          </p:cNvPr>
          <p:cNvCxnSpPr>
            <a:cxnSpLocks/>
            <a:stCxn id="22" idx="2"/>
            <a:endCxn id="24" idx="0"/>
          </p:cNvCxnSpPr>
          <p:nvPr/>
        </p:nvCxnSpPr>
        <p:spPr>
          <a:xfrm flipH="1">
            <a:off x="7298055" y="4311324"/>
            <a:ext cx="1" cy="4892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085D5B41-A14A-6947-AF22-039FD4CC5D3A}"/>
              </a:ext>
            </a:extLst>
          </p:cNvPr>
          <p:cNvSpPr txBox="1"/>
          <p:nvPr/>
        </p:nvSpPr>
        <p:spPr>
          <a:xfrm>
            <a:off x="6930165" y="4800574"/>
            <a:ext cx="735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factor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C24A46DA-5EEF-E14F-98AC-75E996BC5908}"/>
              </a:ext>
            </a:extLst>
          </p:cNvPr>
          <p:cNvCxnSpPr>
            <a:cxnSpLocks/>
            <a:stCxn id="24" idx="2"/>
            <a:endCxn id="14" idx="0"/>
          </p:cNvCxnSpPr>
          <p:nvPr/>
        </p:nvCxnSpPr>
        <p:spPr>
          <a:xfrm flipH="1">
            <a:off x="7292446" y="5169906"/>
            <a:ext cx="5609" cy="3000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53922C26-78A1-2B41-8636-490EF1E8297B}"/>
              </a:ext>
            </a:extLst>
          </p:cNvPr>
          <p:cNvSpPr txBox="1"/>
          <p:nvPr/>
        </p:nvSpPr>
        <p:spPr>
          <a:xfrm>
            <a:off x="8223152" y="5907160"/>
            <a:ext cx="1136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&lt;NUM, 3&gt;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97B625C-0EB6-C44A-B7B1-59D7A6B79F63}"/>
              </a:ext>
            </a:extLst>
          </p:cNvPr>
          <p:cNvSpPr txBox="1"/>
          <p:nvPr/>
        </p:nvSpPr>
        <p:spPr>
          <a:xfrm>
            <a:off x="8429296" y="4595211"/>
            <a:ext cx="639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term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EFCE927F-6F2D-7C4E-A51D-683038842E00}"/>
              </a:ext>
            </a:extLst>
          </p:cNvPr>
          <p:cNvCxnSpPr>
            <a:cxnSpLocks/>
            <a:endCxn id="28" idx="0"/>
          </p:cNvCxnSpPr>
          <p:nvPr/>
        </p:nvCxnSpPr>
        <p:spPr>
          <a:xfrm>
            <a:off x="8791577" y="5598467"/>
            <a:ext cx="0" cy="30869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3EF182C6-3A3A-5340-AECF-F5309B097F1B}"/>
              </a:ext>
            </a:extLst>
          </p:cNvPr>
          <p:cNvCxnSpPr>
            <a:cxnSpLocks/>
          </p:cNvCxnSpPr>
          <p:nvPr/>
        </p:nvCxnSpPr>
        <p:spPr>
          <a:xfrm flipH="1">
            <a:off x="8773620" y="4276824"/>
            <a:ext cx="5609" cy="3000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13C08319-763D-EC4A-85E5-A88DF4758EAC}"/>
              </a:ext>
            </a:extLst>
          </p:cNvPr>
          <p:cNvSpPr txBox="1"/>
          <p:nvPr/>
        </p:nvSpPr>
        <p:spPr>
          <a:xfrm>
            <a:off x="10546607" y="5907160"/>
            <a:ext cx="1136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&lt;NUM, 4&gt;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9F2F9A8A-EA8C-4840-9B67-4CF2EB90B9E3}"/>
              </a:ext>
            </a:extLst>
          </p:cNvPr>
          <p:cNvSpPr txBox="1"/>
          <p:nvPr/>
        </p:nvSpPr>
        <p:spPr>
          <a:xfrm>
            <a:off x="10752751" y="4595211"/>
            <a:ext cx="639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term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94B5E655-A336-324F-8040-8067BBACD221}"/>
              </a:ext>
            </a:extLst>
          </p:cNvPr>
          <p:cNvCxnSpPr>
            <a:cxnSpLocks/>
            <a:endCxn id="32" idx="0"/>
          </p:cNvCxnSpPr>
          <p:nvPr/>
        </p:nvCxnSpPr>
        <p:spPr>
          <a:xfrm>
            <a:off x="11115032" y="5642964"/>
            <a:ext cx="0" cy="26419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E7FBE64F-48C5-3445-A705-3585FFC27A81}"/>
              </a:ext>
            </a:extLst>
          </p:cNvPr>
          <p:cNvCxnSpPr>
            <a:cxnSpLocks/>
          </p:cNvCxnSpPr>
          <p:nvPr/>
        </p:nvCxnSpPr>
        <p:spPr>
          <a:xfrm flipH="1">
            <a:off x="11097075" y="4276824"/>
            <a:ext cx="5609" cy="3000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0E9BEB0F-F6AB-D14C-AA7C-F8C362827398}"/>
              </a:ext>
            </a:extLst>
          </p:cNvPr>
          <p:cNvCxnSpPr>
            <a:cxnSpLocks/>
            <a:stCxn id="29" idx="2"/>
            <a:endCxn id="42" idx="0"/>
          </p:cNvCxnSpPr>
          <p:nvPr/>
        </p:nvCxnSpPr>
        <p:spPr>
          <a:xfrm>
            <a:off x="8748807" y="4964543"/>
            <a:ext cx="9904" cy="24288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D5E41403-C4A0-4D4C-8612-2848F97625CD}"/>
              </a:ext>
            </a:extLst>
          </p:cNvPr>
          <p:cNvSpPr txBox="1"/>
          <p:nvPr/>
        </p:nvSpPr>
        <p:spPr>
          <a:xfrm>
            <a:off x="8390821" y="5207432"/>
            <a:ext cx="735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factor</a:t>
            </a:r>
          </a:p>
        </p:txBody>
      </p: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614A3599-6266-194B-A062-C993C27C06A8}"/>
              </a:ext>
            </a:extLst>
          </p:cNvPr>
          <p:cNvCxnSpPr>
            <a:cxnSpLocks/>
            <a:endCxn id="47" idx="0"/>
          </p:cNvCxnSpPr>
          <p:nvPr/>
        </p:nvCxnSpPr>
        <p:spPr>
          <a:xfrm>
            <a:off x="11070339" y="4886852"/>
            <a:ext cx="9904" cy="24288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F1C7E270-ED72-8040-87BF-6441A4678689}"/>
              </a:ext>
            </a:extLst>
          </p:cNvPr>
          <p:cNvSpPr txBox="1"/>
          <p:nvPr/>
        </p:nvSpPr>
        <p:spPr>
          <a:xfrm>
            <a:off x="10712353" y="5129741"/>
            <a:ext cx="735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factor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5EC1923B-CC00-F54F-B58B-2CBADA324DE1}"/>
              </a:ext>
            </a:extLst>
          </p:cNvPr>
          <p:cNvSpPr txBox="1"/>
          <p:nvPr/>
        </p:nvSpPr>
        <p:spPr>
          <a:xfrm>
            <a:off x="3337704" y="1941731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3BEC7F16-A435-7C43-9D5A-1A75CBD13DBE}"/>
              </a:ext>
            </a:extLst>
          </p:cNvPr>
          <p:cNvCxnSpPr>
            <a:cxnSpLocks/>
            <a:stCxn id="36" idx="2"/>
            <a:endCxn id="38" idx="0"/>
          </p:cNvCxnSpPr>
          <p:nvPr/>
        </p:nvCxnSpPr>
        <p:spPr>
          <a:xfrm flipH="1">
            <a:off x="2001800" y="2311063"/>
            <a:ext cx="1634896" cy="5366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38EE1F56-B098-B34B-BF7A-EF753C1D22C6}"/>
              </a:ext>
            </a:extLst>
          </p:cNvPr>
          <p:cNvSpPr txBox="1"/>
          <p:nvPr/>
        </p:nvSpPr>
        <p:spPr>
          <a:xfrm>
            <a:off x="1702808" y="2847707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130EC886-051B-1248-823D-2EB736133459}"/>
              </a:ext>
            </a:extLst>
          </p:cNvPr>
          <p:cNvCxnSpPr>
            <a:cxnSpLocks/>
            <a:stCxn id="36" idx="2"/>
            <a:endCxn id="43" idx="0"/>
          </p:cNvCxnSpPr>
          <p:nvPr/>
        </p:nvCxnSpPr>
        <p:spPr>
          <a:xfrm>
            <a:off x="3636696" y="2311063"/>
            <a:ext cx="0" cy="55483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4952DEB2-6A92-8541-ACE1-DDEDA7B9D118}"/>
              </a:ext>
            </a:extLst>
          </p:cNvPr>
          <p:cNvCxnSpPr>
            <a:cxnSpLocks/>
            <a:stCxn id="36" idx="2"/>
            <a:endCxn id="44" idx="0"/>
          </p:cNvCxnSpPr>
          <p:nvPr/>
        </p:nvCxnSpPr>
        <p:spPr>
          <a:xfrm>
            <a:off x="3636696" y="2311063"/>
            <a:ext cx="1057341" cy="5366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1A9C10E0-8E1E-5748-91F2-5B29E549D1D6}"/>
              </a:ext>
            </a:extLst>
          </p:cNvPr>
          <p:cNvSpPr txBox="1"/>
          <p:nvPr/>
        </p:nvSpPr>
        <p:spPr>
          <a:xfrm>
            <a:off x="3196575" y="2865900"/>
            <a:ext cx="880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&lt;PLUS&gt;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D7CA5CA2-4EA4-3B4E-9A91-6DDCD6F71A20}"/>
              </a:ext>
            </a:extLst>
          </p:cNvPr>
          <p:cNvSpPr txBox="1"/>
          <p:nvPr/>
        </p:nvSpPr>
        <p:spPr>
          <a:xfrm>
            <a:off x="4395045" y="2847707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2737F467-DD3B-464D-AB7C-48ADAE9C7A75}"/>
              </a:ext>
            </a:extLst>
          </p:cNvPr>
          <p:cNvCxnSpPr>
            <a:cxnSpLocks/>
          </p:cNvCxnSpPr>
          <p:nvPr/>
        </p:nvCxnSpPr>
        <p:spPr>
          <a:xfrm flipH="1">
            <a:off x="704643" y="3275108"/>
            <a:ext cx="1224374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3B3C027E-6CAD-874A-BA4C-D4BDE373AB42}"/>
              </a:ext>
            </a:extLst>
          </p:cNvPr>
          <p:cNvCxnSpPr>
            <a:cxnSpLocks/>
          </p:cNvCxnSpPr>
          <p:nvPr/>
        </p:nvCxnSpPr>
        <p:spPr>
          <a:xfrm>
            <a:off x="1929016" y="3275108"/>
            <a:ext cx="0" cy="46940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1ED3D8CF-46C2-074A-B667-A1B26D7A6839}"/>
              </a:ext>
            </a:extLst>
          </p:cNvPr>
          <p:cNvCxnSpPr>
            <a:cxnSpLocks/>
          </p:cNvCxnSpPr>
          <p:nvPr/>
        </p:nvCxnSpPr>
        <p:spPr>
          <a:xfrm>
            <a:off x="1929016" y="3275108"/>
            <a:ext cx="1097159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2" name="TextBox 51">
            <a:extLst>
              <a:ext uri="{FF2B5EF4-FFF2-40B4-BE49-F238E27FC236}">
                <a16:creationId xmlns:a16="http://schemas.microsoft.com/office/drawing/2014/main" id="{41C57070-1823-F445-9473-2FC7F87656AF}"/>
              </a:ext>
            </a:extLst>
          </p:cNvPr>
          <p:cNvSpPr txBox="1"/>
          <p:nvPr/>
        </p:nvSpPr>
        <p:spPr>
          <a:xfrm>
            <a:off x="1471443" y="3742210"/>
            <a:ext cx="880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&lt;PLUS&gt;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96253B0E-0EC6-3148-A7AA-7554864A0EED}"/>
              </a:ext>
            </a:extLst>
          </p:cNvPr>
          <p:cNvSpPr txBox="1"/>
          <p:nvPr/>
        </p:nvSpPr>
        <p:spPr>
          <a:xfrm>
            <a:off x="405651" y="3710817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E8D89358-50D5-5149-9D7E-12BE25096FA6}"/>
              </a:ext>
            </a:extLst>
          </p:cNvPr>
          <p:cNvSpPr txBox="1"/>
          <p:nvPr/>
        </p:nvSpPr>
        <p:spPr>
          <a:xfrm>
            <a:off x="2727183" y="3710817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4BB51672-AA26-1342-9E90-03C0F97FFA09}"/>
              </a:ext>
            </a:extLst>
          </p:cNvPr>
          <p:cNvSpPr txBox="1"/>
          <p:nvPr/>
        </p:nvSpPr>
        <p:spPr>
          <a:xfrm>
            <a:off x="169084" y="5722494"/>
            <a:ext cx="1136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&lt;NUM, 2&gt;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C1BB3498-EE54-8746-A272-5AD0BED142DC}"/>
              </a:ext>
            </a:extLst>
          </p:cNvPr>
          <p:cNvSpPr txBox="1"/>
          <p:nvPr/>
        </p:nvSpPr>
        <p:spPr>
          <a:xfrm>
            <a:off x="375228" y="4410545"/>
            <a:ext cx="639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term</a:t>
            </a:r>
          </a:p>
        </p:txBody>
      </p: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FD6F8D07-D95A-5448-B1DF-6BD3C103C7EB}"/>
              </a:ext>
            </a:extLst>
          </p:cNvPr>
          <p:cNvCxnSpPr>
            <a:cxnSpLocks/>
            <a:endCxn id="59" idx="0"/>
          </p:cNvCxnSpPr>
          <p:nvPr/>
        </p:nvCxnSpPr>
        <p:spPr>
          <a:xfrm flipH="1">
            <a:off x="737509" y="5413801"/>
            <a:ext cx="1" cy="30869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A86DCAF7-69E6-834A-AE6E-0FE38CEA85BA}"/>
              </a:ext>
            </a:extLst>
          </p:cNvPr>
          <p:cNvCxnSpPr>
            <a:cxnSpLocks/>
          </p:cNvCxnSpPr>
          <p:nvPr/>
        </p:nvCxnSpPr>
        <p:spPr>
          <a:xfrm flipH="1">
            <a:off x="719552" y="4092158"/>
            <a:ext cx="5609" cy="3000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3" name="TextBox 62">
            <a:extLst>
              <a:ext uri="{FF2B5EF4-FFF2-40B4-BE49-F238E27FC236}">
                <a16:creationId xmlns:a16="http://schemas.microsoft.com/office/drawing/2014/main" id="{BD57399C-B201-B746-8DE0-BCBE79A9AA7E}"/>
              </a:ext>
            </a:extLst>
          </p:cNvPr>
          <p:cNvSpPr txBox="1"/>
          <p:nvPr/>
        </p:nvSpPr>
        <p:spPr>
          <a:xfrm>
            <a:off x="2492539" y="5722494"/>
            <a:ext cx="1136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&lt;NUM, 3&gt;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2026449A-B7B4-B146-92E2-AEC4902CF791}"/>
              </a:ext>
            </a:extLst>
          </p:cNvPr>
          <p:cNvSpPr txBox="1"/>
          <p:nvPr/>
        </p:nvSpPr>
        <p:spPr>
          <a:xfrm>
            <a:off x="2698683" y="4410545"/>
            <a:ext cx="639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term</a:t>
            </a:r>
          </a:p>
        </p:txBody>
      </p: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8C04012A-4FA5-6B44-80E4-9A7BFA02A83B}"/>
              </a:ext>
            </a:extLst>
          </p:cNvPr>
          <p:cNvCxnSpPr>
            <a:cxnSpLocks/>
            <a:endCxn id="63" idx="0"/>
          </p:cNvCxnSpPr>
          <p:nvPr/>
        </p:nvCxnSpPr>
        <p:spPr>
          <a:xfrm flipH="1">
            <a:off x="3060964" y="5458298"/>
            <a:ext cx="1" cy="26419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A93561DF-98DF-A440-B8EE-AB89FE1FA19E}"/>
              </a:ext>
            </a:extLst>
          </p:cNvPr>
          <p:cNvCxnSpPr>
            <a:cxnSpLocks/>
          </p:cNvCxnSpPr>
          <p:nvPr/>
        </p:nvCxnSpPr>
        <p:spPr>
          <a:xfrm flipH="1">
            <a:off x="3043007" y="4092158"/>
            <a:ext cx="5609" cy="3000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8AC93A18-FD63-3C49-B627-4ED0A6C07807}"/>
              </a:ext>
            </a:extLst>
          </p:cNvPr>
          <p:cNvCxnSpPr>
            <a:cxnSpLocks/>
            <a:stCxn id="60" idx="2"/>
            <a:endCxn id="68" idx="0"/>
          </p:cNvCxnSpPr>
          <p:nvPr/>
        </p:nvCxnSpPr>
        <p:spPr>
          <a:xfrm>
            <a:off x="694739" y="4779877"/>
            <a:ext cx="9904" cy="24288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8" name="TextBox 67">
            <a:extLst>
              <a:ext uri="{FF2B5EF4-FFF2-40B4-BE49-F238E27FC236}">
                <a16:creationId xmlns:a16="http://schemas.microsoft.com/office/drawing/2014/main" id="{4BACA7DC-06DF-1F42-9362-D172C7991887}"/>
              </a:ext>
            </a:extLst>
          </p:cNvPr>
          <p:cNvSpPr txBox="1"/>
          <p:nvPr/>
        </p:nvSpPr>
        <p:spPr>
          <a:xfrm>
            <a:off x="336753" y="5022766"/>
            <a:ext cx="735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factor</a:t>
            </a:r>
          </a:p>
        </p:txBody>
      </p: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03147EF5-1094-DF40-B87D-B68D07211B82}"/>
              </a:ext>
            </a:extLst>
          </p:cNvPr>
          <p:cNvCxnSpPr>
            <a:cxnSpLocks/>
            <a:endCxn id="70" idx="0"/>
          </p:cNvCxnSpPr>
          <p:nvPr/>
        </p:nvCxnSpPr>
        <p:spPr>
          <a:xfrm>
            <a:off x="3016271" y="4702186"/>
            <a:ext cx="9904" cy="24288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0" name="TextBox 69">
            <a:extLst>
              <a:ext uri="{FF2B5EF4-FFF2-40B4-BE49-F238E27FC236}">
                <a16:creationId xmlns:a16="http://schemas.microsoft.com/office/drawing/2014/main" id="{E3A4C9DB-E5C4-EE4E-B341-8806AFC0BC1A}"/>
              </a:ext>
            </a:extLst>
          </p:cNvPr>
          <p:cNvSpPr txBox="1"/>
          <p:nvPr/>
        </p:nvSpPr>
        <p:spPr>
          <a:xfrm>
            <a:off x="2658285" y="4945075"/>
            <a:ext cx="735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factor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6E863AD3-AF58-9343-8A51-6AC7DA42C02D}"/>
              </a:ext>
            </a:extLst>
          </p:cNvPr>
          <p:cNvSpPr txBox="1"/>
          <p:nvPr/>
        </p:nvSpPr>
        <p:spPr>
          <a:xfrm>
            <a:off x="4108799" y="5194151"/>
            <a:ext cx="1136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&lt;NUM, 4&gt;</a:t>
            </a:r>
          </a:p>
        </p:txBody>
      </p: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1FB1C20C-FC64-DC4C-9330-6351C4E9B540}"/>
              </a:ext>
            </a:extLst>
          </p:cNvPr>
          <p:cNvCxnSpPr>
            <a:cxnSpLocks/>
            <a:endCxn id="73" idx="0"/>
          </p:cNvCxnSpPr>
          <p:nvPr/>
        </p:nvCxnSpPr>
        <p:spPr>
          <a:xfrm flipH="1">
            <a:off x="4682834" y="3201598"/>
            <a:ext cx="1442" cy="46457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3" name="TextBox 72">
            <a:extLst>
              <a:ext uri="{FF2B5EF4-FFF2-40B4-BE49-F238E27FC236}">
                <a16:creationId xmlns:a16="http://schemas.microsoft.com/office/drawing/2014/main" id="{A5E35CF3-8A64-944D-AA44-CCB594F0C936}"/>
              </a:ext>
            </a:extLst>
          </p:cNvPr>
          <p:cNvSpPr txBox="1"/>
          <p:nvPr/>
        </p:nvSpPr>
        <p:spPr>
          <a:xfrm>
            <a:off x="4363323" y="3666176"/>
            <a:ext cx="639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term</a:t>
            </a:r>
          </a:p>
        </p:txBody>
      </p: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81C3E4BA-997F-AA4A-BB0F-E26D41A1AC4D}"/>
              </a:ext>
            </a:extLst>
          </p:cNvPr>
          <p:cNvCxnSpPr>
            <a:cxnSpLocks/>
            <a:stCxn id="73" idx="2"/>
            <a:endCxn id="75" idx="0"/>
          </p:cNvCxnSpPr>
          <p:nvPr/>
        </p:nvCxnSpPr>
        <p:spPr>
          <a:xfrm flipH="1">
            <a:off x="4682833" y="4035508"/>
            <a:ext cx="1" cy="4892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5" name="TextBox 74">
            <a:extLst>
              <a:ext uri="{FF2B5EF4-FFF2-40B4-BE49-F238E27FC236}">
                <a16:creationId xmlns:a16="http://schemas.microsoft.com/office/drawing/2014/main" id="{3AECA206-BD9C-0C4C-ACFA-6ED75A7F6D50}"/>
              </a:ext>
            </a:extLst>
          </p:cNvPr>
          <p:cNvSpPr txBox="1"/>
          <p:nvPr/>
        </p:nvSpPr>
        <p:spPr>
          <a:xfrm>
            <a:off x="4314943" y="4524758"/>
            <a:ext cx="735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factor</a:t>
            </a:r>
          </a:p>
        </p:txBody>
      </p: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0ECCCB75-1593-BA4C-988E-981C8B8AF8D5}"/>
              </a:ext>
            </a:extLst>
          </p:cNvPr>
          <p:cNvCxnSpPr>
            <a:cxnSpLocks/>
            <a:stCxn id="75" idx="2"/>
            <a:endCxn id="71" idx="0"/>
          </p:cNvCxnSpPr>
          <p:nvPr/>
        </p:nvCxnSpPr>
        <p:spPr>
          <a:xfrm flipH="1">
            <a:off x="4677224" y="4894090"/>
            <a:ext cx="5609" cy="3000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383030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B4A8C7-5939-4547-A4F8-5A4782C5D0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about for a different operator?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581C384-93DB-0D44-BE61-8197A0709109}"/>
              </a:ext>
            </a:extLst>
          </p:cNvPr>
          <p:cNvSpPr txBox="1"/>
          <p:nvPr/>
        </p:nvSpPr>
        <p:spPr>
          <a:xfrm>
            <a:off x="5979585" y="1566151"/>
            <a:ext cx="31470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ourier" pitchFamily="2" charset="0"/>
              </a:rPr>
              <a:t>input: 2-3-4</a:t>
            </a:r>
          </a:p>
        </p:txBody>
      </p:sp>
    </p:spTree>
    <p:extLst>
      <p:ext uri="{BB962C8B-B14F-4D97-AF65-F5344CB8AC3E}">
        <p14:creationId xmlns:p14="http://schemas.microsoft.com/office/powerpoint/2010/main" val="401151141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B4A8C7-5939-4547-A4F8-5A4782C5D0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about for a different operator?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581C384-93DB-0D44-BE61-8197A0709109}"/>
              </a:ext>
            </a:extLst>
          </p:cNvPr>
          <p:cNvSpPr txBox="1"/>
          <p:nvPr/>
        </p:nvSpPr>
        <p:spPr>
          <a:xfrm>
            <a:off x="5979585" y="1566151"/>
            <a:ext cx="31470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ourier" pitchFamily="2" charset="0"/>
              </a:rPr>
              <a:t>input: 2-3-4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EF4FC3F-B8F7-EF4A-8F6B-AAFA31AB4690}"/>
              </a:ext>
            </a:extLst>
          </p:cNvPr>
          <p:cNvSpPr txBox="1"/>
          <p:nvPr/>
        </p:nvSpPr>
        <p:spPr>
          <a:xfrm>
            <a:off x="8635402" y="2181957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0141CE8-2344-0948-9E95-8E3D11DE2430}"/>
              </a:ext>
            </a:extLst>
          </p:cNvPr>
          <p:cNvCxnSpPr>
            <a:cxnSpLocks/>
            <a:stCxn id="7" idx="2"/>
            <a:endCxn id="9" idx="0"/>
          </p:cNvCxnSpPr>
          <p:nvPr/>
        </p:nvCxnSpPr>
        <p:spPr>
          <a:xfrm flipH="1">
            <a:off x="7299498" y="2551289"/>
            <a:ext cx="1634896" cy="5366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E6D905BC-8176-5C4B-8283-5453872C6006}"/>
              </a:ext>
            </a:extLst>
          </p:cNvPr>
          <p:cNvSpPr txBox="1"/>
          <p:nvPr/>
        </p:nvSpPr>
        <p:spPr>
          <a:xfrm>
            <a:off x="7000506" y="3087933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686B2F0-A92C-9842-99A5-BB5F68B3CB0F}"/>
              </a:ext>
            </a:extLst>
          </p:cNvPr>
          <p:cNvCxnSpPr>
            <a:cxnSpLocks/>
            <a:stCxn id="7" idx="2"/>
            <a:endCxn id="12" idx="0"/>
          </p:cNvCxnSpPr>
          <p:nvPr/>
        </p:nvCxnSpPr>
        <p:spPr>
          <a:xfrm>
            <a:off x="8934394" y="2551289"/>
            <a:ext cx="2795" cy="54537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B373421-B101-4546-B128-9E43278BD634}"/>
              </a:ext>
            </a:extLst>
          </p:cNvPr>
          <p:cNvCxnSpPr>
            <a:cxnSpLocks/>
            <a:stCxn id="7" idx="2"/>
            <a:endCxn id="13" idx="0"/>
          </p:cNvCxnSpPr>
          <p:nvPr/>
        </p:nvCxnSpPr>
        <p:spPr>
          <a:xfrm>
            <a:off x="8934394" y="2551289"/>
            <a:ext cx="1057341" cy="5366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60AF16AA-22CD-FA4F-9F55-FCC38AD1D4BA}"/>
              </a:ext>
            </a:extLst>
          </p:cNvPr>
          <p:cNvSpPr txBox="1"/>
          <p:nvPr/>
        </p:nvSpPr>
        <p:spPr>
          <a:xfrm>
            <a:off x="8400824" y="3096661"/>
            <a:ext cx="1072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&lt;MINUS&gt;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A6A98FD-3CE1-2241-952E-12AD71379DB0}"/>
              </a:ext>
            </a:extLst>
          </p:cNvPr>
          <p:cNvSpPr txBox="1"/>
          <p:nvPr/>
        </p:nvSpPr>
        <p:spPr>
          <a:xfrm>
            <a:off x="9692743" y="3087933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6D518E2-D041-B54A-BAFD-9F3EB0B79156}"/>
              </a:ext>
            </a:extLst>
          </p:cNvPr>
          <p:cNvSpPr txBox="1"/>
          <p:nvPr/>
        </p:nvSpPr>
        <p:spPr>
          <a:xfrm>
            <a:off x="6724021" y="5469967"/>
            <a:ext cx="1136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&lt;NUM, 2&gt;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7BE47221-BFFC-0243-AFE9-5C53FC906A1B}"/>
              </a:ext>
            </a:extLst>
          </p:cNvPr>
          <p:cNvCxnSpPr>
            <a:cxnSpLocks/>
            <a:endCxn id="22" idx="0"/>
          </p:cNvCxnSpPr>
          <p:nvPr/>
        </p:nvCxnSpPr>
        <p:spPr>
          <a:xfrm flipH="1">
            <a:off x="7298056" y="3477414"/>
            <a:ext cx="1442" cy="46457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49807E1A-CE97-FF41-A2A5-7C3CB46AC284}"/>
              </a:ext>
            </a:extLst>
          </p:cNvPr>
          <p:cNvCxnSpPr>
            <a:cxnSpLocks/>
          </p:cNvCxnSpPr>
          <p:nvPr/>
        </p:nvCxnSpPr>
        <p:spPr>
          <a:xfrm flipH="1">
            <a:off x="8758711" y="3459774"/>
            <a:ext cx="1224374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9DAF383E-DF34-F944-BC7F-24A207C0E665}"/>
              </a:ext>
            </a:extLst>
          </p:cNvPr>
          <p:cNvCxnSpPr>
            <a:cxnSpLocks/>
          </p:cNvCxnSpPr>
          <p:nvPr/>
        </p:nvCxnSpPr>
        <p:spPr>
          <a:xfrm>
            <a:off x="9983084" y="3459774"/>
            <a:ext cx="0" cy="46940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8CA92CF3-16B2-3A46-9746-FE978094BA1D}"/>
              </a:ext>
            </a:extLst>
          </p:cNvPr>
          <p:cNvCxnSpPr>
            <a:cxnSpLocks/>
          </p:cNvCxnSpPr>
          <p:nvPr/>
        </p:nvCxnSpPr>
        <p:spPr>
          <a:xfrm>
            <a:off x="9983084" y="3459774"/>
            <a:ext cx="1097159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5173FE82-5C9F-3B48-8EAE-3B7CB4B7E7F6}"/>
              </a:ext>
            </a:extLst>
          </p:cNvPr>
          <p:cNvSpPr txBox="1"/>
          <p:nvPr/>
        </p:nvSpPr>
        <p:spPr>
          <a:xfrm>
            <a:off x="9525511" y="3926876"/>
            <a:ext cx="1072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&lt;MINUS&gt;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F067DEE-CDD4-7E46-9949-17B518AA1F04}"/>
              </a:ext>
            </a:extLst>
          </p:cNvPr>
          <p:cNvSpPr txBox="1"/>
          <p:nvPr/>
        </p:nvSpPr>
        <p:spPr>
          <a:xfrm>
            <a:off x="8459719" y="3895483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CCBC7C3-3B2D-8846-922F-FFE276D95ACE}"/>
              </a:ext>
            </a:extLst>
          </p:cNvPr>
          <p:cNvSpPr txBox="1"/>
          <p:nvPr/>
        </p:nvSpPr>
        <p:spPr>
          <a:xfrm>
            <a:off x="10781251" y="3895483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23078ED-048C-F640-ACD0-3E3AAD13C997}"/>
              </a:ext>
            </a:extLst>
          </p:cNvPr>
          <p:cNvSpPr txBox="1"/>
          <p:nvPr/>
        </p:nvSpPr>
        <p:spPr>
          <a:xfrm>
            <a:off x="6978545" y="3941992"/>
            <a:ext cx="639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term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AD31FE39-303E-6A49-A3C2-0B76C241499E}"/>
              </a:ext>
            </a:extLst>
          </p:cNvPr>
          <p:cNvCxnSpPr>
            <a:cxnSpLocks/>
            <a:stCxn id="22" idx="2"/>
            <a:endCxn id="24" idx="0"/>
          </p:cNvCxnSpPr>
          <p:nvPr/>
        </p:nvCxnSpPr>
        <p:spPr>
          <a:xfrm flipH="1">
            <a:off x="7298055" y="4311324"/>
            <a:ext cx="1" cy="4892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085D5B41-A14A-6947-AF22-039FD4CC5D3A}"/>
              </a:ext>
            </a:extLst>
          </p:cNvPr>
          <p:cNvSpPr txBox="1"/>
          <p:nvPr/>
        </p:nvSpPr>
        <p:spPr>
          <a:xfrm>
            <a:off x="6930165" y="4800574"/>
            <a:ext cx="735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factor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C24A46DA-5EEF-E14F-98AC-75E996BC5908}"/>
              </a:ext>
            </a:extLst>
          </p:cNvPr>
          <p:cNvCxnSpPr>
            <a:cxnSpLocks/>
            <a:stCxn id="24" idx="2"/>
            <a:endCxn id="14" idx="0"/>
          </p:cNvCxnSpPr>
          <p:nvPr/>
        </p:nvCxnSpPr>
        <p:spPr>
          <a:xfrm flipH="1">
            <a:off x="7292446" y="5169906"/>
            <a:ext cx="5609" cy="3000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53922C26-78A1-2B41-8636-490EF1E8297B}"/>
              </a:ext>
            </a:extLst>
          </p:cNvPr>
          <p:cNvSpPr txBox="1"/>
          <p:nvPr/>
        </p:nvSpPr>
        <p:spPr>
          <a:xfrm>
            <a:off x="8223152" y="5907160"/>
            <a:ext cx="1136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&lt;NUM, 3&gt;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97B625C-0EB6-C44A-B7B1-59D7A6B79F63}"/>
              </a:ext>
            </a:extLst>
          </p:cNvPr>
          <p:cNvSpPr txBox="1"/>
          <p:nvPr/>
        </p:nvSpPr>
        <p:spPr>
          <a:xfrm>
            <a:off x="8429296" y="4595211"/>
            <a:ext cx="639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term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EFCE927F-6F2D-7C4E-A51D-683038842E00}"/>
              </a:ext>
            </a:extLst>
          </p:cNvPr>
          <p:cNvCxnSpPr>
            <a:cxnSpLocks/>
            <a:endCxn id="28" idx="0"/>
          </p:cNvCxnSpPr>
          <p:nvPr/>
        </p:nvCxnSpPr>
        <p:spPr>
          <a:xfrm>
            <a:off x="8791577" y="5598467"/>
            <a:ext cx="0" cy="30869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3EF182C6-3A3A-5340-AECF-F5309B097F1B}"/>
              </a:ext>
            </a:extLst>
          </p:cNvPr>
          <p:cNvCxnSpPr>
            <a:cxnSpLocks/>
          </p:cNvCxnSpPr>
          <p:nvPr/>
        </p:nvCxnSpPr>
        <p:spPr>
          <a:xfrm flipH="1">
            <a:off x="8773620" y="4276824"/>
            <a:ext cx="5609" cy="3000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13C08319-763D-EC4A-85E5-A88DF4758EAC}"/>
              </a:ext>
            </a:extLst>
          </p:cNvPr>
          <p:cNvSpPr txBox="1"/>
          <p:nvPr/>
        </p:nvSpPr>
        <p:spPr>
          <a:xfrm>
            <a:off x="10546607" y="5907160"/>
            <a:ext cx="1136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&lt;NUM, 4&gt;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9F2F9A8A-EA8C-4840-9B67-4CF2EB90B9E3}"/>
              </a:ext>
            </a:extLst>
          </p:cNvPr>
          <p:cNvSpPr txBox="1"/>
          <p:nvPr/>
        </p:nvSpPr>
        <p:spPr>
          <a:xfrm>
            <a:off x="10752751" y="4595211"/>
            <a:ext cx="639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term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94B5E655-A336-324F-8040-8067BBACD221}"/>
              </a:ext>
            </a:extLst>
          </p:cNvPr>
          <p:cNvCxnSpPr>
            <a:cxnSpLocks/>
            <a:endCxn id="32" idx="0"/>
          </p:cNvCxnSpPr>
          <p:nvPr/>
        </p:nvCxnSpPr>
        <p:spPr>
          <a:xfrm>
            <a:off x="11115032" y="5642964"/>
            <a:ext cx="0" cy="26419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E7FBE64F-48C5-3445-A705-3585FFC27A81}"/>
              </a:ext>
            </a:extLst>
          </p:cNvPr>
          <p:cNvCxnSpPr>
            <a:cxnSpLocks/>
          </p:cNvCxnSpPr>
          <p:nvPr/>
        </p:nvCxnSpPr>
        <p:spPr>
          <a:xfrm flipH="1">
            <a:off x="11097075" y="4276824"/>
            <a:ext cx="5609" cy="3000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0E9BEB0F-F6AB-D14C-AA7C-F8C362827398}"/>
              </a:ext>
            </a:extLst>
          </p:cNvPr>
          <p:cNvCxnSpPr>
            <a:cxnSpLocks/>
            <a:stCxn id="29" idx="2"/>
            <a:endCxn id="42" idx="0"/>
          </p:cNvCxnSpPr>
          <p:nvPr/>
        </p:nvCxnSpPr>
        <p:spPr>
          <a:xfrm>
            <a:off x="8748807" y="4964543"/>
            <a:ext cx="9904" cy="24288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D5E41403-C4A0-4D4C-8612-2848F97625CD}"/>
              </a:ext>
            </a:extLst>
          </p:cNvPr>
          <p:cNvSpPr txBox="1"/>
          <p:nvPr/>
        </p:nvSpPr>
        <p:spPr>
          <a:xfrm>
            <a:off x="8390821" y="5207432"/>
            <a:ext cx="735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factor</a:t>
            </a:r>
          </a:p>
        </p:txBody>
      </p: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614A3599-6266-194B-A062-C993C27C06A8}"/>
              </a:ext>
            </a:extLst>
          </p:cNvPr>
          <p:cNvCxnSpPr>
            <a:cxnSpLocks/>
            <a:endCxn id="47" idx="0"/>
          </p:cNvCxnSpPr>
          <p:nvPr/>
        </p:nvCxnSpPr>
        <p:spPr>
          <a:xfrm>
            <a:off x="11070339" y="4886852"/>
            <a:ext cx="9904" cy="24288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F1C7E270-ED72-8040-87BF-6441A4678689}"/>
              </a:ext>
            </a:extLst>
          </p:cNvPr>
          <p:cNvSpPr txBox="1"/>
          <p:nvPr/>
        </p:nvSpPr>
        <p:spPr>
          <a:xfrm>
            <a:off x="10712353" y="5129741"/>
            <a:ext cx="735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factor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5EC1923B-CC00-F54F-B58B-2CBADA324DE1}"/>
              </a:ext>
            </a:extLst>
          </p:cNvPr>
          <p:cNvSpPr txBox="1"/>
          <p:nvPr/>
        </p:nvSpPr>
        <p:spPr>
          <a:xfrm>
            <a:off x="3337704" y="1941731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3BEC7F16-A435-7C43-9D5A-1A75CBD13DBE}"/>
              </a:ext>
            </a:extLst>
          </p:cNvPr>
          <p:cNvCxnSpPr>
            <a:cxnSpLocks/>
            <a:stCxn id="36" idx="2"/>
            <a:endCxn id="38" idx="0"/>
          </p:cNvCxnSpPr>
          <p:nvPr/>
        </p:nvCxnSpPr>
        <p:spPr>
          <a:xfrm flipH="1">
            <a:off x="2001800" y="2311063"/>
            <a:ext cx="1634896" cy="5366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38EE1F56-B098-B34B-BF7A-EF753C1D22C6}"/>
              </a:ext>
            </a:extLst>
          </p:cNvPr>
          <p:cNvSpPr txBox="1"/>
          <p:nvPr/>
        </p:nvSpPr>
        <p:spPr>
          <a:xfrm>
            <a:off x="1702808" y="2847707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130EC886-051B-1248-823D-2EB736133459}"/>
              </a:ext>
            </a:extLst>
          </p:cNvPr>
          <p:cNvCxnSpPr>
            <a:cxnSpLocks/>
            <a:stCxn id="36" idx="2"/>
            <a:endCxn id="43" idx="0"/>
          </p:cNvCxnSpPr>
          <p:nvPr/>
        </p:nvCxnSpPr>
        <p:spPr>
          <a:xfrm flipH="1">
            <a:off x="3622484" y="2311063"/>
            <a:ext cx="14212" cy="5366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4952DEB2-6A92-8541-ACE1-DDEDA7B9D118}"/>
              </a:ext>
            </a:extLst>
          </p:cNvPr>
          <p:cNvCxnSpPr>
            <a:cxnSpLocks/>
            <a:stCxn id="36" idx="2"/>
            <a:endCxn id="44" idx="0"/>
          </p:cNvCxnSpPr>
          <p:nvPr/>
        </p:nvCxnSpPr>
        <p:spPr>
          <a:xfrm>
            <a:off x="3636696" y="2311063"/>
            <a:ext cx="1057341" cy="5366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1A9C10E0-8E1E-5748-91F2-5B29E549D1D6}"/>
              </a:ext>
            </a:extLst>
          </p:cNvPr>
          <p:cNvSpPr txBox="1"/>
          <p:nvPr/>
        </p:nvSpPr>
        <p:spPr>
          <a:xfrm>
            <a:off x="3086119" y="2847707"/>
            <a:ext cx="1072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&lt;MINUS&gt;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D7CA5CA2-4EA4-3B4E-9A91-6DDCD6F71A20}"/>
              </a:ext>
            </a:extLst>
          </p:cNvPr>
          <p:cNvSpPr txBox="1"/>
          <p:nvPr/>
        </p:nvSpPr>
        <p:spPr>
          <a:xfrm>
            <a:off x="4395045" y="2847707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2737F467-DD3B-464D-AB7C-48ADAE9C7A75}"/>
              </a:ext>
            </a:extLst>
          </p:cNvPr>
          <p:cNvCxnSpPr>
            <a:cxnSpLocks/>
          </p:cNvCxnSpPr>
          <p:nvPr/>
        </p:nvCxnSpPr>
        <p:spPr>
          <a:xfrm flipH="1">
            <a:off x="704643" y="3275108"/>
            <a:ext cx="1224374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3B3C027E-6CAD-874A-BA4C-D4BDE373AB42}"/>
              </a:ext>
            </a:extLst>
          </p:cNvPr>
          <p:cNvCxnSpPr>
            <a:cxnSpLocks/>
          </p:cNvCxnSpPr>
          <p:nvPr/>
        </p:nvCxnSpPr>
        <p:spPr>
          <a:xfrm>
            <a:off x="1929016" y="3275108"/>
            <a:ext cx="0" cy="46940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1ED3D8CF-46C2-074A-B667-A1B26D7A6839}"/>
              </a:ext>
            </a:extLst>
          </p:cNvPr>
          <p:cNvCxnSpPr>
            <a:cxnSpLocks/>
          </p:cNvCxnSpPr>
          <p:nvPr/>
        </p:nvCxnSpPr>
        <p:spPr>
          <a:xfrm>
            <a:off x="1929016" y="3275108"/>
            <a:ext cx="1097159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2" name="TextBox 51">
            <a:extLst>
              <a:ext uri="{FF2B5EF4-FFF2-40B4-BE49-F238E27FC236}">
                <a16:creationId xmlns:a16="http://schemas.microsoft.com/office/drawing/2014/main" id="{41C57070-1823-F445-9473-2FC7F87656AF}"/>
              </a:ext>
            </a:extLst>
          </p:cNvPr>
          <p:cNvSpPr txBox="1"/>
          <p:nvPr/>
        </p:nvSpPr>
        <p:spPr>
          <a:xfrm>
            <a:off x="1471443" y="3742210"/>
            <a:ext cx="1072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&lt;MINUS&gt;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96253B0E-0EC6-3148-A7AA-7554864A0EED}"/>
              </a:ext>
            </a:extLst>
          </p:cNvPr>
          <p:cNvSpPr txBox="1"/>
          <p:nvPr/>
        </p:nvSpPr>
        <p:spPr>
          <a:xfrm>
            <a:off x="405651" y="3710817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E8D89358-50D5-5149-9D7E-12BE25096FA6}"/>
              </a:ext>
            </a:extLst>
          </p:cNvPr>
          <p:cNvSpPr txBox="1"/>
          <p:nvPr/>
        </p:nvSpPr>
        <p:spPr>
          <a:xfrm>
            <a:off x="2727183" y="3710817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4BB51672-AA26-1342-9E90-03C0F97FFA09}"/>
              </a:ext>
            </a:extLst>
          </p:cNvPr>
          <p:cNvSpPr txBox="1"/>
          <p:nvPr/>
        </p:nvSpPr>
        <p:spPr>
          <a:xfrm>
            <a:off x="169084" y="5722494"/>
            <a:ext cx="1136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&lt;NUM, 2&gt;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C1BB3498-EE54-8746-A272-5AD0BED142DC}"/>
              </a:ext>
            </a:extLst>
          </p:cNvPr>
          <p:cNvSpPr txBox="1"/>
          <p:nvPr/>
        </p:nvSpPr>
        <p:spPr>
          <a:xfrm>
            <a:off x="375228" y="4410545"/>
            <a:ext cx="639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term</a:t>
            </a:r>
          </a:p>
        </p:txBody>
      </p: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FD6F8D07-D95A-5448-B1DF-6BD3C103C7EB}"/>
              </a:ext>
            </a:extLst>
          </p:cNvPr>
          <p:cNvCxnSpPr>
            <a:cxnSpLocks/>
            <a:endCxn id="59" idx="0"/>
          </p:cNvCxnSpPr>
          <p:nvPr/>
        </p:nvCxnSpPr>
        <p:spPr>
          <a:xfrm flipH="1">
            <a:off x="737509" y="5413801"/>
            <a:ext cx="1" cy="30869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A86DCAF7-69E6-834A-AE6E-0FE38CEA85BA}"/>
              </a:ext>
            </a:extLst>
          </p:cNvPr>
          <p:cNvCxnSpPr>
            <a:cxnSpLocks/>
          </p:cNvCxnSpPr>
          <p:nvPr/>
        </p:nvCxnSpPr>
        <p:spPr>
          <a:xfrm flipH="1">
            <a:off x="719552" y="4092158"/>
            <a:ext cx="5609" cy="3000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3" name="TextBox 62">
            <a:extLst>
              <a:ext uri="{FF2B5EF4-FFF2-40B4-BE49-F238E27FC236}">
                <a16:creationId xmlns:a16="http://schemas.microsoft.com/office/drawing/2014/main" id="{BD57399C-B201-B746-8DE0-BCBE79A9AA7E}"/>
              </a:ext>
            </a:extLst>
          </p:cNvPr>
          <p:cNvSpPr txBox="1"/>
          <p:nvPr/>
        </p:nvSpPr>
        <p:spPr>
          <a:xfrm>
            <a:off x="2492539" y="5722494"/>
            <a:ext cx="1136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&lt;NUM, 3&gt;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2026449A-B7B4-B146-92E2-AEC4902CF791}"/>
              </a:ext>
            </a:extLst>
          </p:cNvPr>
          <p:cNvSpPr txBox="1"/>
          <p:nvPr/>
        </p:nvSpPr>
        <p:spPr>
          <a:xfrm>
            <a:off x="2698683" y="4410545"/>
            <a:ext cx="639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term</a:t>
            </a:r>
          </a:p>
        </p:txBody>
      </p: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8C04012A-4FA5-6B44-80E4-9A7BFA02A83B}"/>
              </a:ext>
            </a:extLst>
          </p:cNvPr>
          <p:cNvCxnSpPr>
            <a:cxnSpLocks/>
            <a:endCxn id="63" idx="0"/>
          </p:cNvCxnSpPr>
          <p:nvPr/>
        </p:nvCxnSpPr>
        <p:spPr>
          <a:xfrm flipH="1">
            <a:off x="3060964" y="5458298"/>
            <a:ext cx="1" cy="26419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A93561DF-98DF-A440-B8EE-AB89FE1FA19E}"/>
              </a:ext>
            </a:extLst>
          </p:cNvPr>
          <p:cNvCxnSpPr>
            <a:cxnSpLocks/>
          </p:cNvCxnSpPr>
          <p:nvPr/>
        </p:nvCxnSpPr>
        <p:spPr>
          <a:xfrm flipH="1">
            <a:off x="3043007" y="4092158"/>
            <a:ext cx="5609" cy="3000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8AC93A18-FD63-3C49-B627-4ED0A6C07807}"/>
              </a:ext>
            </a:extLst>
          </p:cNvPr>
          <p:cNvCxnSpPr>
            <a:cxnSpLocks/>
            <a:stCxn id="60" idx="2"/>
            <a:endCxn id="68" idx="0"/>
          </p:cNvCxnSpPr>
          <p:nvPr/>
        </p:nvCxnSpPr>
        <p:spPr>
          <a:xfrm>
            <a:off x="694739" y="4779877"/>
            <a:ext cx="9904" cy="24288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8" name="TextBox 67">
            <a:extLst>
              <a:ext uri="{FF2B5EF4-FFF2-40B4-BE49-F238E27FC236}">
                <a16:creationId xmlns:a16="http://schemas.microsoft.com/office/drawing/2014/main" id="{4BACA7DC-06DF-1F42-9362-D172C7991887}"/>
              </a:ext>
            </a:extLst>
          </p:cNvPr>
          <p:cNvSpPr txBox="1"/>
          <p:nvPr/>
        </p:nvSpPr>
        <p:spPr>
          <a:xfrm>
            <a:off x="336753" y="5022766"/>
            <a:ext cx="735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factor</a:t>
            </a:r>
          </a:p>
        </p:txBody>
      </p: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03147EF5-1094-DF40-B87D-B68D07211B82}"/>
              </a:ext>
            </a:extLst>
          </p:cNvPr>
          <p:cNvCxnSpPr>
            <a:cxnSpLocks/>
            <a:endCxn id="70" idx="0"/>
          </p:cNvCxnSpPr>
          <p:nvPr/>
        </p:nvCxnSpPr>
        <p:spPr>
          <a:xfrm>
            <a:off x="3016271" y="4702186"/>
            <a:ext cx="9904" cy="24288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0" name="TextBox 69">
            <a:extLst>
              <a:ext uri="{FF2B5EF4-FFF2-40B4-BE49-F238E27FC236}">
                <a16:creationId xmlns:a16="http://schemas.microsoft.com/office/drawing/2014/main" id="{E3A4C9DB-E5C4-EE4E-B341-8806AFC0BC1A}"/>
              </a:ext>
            </a:extLst>
          </p:cNvPr>
          <p:cNvSpPr txBox="1"/>
          <p:nvPr/>
        </p:nvSpPr>
        <p:spPr>
          <a:xfrm>
            <a:off x="2658285" y="4945075"/>
            <a:ext cx="735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factor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6E863AD3-AF58-9343-8A51-6AC7DA42C02D}"/>
              </a:ext>
            </a:extLst>
          </p:cNvPr>
          <p:cNvSpPr txBox="1"/>
          <p:nvPr/>
        </p:nvSpPr>
        <p:spPr>
          <a:xfrm>
            <a:off x="4108799" y="5194151"/>
            <a:ext cx="1136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&lt;NUM, 4&gt;</a:t>
            </a:r>
          </a:p>
        </p:txBody>
      </p: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1FB1C20C-FC64-DC4C-9330-6351C4E9B540}"/>
              </a:ext>
            </a:extLst>
          </p:cNvPr>
          <p:cNvCxnSpPr>
            <a:cxnSpLocks/>
            <a:endCxn id="73" idx="0"/>
          </p:cNvCxnSpPr>
          <p:nvPr/>
        </p:nvCxnSpPr>
        <p:spPr>
          <a:xfrm flipH="1">
            <a:off x="4682834" y="3201598"/>
            <a:ext cx="1442" cy="46457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3" name="TextBox 72">
            <a:extLst>
              <a:ext uri="{FF2B5EF4-FFF2-40B4-BE49-F238E27FC236}">
                <a16:creationId xmlns:a16="http://schemas.microsoft.com/office/drawing/2014/main" id="{A5E35CF3-8A64-944D-AA44-CCB594F0C936}"/>
              </a:ext>
            </a:extLst>
          </p:cNvPr>
          <p:cNvSpPr txBox="1"/>
          <p:nvPr/>
        </p:nvSpPr>
        <p:spPr>
          <a:xfrm>
            <a:off x="4363323" y="3666176"/>
            <a:ext cx="639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term</a:t>
            </a:r>
          </a:p>
        </p:txBody>
      </p: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81C3E4BA-997F-AA4A-BB0F-E26D41A1AC4D}"/>
              </a:ext>
            </a:extLst>
          </p:cNvPr>
          <p:cNvCxnSpPr>
            <a:cxnSpLocks/>
            <a:stCxn id="73" idx="2"/>
            <a:endCxn id="75" idx="0"/>
          </p:cNvCxnSpPr>
          <p:nvPr/>
        </p:nvCxnSpPr>
        <p:spPr>
          <a:xfrm flipH="1">
            <a:off x="4682833" y="4035508"/>
            <a:ext cx="1" cy="4892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5" name="TextBox 74">
            <a:extLst>
              <a:ext uri="{FF2B5EF4-FFF2-40B4-BE49-F238E27FC236}">
                <a16:creationId xmlns:a16="http://schemas.microsoft.com/office/drawing/2014/main" id="{3AECA206-BD9C-0C4C-ACFA-6ED75A7F6D50}"/>
              </a:ext>
            </a:extLst>
          </p:cNvPr>
          <p:cNvSpPr txBox="1"/>
          <p:nvPr/>
        </p:nvSpPr>
        <p:spPr>
          <a:xfrm>
            <a:off x="4314943" y="4524758"/>
            <a:ext cx="735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factor</a:t>
            </a:r>
          </a:p>
        </p:txBody>
      </p: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0ECCCB75-1593-BA4C-988E-981C8B8AF8D5}"/>
              </a:ext>
            </a:extLst>
          </p:cNvPr>
          <p:cNvCxnSpPr>
            <a:cxnSpLocks/>
            <a:stCxn id="75" idx="2"/>
            <a:endCxn id="71" idx="0"/>
          </p:cNvCxnSpPr>
          <p:nvPr/>
        </p:nvCxnSpPr>
        <p:spPr>
          <a:xfrm flipH="1">
            <a:off x="4677224" y="4894090"/>
            <a:ext cx="5609" cy="3000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F78502AC-FF46-EB41-BAC1-FC148BE1697D}"/>
              </a:ext>
            </a:extLst>
          </p:cNvPr>
          <p:cNvSpPr txBox="1"/>
          <p:nvPr/>
        </p:nvSpPr>
        <p:spPr>
          <a:xfrm>
            <a:off x="5046453" y="6280030"/>
            <a:ext cx="19907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Which one is right?</a:t>
            </a:r>
          </a:p>
        </p:txBody>
      </p:sp>
    </p:spTree>
    <p:extLst>
      <p:ext uri="{BB962C8B-B14F-4D97-AF65-F5344CB8AC3E}">
        <p14:creationId xmlns:p14="http://schemas.microsoft.com/office/powerpoint/2010/main" val="288011724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B4A8C7-5939-4547-A4F8-5A4782C5D0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about for a different operator?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581C384-93DB-0D44-BE61-8197A0709109}"/>
              </a:ext>
            </a:extLst>
          </p:cNvPr>
          <p:cNvSpPr txBox="1"/>
          <p:nvPr/>
        </p:nvSpPr>
        <p:spPr>
          <a:xfrm>
            <a:off x="5979585" y="1566151"/>
            <a:ext cx="31470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ourier" pitchFamily="2" charset="0"/>
              </a:rPr>
              <a:t>input: 2-3-4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EF4FC3F-B8F7-EF4A-8F6B-AAFA31AB4690}"/>
              </a:ext>
            </a:extLst>
          </p:cNvPr>
          <p:cNvSpPr txBox="1"/>
          <p:nvPr/>
        </p:nvSpPr>
        <p:spPr>
          <a:xfrm>
            <a:off x="8635402" y="2181957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0141CE8-2344-0948-9E95-8E3D11DE2430}"/>
              </a:ext>
            </a:extLst>
          </p:cNvPr>
          <p:cNvCxnSpPr>
            <a:cxnSpLocks/>
            <a:stCxn id="7" idx="2"/>
            <a:endCxn id="9" idx="0"/>
          </p:cNvCxnSpPr>
          <p:nvPr/>
        </p:nvCxnSpPr>
        <p:spPr>
          <a:xfrm flipH="1">
            <a:off x="7299498" y="2551289"/>
            <a:ext cx="1634896" cy="5366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E6D905BC-8176-5C4B-8283-5453872C6006}"/>
              </a:ext>
            </a:extLst>
          </p:cNvPr>
          <p:cNvSpPr txBox="1"/>
          <p:nvPr/>
        </p:nvSpPr>
        <p:spPr>
          <a:xfrm>
            <a:off x="7000506" y="3087933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686B2F0-A92C-9842-99A5-BB5F68B3CB0F}"/>
              </a:ext>
            </a:extLst>
          </p:cNvPr>
          <p:cNvCxnSpPr>
            <a:cxnSpLocks/>
            <a:stCxn id="7" idx="2"/>
            <a:endCxn id="12" idx="0"/>
          </p:cNvCxnSpPr>
          <p:nvPr/>
        </p:nvCxnSpPr>
        <p:spPr>
          <a:xfrm>
            <a:off x="8934394" y="2551289"/>
            <a:ext cx="2795" cy="54537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B373421-B101-4546-B128-9E43278BD634}"/>
              </a:ext>
            </a:extLst>
          </p:cNvPr>
          <p:cNvCxnSpPr>
            <a:cxnSpLocks/>
            <a:stCxn id="7" idx="2"/>
            <a:endCxn id="13" idx="0"/>
          </p:cNvCxnSpPr>
          <p:nvPr/>
        </p:nvCxnSpPr>
        <p:spPr>
          <a:xfrm>
            <a:off x="8934394" y="2551289"/>
            <a:ext cx="1057341" cy="5366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60AF16AA-22CD-FA4F-9F55-FCC38AD1D4BA}"/>
              </a:ext>
            </a:extLst>
          </p:cNvPr>
          <p:cNvSpPr txBox="1"/>
          <p:nvPr/>
        </p:nvSpPr>
        <p:spPr>
          <a:xfrm>
            <a:off x="8400824" y="3096661"/>
            <a:ext cx="1072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&lt;MINUS&gt;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A6A98FD-3CE1-2241-952E-12AD71379DB0}"/>
              </a:ext>
            </a:extLst>
          </p:cNvPr>
          <p:cNvSpPr txBox="1"/>
          <p:nvPr/>
        </p:nvSpPr>
        <p:spPr>
          <a:xfrm>
            <a:off x="9692743" y="3087933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6D518E2-D041-B54A-BAFD-9F3EB0B79156}"/>
              </a:ext>
            </a:extLst>
          </p:cNvPr>
          <p:cNvSpPr txBox="1"/>
          <p:nvPr/>
        </p:nvSpPr>
        <p:spPr>
          <a:xfrm>
            <a:off x="6724021" y="5469967"/>
            <a:ext cx="1136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&lt;NUM, 2&gt;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7BE47221-BFFC-0243-AFE9-5C53FC906A1B}"/>
              </a:ext>
            </a:extLst>
          </p:cNvPr>
          <p:cNvCxnSpPr>
            <a:cxnSpLocks/>
            <a:endCxn id="22" idx="0"/>
          </p:cNvCxnSpPr>
          <p:nvPr/>
        </p:nvCxnSpPr>
        <p:spPr>
          <a:xfrm flipH="1">
            <a:off x="7298056" y="3477414"/>
            <a:ext cx="1442" cy="46457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49807E1A-CE97-FF41-A2A5-7C3CB46AC284}"/>
              </a:ext>
            </a:extLst>
          </p:cNvPr>
          <p:cNvCxnSpPr>
            <a:cxnSpLocks/>
          </p:cNvCxnSpPr>
          <p:nvPr/>
        </p:nvCxnSpPr>
        <p:spPr>
          <a:xfrm flipH="1">
            <a:off x="8758711" y="3459774"/>
            <a:ext cx="1224374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9DAF383E-DF34-F944-BC7F-24A207C0E665}"/>
              </a:ext>
            </a:extLst>
          </p:cNvPr>
          <p:cNvCxnSpPr>
            <a:cxnSpLocks/>
          </p:cNvCxnSpPr>
          <p:nvPr/>
        </p:nvCxnSpPr>
        <p:spPr>
          <a:xfrm>
            <a:off x="9983084" y="3459774"/>
            <a:ext cx="0" cy="46940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8CA92CF3-16B2-3A46-9746-FE978094BA1D}"/>
              </a:ext>
            </a:extLst>
          </p:cNvPr>
          <p:cNvCxnSpPr>
            <a:cxnSpLocks/>
          </p:cNvCxnSpPr>
          <p:nvPr/>
        </p:nvCxnSpPr>
        <p:spPr>
          <a:xfrm>
            <a:off x="9983084" y="3459774"/>
            <a:ext cx="1097159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5173FE82-5C9F-3B48-8EAE-3B7CB4B7E7F6}"/>
              </a:ext>
            </a:extLst>
          </p:cNvPr>
          <p:cNvSpPr txBox="1"/>
          <p:nvPr/>
        </p:nvSpPr>
        <p:spPr>
          <a:xfrm>
            <a:off x="9525511" y="3926876"/>
            <a:ext cx="1072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&lt;MINUS&gt;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F067DEE-CDD4-7E46-9949-17B518AA1F04}"/>
              </a:ext>
            </a:extLst>
          </p:cNvPr>
          <p:cNvSpPr txBox="1"/>
          <p:nvPr/>
        </p:nvSpPr>
        <p:spPr>
          <a:xfrm>
            <a:off x="8459719" y="3895483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CCBC7C3-3B2D-8846-922F-FFE276D95ACE}"/>
              </a:ext>
            </a:extLst>
          </p:cNvPr>
          <p:cNvSpPr txBox="1"/>
          <p:nvPr/>
        </p:nvSpPr>
        <p:spPr>
          <a:xfrm>
            <a:off x="10781251" y="3895483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23078ED-048C-F640-ACD0-3E3AAD13C997}"/>
              </a:ext>
            </a:extLst>
          </p:cNvPr>
          <p:cNvSpPr txBox="1"/>
          <p:nvPr/>
        </p:nvSpPr>
        <p:spPr>
          <a:xfrm>
            <a:off x="6978545" y="3941992"/>
            <a:ext cx="639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term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AD31FE39-303E-6A49-A3C2-0B76C241499E}"/>
              </a:ext>
            </a:extLst>
          </p:cNvPr>
          <p:cNvCxnSpPr>
            <a:cxnSpLocks/>
            <a:stCxn id="22" idx="2"/>
            <a:endCxn id="24" idx="0"/>
          </p:cNvCxnSpPr>
          <p:nvPr/>
        </p:nvCxnSpPr>
        <p:spPr>
          <a:xfrm flipH="1">
            <a:off x="7298055" y="4311324"/>
            <a:ext cx="1" cy="4892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085D5B41-A14A-6947-AF22-039FD4CC5D3A}"/>
              </a:ext>
            </a:extLst>
          </p:cNvPr>
          <p:cNvSpPr txBox="1"/>
          <p:nvPr/>
        </p:nvSpPr>
        <p:spPr>
          <a:xfrm>
            <a:off x="6930165" y="4800574"/>
            <a:ext cx="735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factor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C24A46DA-5EEF-E14F-98AC-75E996BC5908}"/>
              </a:ext>
            </a:extLst>
          </p:cNvPr>
          <p:cNvCxnSpPr>
            <a:cxnSpLocks/>
            <a:stCxn id="24" idx="2"/>
            <a:endCxn id="14" idx="0"/>
          </p:cNvCxnSpPr>
          <p:nvPr/>
        </p:nvCxnSpPr>
        <p:spPr>
          <a:xfrm flipH="1">
            <a:off x="7292446" y="5169906"/>
            <a:ext cx="5609" cy="3000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53922C26-78A1-2B41-8636-490EF1E8297B}"/>
              </a:ext>
            </a:extLst>
          </p:cNvPr>
          <p:cNvSpPr txBox="1"/>
          <p:nvPr/>
        </p:nvSpPr>
        <p:spPr>
          <a:xfrm>
            <a:off x="8223152" y="5907160"/>
            <a:ext cx="1136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&lt;NUM, 3&gt;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97B625C-0EB6-C44A-B7B1-59D7A6B79F63}"/>
              </a:ext>
            </a:extLst>
          </p:cNvPr>
          <p:cNvSpPr txBox="1"/>
          <p:nvPr/>
        </p:nvSpPr>
        <p:spPr>
          <a:xfrm>
            <a:off x="8429296" y="4595211"/>
            <a:ext cx="639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term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EFCE927F-6F2D-7C4E-A51D-683038842E00}"/>
              </a:ext>
            </a:extLst>
          </p:cNvPr>
          <p:cNvCxnSpPr>
            <a:cxnSpLocks/>
            <a:endCxn id="28" idx="0"/>
          </p:cNvCxnSpPr>
          <p:nvPr/>
        </p:nvCxnSpPr>
        <p:spPr>
          <a:xfrm>
            <a:off x="8791577" y="5598467"/>
            <a:ext cx="0" cy="30869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3EF182C6-3A3A-5340-AECF-F5309B097F1B}"/>
              </a:ext>
            </a:extLst>
          </p:cNvPr>
          <p:cNvCxnSpPr>
            <a:cxnSpLocks/>
          </p:cNvCxnSpPr>
          <p:nvPr/>
        </p:nvCxnSpPr>
        <p:spPr>
          <a:xfrm flipH="1">
            <a:off x="8773620" y="4276824"/>
            <a:ext cx="5609" cy="3000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13C08319-763D-EC4A-85E5-A88DF4758EAC}"/>
              </a:ext>
            </a:extLst>
          </p:cNvPr>
          <p:cNvSpPr txBox="1"/>
          <p:nvPr/>
        </p:nvSpPr>
        <p:spPr>
          <a:xfrm>
            <a:off x="10546607" y="5907160"/>
            <a:ext cx="1136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&lt;NUM, 4&gt;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9F2F9A8A-EA8C-4840-9B67-4CF2EB90B9E3}"/>
              </a:ext>
            </a:extLst>
          </p:cNvPr>
          <p:cNvSpPr txBox="1"/>
          <p:nvPr/>
        </p:nvSpPr>
        <p:spPr>
          <a:xfrm>
            <a:off x="10752751" y="4595211"/>
            <a:ext cx="639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term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94B5E655-A336-324F-8040-8067BBACD221}"/>
              </a:ext>
            </a:extLst>
          </p:cNvPr>
          <p:cNvCxnSpPr>
            <a:cxnSpLocks/>
            <a:endCxn id="32" idx="0"/>
          </p:cNvCxnSpPr>
          <p:nvPr/>
        </p:nvCxnSpPr>
        <p:spPr>
          <a:xfrm>
            <a:off x="11115032" y="5642964"/>
            <a:ext cx="0" cy="26419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E7FBE64F-48C5-3445-A705-3585FFC27A81}"/>
              </a:ext>
            </a:extLst>
          </p:cNvPr>
          <p:cNvCxnSpPr>
            <a:cxnSpLocks/>
          </p:cNvCxnSpPr>
          <p:nvPr/>
        </p:nvCxnSpPr>
        <p:spPr>
          <a:xfrm flipH="1">
            <a:off x="11097075" y="4276824"/>
            <a:ext cx="5609" cy="3000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0E9BEB0F-F6AB-D14C-AA7C-F8C362827398}"/>
              </a:ext>
            </a:extLst>
          </p:cNvPr>
          <p:cNvCxnSpPr>
            <a:cxnSpLocks/>
            <a:stCxn id="29" idx="2"/>
            <a:endCxn id="42" idx="0"/>
          </p:cNvCxnSpPr>
          <p:nvPr/>
        </p:nvCxnSpPr>
        <p:spPr>
          <a:xfrm>
            <a:off x="8748807" y="4964543"/>
            <a:ext cx="9904" cy="24288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D5E41403-C4A0-4D4C-8612-2848F97625CD}"/>
              </a:ext>
            </a:extLst>
          </p:cNvPr>
          <p:cNvSpPr txBox="1"/>
          <p:nvPr/>
        </p:nvSpPr>
        <p:spPr>
          <a:xfrm>
            <a:off x="8390821" y="5207432"/>
            <a:ext cx="735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factor</a:t>
            </a:r>
          </a:p>
        </p:txBody>
      </p: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614A3599-6266-194B-A062-C993C27C06A8}"/>
              </a:ext>
            </a:extLst>
          </p:cNvPr>
          <p:cNvCxnSpPr>
            <a:cxnSpLocks/>
            <a:endCxn id="47" idx="0"/>
          </p:cNvCxnSpPr>
          <p:nvPr/>
        </p:nvCxnSpPr>
        <p:spPr>
          <a:xfrm>
            <a:off x="11070339" y="4886852"/>
            <a:ext cx="9904" cy="24288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F1C7E270-ED72-8040-87BF-6441A4678689}"/>
              </a:ext>
            </a:extLst>
          </p:cNvPr>
          <p:cNvSpPr txBox="1"/>
          <p:nvPr/>
        </p:nvSpPr>
        <p:spPr>
          <a:xfrm>
            <a:off x="10712353" y="5129741"/>
            <a:ext cx="735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factor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5EC1923B-CC00-F54F-B58B-2CBADA324DE1}"/>
              </a:ext>
            </a:extLst>
          </p:cNvPr>
          <p:cNvSpPr txBox="1"/>
          <p:nvPr/>
        </p:nvSpPr>
        <p:spPr>
          <a:xfrm>
            <a:off x="3337704" y="1941731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3BEC7F16-A435-7C43-9D5A-1A75CBD13DBE}"/>
              </a:ext>
            </a:extLst>
          </p:cNvPr>
          <p:cNvCxnSpPr>
            <a:cxnSpLocks/>
            <a:stCxn id="36" idx="2"/>
            <a:endCxn id="38" idx="0"/>
          </p:cNvCxnSpPr>
          <p:nvPr/>
        </p:nvCxnSpPr>
        <p:spPr>
          <a:xfrm flipH="1">
            <a:off x="2001800" y="2311063"/>
            <a:ext cx="1634896" cy="5366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38EE1F56-B098-B34B-BF7A-EF753C1D22C6}"/>
              </a:ext>
            </a:extLst>
          </p:cNvPr>
          <p:cNvSpPr txBox="1"/>
          <p:nvPr/>
        </p:nvSpPr>
        <p:spPr>
          <a:xfrm>
            <a:off x="1702808" y="2847707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130EC886-051B-1248-823D-2EB736133459}"/>
              </a:ext>
            </a:extLst>
          </p:cNvPr>
          <p:cNvCxnSpPr>
            <a:cxnSpLocks/>
            <a:stCxn id="36" idx="2"/>
            <a:endCxn id="43" idx="0"/>
          </p:cNvCxnSpPr>
          <p:nvPr/>
        </p:nvCxnSpPr>
        <p:spPr>
          <a:xfrm flipH="1">
            <a:off x="3622484" y="2311063"/>
            <a:ext cx="14212" cy="5366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4952DEB2-6A92-8541-ACE1-DDEDA7B9D118}"/>
              </a:ext>
            </a:extLst>
          </p:cNvPr>
          <p:cNvCxnSpPr>
            <a:cxnSpLocks/>
            <a:stCxn id="36" idx="2"/>
            <a:endCxn id="44" idx="0"/>
          </p:cNvCxnSpPr>
          <p:nvPr/>
        </p:nvCxnSpPr>
        <p:spPr>
          <a:xfrm>
            <a:off x="3636696" y="2311063"/>
            <a:ext cx="1057341" cy="5366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1A9C10E0-8E1E-5748-91F2-5B29E549D1D6}"/>
              </a:ext>
            </a:extLst>
          </p:cNvPr>
          <p:cNvSpPr txBox="1"/>
          <p:nvPr/>
        </p:nvSpPr>
        <p:spPr>
          <a:xfrm>
            <a:off x="3086119" y="2847707"/>
            <a:ext cx="1072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&lt;MINUS&gt;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D7CA5CA2-4EA4-3B4E-9A91-6DDCD6F71A20}"/>
              </a:ext>
            </a:extLst>
          </p:cNvPr>
          <p:cNvSpPr txBox="1"/>
          <p:nvPr/>
        </p:nvSpPr>
        <p:spPr>
          <a:xfrm>
            <a:off x="4395045" y="2847707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2737F467-DD3B-464D-AB7C-48ADAE9C7A75}"/>
              </a:ext>
            </a:extLst>
          </p:cNvPr>
          <p:cNvCxnSpPr>
            <a:cxnSpLocks/>
          </p:cNvCxnSpPr>
          <p:nvPr/>
        </p:nvCxnSpPr>
        <p:spPr>
          <a:xfrm flipH="1">
            <a:off x="704643" y="3275108"/>
            <a:ext cx="1224374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3B3C027E-6CAD-874A-BA4C-D4BDE373AB42}"/>
              </a:ext>
            </a:extLst>
          </p:cNvPr>
          <p:cNvCxnSpPr>
            <a:cxnSpLocks/>
          </p:cNvCxnSpPr>
          <p:nvPr/>
        </p:nvCxnSpPr>
        <p:spPr>
          <a:xfrm>
            <a:off x="1929016" y="3275108"/>
            <a:ext cx="0" cy="46940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1ED3D8CF-46C2-074A-B667-A1B26D7A6839}"/>
              </a:ext>
            </a:extLst>
          </p:cNvPr>
          <p:cNvCxnSpPr>
            <a:cxnSpLocks/>
          </p:cNvCxnSpPr>
          <p:nvPr/>
        </p:nvCxnSpPr>
        <p:spPr>
          <a:xfrm>
            <a:off x="1929016" y="3275108"/>
            <a:ext cx="1097159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2" name="TextBox 51">
            <a:extLst>
              <a:ext uri="{FF2B5EF4-FFF2-40B4-BE49-F238E27FC236}">
                <a16:creationId xmlns:a16="http://schemas.microsoft.com/office/drawing/2014/main" id="{41C57070-1823-F445-9473-2FC7F87656AF}"/>
              </a:ext>
            </a:extLst>
          </p:cNvPr>
          <p:cNvSpPr txBox="1"/>
          <p:nvPr/>
        </p:nvSpPr>
        <p:spPr>
          <a:xfrm>
            <a:off x="1471443" y="3742210"/>
            <a:ext cx="1072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&lt;MINUS&gt;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96253B0E-0EC6-3148-A7AA-7554864A0EED}"/>
              </a:ext>
            </a:extLst>
          </p:cNvPr>
          <p:cNvSpPr txBox="1"/>
          <p:nvPr/>
        </p:nvSpPr>
        <p:spPr>
          <a:xfrm>
            <a:off x="405651" y="3710817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E8D89358-50D5-5149-9D7E-12BE25096FA6}"/>
              </a:ext>
            </a:extLst>
          </p:cNvPr>
          <p:cNvSpPr txBox="1"/>
          <p:nvPr/>
        </p:nvSpPr>
        <p:spPr>
          <a:xfrm>
            <a:off x="2727183" y="3710817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4BB51672-AA26-1342-9E90-03C0F97FFA09}"/>
              </a:ext>
            </a:extLst>
          </p:cNvPr>
          <p:cNvSpPr txBox="1"/>
          <p:nvPr/>
        </p:nvSpPr>
        <p:spPr>
          <a:xfrm>
            <a:off x="169084" y="5722494"/>
            <a:ext cx="1136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&lt;NUM, 2&gt;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C1BB3498-EE54-8746-A272-5AD0BED142DC}"/>
              </a:ext>
            </a:extLst>
          </p:cNvPr>
          <p:cNvSpPr txBox="1"/>
          <p:nvPr/>
        </p:nvSpPr>
        <p:spPr>
          <a:xfrm>
            <a:off x="375228" y="4410545"/>
            <a:ext cx="639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term</a:t>
            </a:r>
          </a:p>
        </p:txBody>
      </p: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FD6F8D07-D95A-5448-B1DF-6BD3C103C7EB}"/>
              </a:ext>
            </a:extLst>
          </p:cNvPr>
          <p:cNvCxnSpPr>
            <a:cxnSpLocks/>
            <a:endCxn id="59" idx="0"/>
          </p:cNvCxnSpPr>
          <p:nvPr/>
        </p:nvCxnSpPr>
        <p:spPr>
          <a:xfrm flipH="1">
            <a:off x="737509" y="5413801"/>
            <a:ext cx="1" cy="30869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A86DCAF7-69E6-834A-AE6E-0FE38CEA85BA}"/>
              </a:ext>
            </a:extLst>
          </p:cNvPr>
          <p:cNvCxnSpPr>
            <a:cxnSpLocks/>
          </p:cNvCxnSpPr>
          <p:nvPr/>
        </p:nvCxnSpPr>
        <p:spPr>
          <a:xfrm flipH="1">
            <a:off x="719552" y="4092158"/>
            <a:ext cx="5609" cy="3000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3" name="TextBox 62">
            <a:extLst>
              <a:ext uri="{FF2B5EF4-FFF2-40B4-BE49-F238E27FC236}">
                <a16:creationId xmlns:a16="http://schemas.microsoft.com/office/drawing/2014/main" id="{BD57399C-B201-B746-8DE0-BCBE79A9AA7E}"/>
              </a:ext>
            </a:extLst>
          </p:cNvPr>
          <p:cNvSpPr txBox="1"/>
          <p:nvPr/>
        </p:nvSpPr>
        <p:spPr>
          <a:xfrm>
            <a:off x="2492539" y="5722494"/>
            <a:ext cx="1136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&lt;NUM, 3&gt;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2026449A-B7B4-B146-92E2-AEC4902CF791}"/>
              </a:ext>
            </a:extLst>
          </p:cNvPr>
          <p:cNvSpPr txBox="1"/>
          <p:nvPr/>
        </p:nvSpPr>
        <p:spPr>
          <a:xfrm>
            <a:off x="2698683" y="4410545"/>
            <a:ext cx="639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term</a:t>
            </a:r>
          </a:p>
        </p:txBody>
      </p: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8C04012A-4FA5-6B44-80E4-9A7BFA02A83B}"/>
              </a:ext>
            </a:extLst>
          </p:cNvPr>
          <p:cNvCxnSpPr>
            <a:cxnSpLocks/>
            <a:endCxn id="63" idx="0"/>
          </p:cNvCxnSpPr>
          <p:nvPr/>
        </p:nvCxnSpPr>
        <p:spPr>
          <a:xfrm flipH="1">
            <a:off x="3060964" y="5458298"/>
            <a:ext cx="1" cy="26419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A93561DF-98DF-A440-B8EE-AB89FE1FA19E}"/>
              </a:ext>
            </a:extLst>
          </p:cNvPr>
          <p:cNvCxnSpPr>
            <a:cxnSpLocks/>
          </p:cNvCxnSpPr>
          <p:nvPr/>
        </p:nvCxnSpPr>
        <p:spPr>
          <a:xfrm flipH="1">
            <a:off x="3043007" y="4092158"/>
            <a:ext cx="5609" cy="3000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8AC93A18-FD63-3C49-B627-4ED0A6C07807}"/>
              </a:ext>
            </a:extLst>
          </p:cNvPr>
          <p:cNvCxnSpPr>
            <a:cxnSpLocks/>
            <a:stCxn id="60" idx="2"/>
            <a:endCxn id="68" idx="0"/>
          </p:cNvCxnSpPr>
          <p:nvPr/>
        </p:nvCxnSpPr>
        <p:spPr>
          <a:xfrm>
            <a:off x="694739" y="4779877"/>
            <a:ext cx="9904" cy="24288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8" name="TextBox 67">
            <a:extLst>
              <a:ext uri="{FF2B5EF4-FFF2-40B4-BE49-F238E27FC236}">
                <a16:creationId xmlns:a16="http://schemas.microsoft.com/office/drawing/2014/main" id="{4BACA7DC-06DF-1F42-9362-D172C7991887}"/>
              </a:ext>
            </a:extLst>
          </p:cNvPr>
          <p:cNvSpPr txBox="1"/>
          <p:nvPr/>
        </p:nvSpPr>
        <p:spPr>
          <a:xfrm>
            <a:off x="336753" y="5022766"/>
            <a:ext cx="735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factor</a:t>
            </a:r>
          </a:p>
        </p:txBody>
      </p: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03147EF5-1094-DF40-B87D-B68D07211B82}"/>
              </a:ext>
            </a:extLst>
          </p:cNvPr>
          <p:cNvCxnSpPr>
            <a:cxnSpLocks/>
            <a:endCxn id="70" idx="0"/>
          </p:cNvCxnSpPr>
          <p:nvPr/>
        </p:nvCxnSpPr>
        <p:spPr>
          <a:xfrm>
            <a:off x="3016271" y="4702186"/>
            <a:ext cx="9904" cy="24288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0" name="TextBox 69">
            <a:extLst>
              <a:ext uri="{FF2B5EF4-FFF2-40B4-BE49-F238E27FC236}">
                <a16:creationId xmlns:a16="http://schemas.microsoft.com/office/drawing/2014/main" id="{E3A4C9DB-E5C4-EE4E-B341-8806AFC0BC1A}"/>
              </a:ext>
            </a:extLst>
          </p:cNvPr>
          <p:cNvSpPr txBox="1"/>
          <p:nvPr/>
        </p:nvSpPr>
        <p:spPr>
          <a:xfrm>
            <a:off x="2658285" y="4945075"/>
            <a:ext cx="735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factor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6E863AD3-AF58-9343-8A51-6AC7DA42C02D}"/>
              </a:ext>
            </a:extLst>
          </p:cNvPr>
          <p:cNvSpPr txBox="1"/>
          <p:nvPr/>
        </p:nvSpPr>
        <p:spPr>
          <a:xfrm>
            <a:off x="4108799" y="5194151"/>
            <a:ext cx="1136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&lt;NUM, 4&gt;</a:t>
            </a:r>
          </a:p>
        </p:txBody>
      </p: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1FB1C20C-FC64-DC4C-9330-6351C4E9B540}"/>
              </a:ext>
            </a:extLst>
          </p:cNvPr>
          <p:cNvCxnSpPr>
            <a:cxnSpLocks/>
            <a:endCxn id="73" idx="0"/>
          </p:cNvCxnSpPr>
          <p:nvPr/>
        </p:nvCxnSpPr>
        <p:spPr>
          <a:xfrm flipH="1">
            <a:off x="4682834" y="3201598"/>
            <a:ext cx="1442" cy="46457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3" name="TextBox 72">
            <a:extLst>
              <a:ext uri="{FF2B5EF4-FFF2-40B4-BE49-F238E27FC236}">
                <a16:creationId xmlns:a16="http://schemas.microsoft.com/office/drawing/2014/main" id="{A5E35CF3-8A64-944D-AA44-CCB594F0C936}"/>
              </a:ext>
            </a:extLst>
          </p:cNvPr>
          <p:cNvSpPr txBox="1"/>
          <p:nvPr/>
        </p:nvSpPr>
        <p:spPr>
          <a:xfrm>
            <a:off x="4363323" y="3666176"/>
            <a:ext cx="639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term</a:t>
            </a:r>
          </a:p>
        </p:txBody>
      </p: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81C3E4BA-997F-AA4A-BB0F-E26D41A1AC4D}"/>
              </a:ext>
            </a:extLst>
          </p:cNvPr>
          <p:cNvCxnSpPr>
            <a:cxnSpLocks/>
            <a:stCxn id="73" idx="2"/>
            <a:endCxn id="75" idx="0"/>
          </p:cNvCxnSpPr>
          <p:nvPr/>
        </p:nvCxnSpPr>
        <p:spPr>
          <a:xfrm flipH="1">
            <a:off x="4682833" y="4035508"/>
            <a:ext cx="1" cy="4892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5" name="TextBox 74">
            <a:extLst>
              <a:ext uri="{FF2B5EF4-FFF2-40B4-BE49-F238E27FC236}">
                <a16:creationId xmlns:a16="http://schemas.microsoft.com/office/drawing/2014/main" id="{3AECA206-BD9C-0C4C-ACFA-6ED75A7F6D50}"/>
              </a:ext>
            </a:extLst>
          </p:cNvPr>
          <p:cNvSpPr txBox="1"/>
          <p:nvPr/>
        </p:nvSpPr>
        <p:spPr>
          <a:xfrm>
            <a:off x="4314943" y="4524758"/>
            <a:ext cx="735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factor</a:t>
            </a:r>
          </a:p>
        </p:txBody>
      </p: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0ECCCB75-1593-BA4C-988E-981C8B8AF8D5}"/>
              </a:ext>
            </a:extLst>
          </p:cNvPr>
          <p:cNvCxnSpPr>
            <a:cxnSpLocks/>
            <a:stCxn id="75" idx="2"/>
            <a:endCxn id="71" idx="0"/>
          </p:cNvCxnSpPr>
          <p:nvPr/>
        </p:nvCxnSpPr>
        <p:spPr>
          <a:xfrm flipH="1">
            <a:off x="4677224" y="4894090"/>
            <a:ext cx="5609" cy="3000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F78502AC-FF46-EB41-BAC1-FC148BE1697D}"/>
              </a:ext>
            </a:extLst>
          </p:cNvPr>
          <p:cNvSpPr txBox="1"/>
          <p:nvPr/>
        </p:nvSpPr>
        <p:spPr>
          <a:xfrm>
            <a:off x="5046453" y="6280030"/>
            <a:ext cx="19907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Which one is right?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836EC8E-FD12-5942-B0EA-1D6A372CD284}"/>
              </a:ext>
            </a:extLst>
          </p:cNvPr>
          <p:cNvSpPr txBox="1"/>
          <p:nvPr/>
        </p:nvSpPr>
        <p:spPr>
          <a:xfrm>
            <a:off x="760936" y="1736141"/>
            <a:ext cx="10657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Evaluates</a:t>
            </a:r>
            <a:br>
              <a:rPr lang="en-US" dirty="0"/>
            </a:br>
            <a:r>
              <a:rPr lang="en-US" dirty="0"/>
              <a:t>(2-3) - 4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E6CC7B1F-98DD-354F-8C24-0831EDF1BF63}"/>
              </a:ext>
            </a:extLst>
          </p:cNvPr>
          <p:cNvSpPr txBox="1"/>
          <p:nvPr/>
        </p:nvSpPr>
        <p:spPr>
          <a:xfrm>
            <a:off x="9695755" y="2007967"/>
            <a:ext cx="10657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Evaluates</a:t>
            </a:r>
            <a:br>
              <a:rPr lang="en-US" dirty="0"/>
            </a:br>
            <a:r>
              <a:rPr lang="en-US" dirty="0"/>
              <a:t>2 - (3 - 4)</a:t>
            </a:r>
          </a:p>
        </p:txBody>
      </p:sp>
    </p:spTree>
    <p:extLst>
      <p:ext uri="{BB962C8B-B14F-4D97-AF65-F5344CB8AC3E}">
        <p14:creationId xmlns:p14="http://schemas.microsoft.com/office/powerpoint/2010/main" val="279441870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3E5789-BDEB-A84C-8FC4-E22C0E93F1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Associativity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D5E6FD-8867-CA4B-8D0A-66BEE4B87E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If an operator is not associative then we define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left to right (left-associative)</a:t>
            </a:r>
          </a:p>
          <a:p>
            <a:pPr lvl="1"/>
            <a:r>
              <a:rPr lang="en-US" dirty="0">
                <a:latin typeface="Courier" pitchFamily="2" charset="0"/>
              </a:rPr>
              <a:t>2-3-4 </a:t>
            </a:r>
            <a:r>
              <a:rPr lang="en-US" dirty="0"/>
              <a:t>is evaluated as ((2-3) - 4)</a:t>
            </a:r>
          </a:p>
          <a:p>
            <a:pPr lvl="1"/>
            <a:r>
              <a:rPr lang="en-US" dirty="0"/>
              <a:t>What other operators are left-associative</a:t>
            </a:r>
          </a:p>
          <a:p>
            <a:endParaRPr lang="en-US" dirty="0"/>
          </a:p>
          <a:p>
            <a:r>
              <a:rPr lang="en-US" dirty="0"/>
              <a:t>right-to-left (right-associative)</a:t>
            </a:r>
          </a:p>
          <a:p>
            <a:pPr lvl="1"/>
            <a:r>
              <a:rPr lang="en-US" dirty="0"/>
              <a:t>Any operators you can think of?</a:t>
            </a:r>
          </a:p>
        </p:txBody>
      </p:sp>
    </p:spTree>
    <p:extLst>
      <p:ext uri="{BB962C8B-B14F-4D97-AF65-F5344CB8AC3E}">
        <p14:creationId xmlns:p14="http://schemas.microsoft.com/office/powerpoint/2010/main" val="423354131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3E5789-BDEB-A84C-8FC4-E22C0E93F1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Associativity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D5E6FD-8867-CA4B-8D0A-66BEE4B87E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If an operator is not associative then we define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left to right (left-associative)</a:t>
            </a:r>
          </a:p>
          <a:p>
            <a:pPr lvl="1"/>
            <a:r>
              <a:rPr lang="en-US" dirty="0">
                <a:latin typeface="Courier" pitchFamily="2" charset="0"/>
              </a:rPr>
              <a:t>2-3-4 </a:t>
            </a:r>
            <a:r>
              <a:rPr lang="en-US" dirty="0"/>
              <a:t>is evaluated as ((2-3) - 4)</a:t>
            </a:r>
          </a:p>
          <a:p>
            <a:pPr lvl="1"/>
            <a:r>
              <a:rPr lang="en-US" dirty="0"/>
              <a:t>What other operators are left-associative</a:t>
            </a:r>
          </a:p>
          <a:p>
            <a:endParaRPr lang="en-US" dirty="0"/>
          </a:p>
          <a:p>
            <a:r>
              <a:rPr lang="en-US" dirty="0"/>
              <a:t>right-to-left (right-associative)</a:t>
            </a:r>
          </a:p>
          <a:p>
            <a:pPr lvl="1"/>
            <a:r>
              <a:rPr lang="en-US" dirty="0"/>
              <a:t>Assignment, power operator</a:t>
            </a:r>
          </a:p>
        </p:txBody>
      </p:sp>
    </p:spTree>
    <p:extLst>
      <p:ext uri="{BB962C8B-B14F-4D97-AF65-F5344CB8AC3E}">
        <p14:creationId xmlns:p14="http://schemas.microsoft.com/office/powerpoint/2010/main" val="51186876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7667E1-5607-3343-903A-9477D4E8F7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encode associativity?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C684E6-A199-0A46-B1CB-580073C187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Like precedence, some tools (e.g. YACC) allow associativity specification through keywords:</a:t>
            </a:r>
          </a:p>
          <a:p>
            <a:pPr lvl="1"/>
            <a:r>
              <a:rPr lang="en-US" dirty="0"/>
              <a:t>“+”: left, “^”: right</a:t>
            </a:r>
          </a:p>
          <a:p>
            <a:pPr lvl="1"/>
            <a:endParaRPr lang="en-US" dirty="0"/>
          </a:p>
          <a:p>
            <a:r>
              <a:rPr lang="en-US" dirty="0"/>
              <a:t>Also like precedence, we can also encode it into the production rules</a:t>
            </a:r>
          </a:p>
        </p:txBody>
      </p:sp>
    </p:spTree>
    <p:extLst>
      <p:ext uri="{BB962C8B-B14F-4D97-AF65-F5344CB8AC3E}">
        <p14:creationId xmlns:p14="http://schemas.microsoft.com/office/powerpoint/2010/main" val="360887881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B4A8C7-5939-4547-A4F8-5A4782C5D0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Associativity for a single operator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581C384-93DB-0D44-BE61-8197A0709109}"/>
              </a:ext>
            </a:extLst>
          </p:cNvPr>
          <p:cNvSpPr txBox="1"/>
          <p:nvPr/>
        </p:nvSpPr>
        <p:spPr>
          <a:xfrm>
            <a:off x="7292446" y="1559173"/>
            <a:ext cx="31470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ourier" pitchFamily="2" charset="0"/>
              </a:rPr>
              <a:t>input: 2-3-4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95E929B-64E8-044A-85BA-E2A05762BEDE}"/>
              </a:ext>
            </a:extLst>
          </p:cNvPr>
          <p:cNvSpPr txBox="1"/>
          <p:nvPr/>
        </p:nvSpPr>
        <p:spPr>
          <a:xfrm>
            <a:off x="8635402" y="2181957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B787D9A-3D52-DD40-A88E-B12C480A13B4}"/>
              </a:ext>
            </a:extLst>
          </p:cNvPr>
          <p:cNvCxnSpPr>
            <a:cxnSpLocks/>
            <a:stCxn id="5" idx="2"/>
            <a:endCxn id="8" idx="0"/>
          </p:cNvCxnSpPr>
          <p:nvPr/>
        </p:nvCxnSpPr>
        <p:spPr>
          <a:xfrm flipH="1">
            <a:off x="7299498" y="2551289"/>
            <a:ext cx="1634896" cy="5366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6BD8CC90-1189-CC47-92C0-7050C009DE16}"/>
              </a:ext>
            </a:extLst>
          </p:cNvPr>
          <p:cNvSpPr txBox="1"/>
          <p:nvPr/>
        </p:nvSpPr>
        <p:spPr>
          <a:xfrm>
            <a:off x="7000506" y="3087933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E18E5FE-9410-684A-A4C9-EA5A61D0939B}"/>
              </a:ext>
            </a:extLst>
          </p:cNvPr>
          <p:cNvCxnSpPr>
            <a:cxnSpLocks/>
            <a:stCxn id="5" idx="2"/>
            <a:endCxn id="11" idx="0"/>
          </p:cNvCxnSpPr>
          <p:nvPr/>
        </p:nvCxnSpPr>
        <p:spPr>
          <a:xfrm>
            <a:off x="8934394" y="2551289"/>
            <a:ext cx="0" cy="55483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5D86E168-28F6-9840-A978-1FFC7CEF67EE}"/>
              </a:ext>
            </a:extLst>
          </p:cNvPr>
          <p:cNvCxnSpPr>
            <a:cxnSpLocks/>
            <a:stCxn id="5" idx="2"/>
            <a:endCxn id="12" idx="0"/>
          </p:cNvCxnSpPr>
          <p:nvPr/>
        </p:nvCxnSpPr>
        <p:spPr>
          <a:xfrm>
            <a:off x="8934394" y="2551289"/>
            <a:ext cx="1057341" cy="5366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08CB2006-86DA-624E-819E-67C30BAE27FC}"/>
              </a:ext>
            </a:extLst>
          </p:cNvPr>
          <p:cNvSpPr txBox="1"/>
          <p:nvPr/>
        </p:nvSpPr>
        <p:spPr>
          <a:xfrm>
            <a:off x="8398029" y="3106126"/>
            <a:ext cx="1072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&lt;MINUS&gt;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130F22D-AA26-544C-B3FB-EB58E530F8E9}"/>
              </a:ext>
            </a:extLst>
          </p:cNvPr>
          <p:cNvSpPr txBox="1"/>
          <p:nvPr/>
        </p:nvSpPr>
        <p:spPr>
          <a:xfrm>
            <a:off x="9692743" y="3087933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AA7E26D-CFCD-7842-844D-2332B62F3137}"/>
              </a:ext>
            </a:extLst>
          </p:cNvPr>
          <p:cNvSpPr txBox="1"/>
          <p:nvPr/>
        </p:nvSpPr>
        <p:spPr>
          <a:xfrm>
            <a:off x="6732371" y="3943548"/>
            <a:ext cx="1136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&lt;NUM, 2&gt;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5D8C9B83-2BD3-C744-9567-52F09F34C6F7}"/>
              </a:ext>
            </a:extLst>
          </p:cNvPr>
          <p:cNvCxnSpPr>
            <a:cxnSpLocks/>
          </p:cNvCxnSpPr>
          <p:nvPr/>
        </p:nvCxnSpPr>
        <p:spPr>
          <a:xfrm flipH="1">
            <a:off x="7298056" y="3477414"/>
            <a:ext cx="1442" cy="46457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213B9A3F-318E-0040-A924-E193F09EE8DE}"/>
              </a:ext>
            </a:extLst>
          </p:cNvPr>
          <p:cNvCxnSpPr>
            <a:cxnSpLocks/>
          </p:cNvCxnSpPr>
          <p:nvPr/>
        </p:nvCxnSpPr>
        <p:spPr>
          <a:xfrm flipH="1">
            <a:off x="8758711" y="3459774"/>
            <a:ext cx="1224374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3E16642F-41D5-F343-A36D-24DE9D3CB35C}"/>
              </a:ext>
            </a:extLst>
          </p:cNvPr>
          <p:cNvCxnSpPr>
            <a:cxnSpLocks/>
          </p:cNvCxnSpPr>
          <p:nvPr/>
        </p:nvCxnSpPr>
        <p:spPr>
          <a:xfrm>
            <a:off x="9983084" y="3459774"/>
            <a:ext cx="0" cy="46940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B61F94DC-58FE-B04D-B14A-8CA17296C99A}"/>
              </a:ext>
            </a:extLst>
          </p:cNvPr>
          <p:cNvCxnSpPr>
            <a:cxnSpLocks/>
          </p:cNvCxnSpPr>
          <p:nvPr/>
        </p:nvCxnSpPr>
        <p:spPr>
          <a:xfrm>
            <a:off x="9983084" y="3459774"/>
            <a:ext cx="1097159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4BBBE614-E430-4A46-86B3-376DB9B607AA}"/>
              </a:ext>
            </a:extLst>
          </p:cNvPr>
          <p:cNvSpPr txBox="1"/>
          <p:nvPr/>
        </p:nvSpPr>
        <p:spPr>
          <a:xfrm>
            <a:off x="9525511" y="3926876"/>
            <a:ext cx="1072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&lt;MINUS&gt;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C4C3E34-1CAB-EC47-B569-47D39EF96033}"/>
              </a:ext>
            </a:extLst>
          </p:cNvPr>
          <p:cNvSpPr txBox="1"/>
          <p:nvPr/>
        </p:nvSpPr>
        <p:spPr>
          <a:xfrm>
            <a:off x="8459719" y="3895483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3989A96-E585-1549-9F7A-CADA0521130D}"/>
              </a:ext>
            </a:extLst>
          </p:cNvPr>
          <p:cNvSpPr txBox="1"/>
          <p:nvPr/>
        </p:nvSpPr>
        <p:spPr>
          <a:xfrm>
            <a:off x="10781251" y="3895483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5347C45-A95B-F444-B986-AE0F5592ABD6}"/>
              </a:ext>
            </a:extLst>
          </p:cNvPr>
          <p:cNvSpPr txBox="1"/>
          <p:nvPr/>
        </p:nvSpPr>
        <p:spPr>
          <a:xfrm>
            <a:off x="8206141" y="4547468"/>
            <a:ext cx="1136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&lt;NUM, 3&gt;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5C8820E0-1B62-324E-AD21-D3B403496411}"/>
              </a:ext>
            </a:extLst>
          </p:cNvPr>
          <p:cNvCxnSpPr>
            <a:cxnSpLocks/>
          </p:cNvCxnSpPr>
          <p:nvPr/>
        </p:nvCxnSpPr>
        <p:spPr>
          <a:xfrm flipH="1">
            <a:off x="8773620" y="4276824"/>
            <a:ext cx="5609" cy="3000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E4C64BEC-172B-3D48-BE52-BF0D260C80E1}"/>
              </a:ext>
            </a:extLst>
          </p:cNvPr>
          <p:cNvSpPr txBox="1"/>
          <p:nvPr/>
        </p:nvSpPr>
        <p:spPr>
          <a:xfrm>
            <a:off x="10528650" y="4588894"/>
            <a:ext cx="1136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&lt;NUM, 4&gt;</a:t>
            </a: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6189BC56-99CD-7947-BE89-6BFF1ECD8106}"/>
              </a:ext>
            </a:extLst>
          </p:cNvPr>
          <p:cNvCxnSpPr>
            <a:cxnSpLocks/>
          </p:cNvCxnSpPr>
          <p:nvPr/>
        </p:nvCxnSpPr>
        <p:spPr>
          <a:xfrm flipH="1">
            <a:off x="11097075" y="4276824"/>
            <a:ext cx="5609" cy="3000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37" name="Table 5">
            <a:extLst>
              <a:ext uri="{FF2B5EF4-FFF2-40B4-BE49-F238E27FC236}">
                <a16:creationId xmlns:a16="http://schemas.microsoft.com/office/drawing/2014/main" id="{DACB1283-3538-414F-8244-2A03F25102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6564648"/>
              </p:ext>
            </p:extLst>
          </p:nvPr>
        </p:nvGraphicFramePr>
        <p:xfrm>
          <a:off x="445824" y="3393277"/>
          <a:ext cx="4480008" cy="114769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243519">
                  <a:extLst>
                    <a:ext uri="{9D8B030D-6E8A-4147-A177-3AD203B41FA5}">
                      <a16:colId xmlns:a16="http://schemas.microsoft.com/office/drawing/2014/main" val="1179443482"/>
                    </a:ext>
                  </a:extLst>
                </a:gridCol>
                <a:gridCol w="1186775">
                  <a:extLst>
                    <a:ext uri="{9D8B030D-6E8A-4147-A177-3AD203B41FA5}">
                      <a16:colId xmlns:a16="http://schemas.microsoft.com/office/drawing/2014/main" val="1466143606"/>
                    </a:ext>
                  </a:extLst>
                </a:gridCol>
                <a:gridCol w="2049714">
                  <a:extLst>
                    <a:ext uri="{9D8B030D-6E8A-4147-A177-3AD203B41FA5}">
                      <a16:colId xmlns:a16="http://schemas.microsoft.com/office/drawing/2014/main" val="2892710420"/>
                    </a:ext>
                  </a:extLst>
                </a:gridCol>
              </a:tblGrid>
              <a:tr h="573846">
                <a:tc>
                  <a:txBody>
                    <a:bodyPr/>
                    <a:lstStyle/>
                    <a:p>
                      <a:r>
                        <a:rPr lang="en-US" dirty="0"/>
                        <a:t>Operator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Productions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4902504"/>
                  </a:ext>
                </a:extLst>
              </a:tr>
              <a:tr h="573846">
                <a:tc>
                  <a:txBody>
                    <a:bodyPr/>
                    <a:lstStyle/>
                    <a:p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expr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: </a:t>
                      </a:r>
                      <a:r>
                        <a:rPr lang="en-US" sz="1400" dirty="0">
                          <a:highlight>
                            <a:srgbClr val="FFFF00"/>
                          </a:highlight>
                          <a:latin typeface="Courier" pitchFamily="2" charset="0"/>
                        </a:rPr>
                        <a:t>expr</a:t>
                      </a:r>
                      <a:r>
                        <a:rPr lang="en-US" sz="1400" dirty="0">
                          <a:latin typeface="Courier" pitchFamily="2" charset="0"/>
                        </a:rPr>
                        <a:t> MINUS </a:t>
                      </a:r>
                      <a:r>
                        <a:rPr lang="en-US" sz="1400" dirty="0">
                          <a:highlight>
                            <a:srgbClr val="FFFF00"/>
                          </a:highlight>
                          <a:latin typeface="Courier" pitchFamily="2" charset="0"/>
                        </a:rPr>
                        <a:t>expr</a:t>
                      </a:r>
                      <a:br>
                        <a:rPr lang="en-US" sz="1400" dirty="0">
                          <a:latin typeface="Courier" pitchFamily="2" charset="0"/>
                        </a:rPr>
                      </a:br>
                      <a:r>
                        <a:rPr lang="en-US" sz="1400" dirty="0">
                          <a:latin typeface="Courier" pitchFamily="2" charset="0"/>
                        </a:rPr>
                        <a:t>| NUM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9463058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D35F01A2-DC9A-E248-9B3D-E491452F1528}"/>
              </a:ext>
            </a:extLst>
          </p:cNvPr>
          <p:cNvSpPr txBox="1"/>
          <p:nvPr/>
        </p:nvSpPr>
        <p:spPr>
          <a:xfrm>
            <a:off x="7518400" y="5621867"/>
            <a:ext cx="34876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We want to disallow this parse tree</a:t>
            </a:r>
          </a:p>
        </p:txBody>
      </p:sp>
    </p:spTree>
    <p:extLst>
      <p:ext uri="{BB962C8B-B14F-4D97-AF65-F5344CB8AC3E}">
        <p14:creationId xmlns:p14="http://schemas.microsoft.com/office/powerpoint/2010/main" val="220313068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B4A8C7-5939-4547-A4F8-5A4782C5D0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Associativity for a single operator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581C384-93DB-0D44-BE61-8197A0709109}"/>
              </a:ext>
            </a:extLst>
          </p:cNvPr>
          <p:cNvSpPr txBox="1"/>
          <p:nvPr/>
        </p:nvSpPr>
        <p:spPr>
          <a:xfrm>
            <a:off x="7292446" y="1559173"/>
            <a:ext cx="31470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ourier" pitchFamily="2" charset="0"/>
              </a:rPr>
              <a:t>input: 2-3-4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95E929B-64E8-044A-85BA-E2A05762BEDE}"/>
              </a:ext>
            </a:extLst>
          </p:cNvPr>
          <p:cNvSpPr txBox="1"/>
          <p:nvPr/>
        </p:nvSpPr>
        <p:spPr>
          <a:xfrm>
            <a:off x="8635402" y="2181957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B787D9A-3D52-DD40-A88E-B12C480A13B4}"/>
              </a:ext>
            </a:extLst>
          </p:cNvPr>
          <p:cNvCxnSpPr>
            <a:cxnSpLocks/>
            <a:stCxn id="5" idx="2"/>
            <a:endCxn id="8" idx="0"/>
          </p:cNvCxnSpPr>
          <p:nvPr/>
        </p:nvCxnSpPr>
        <p:spPr>
          <a:xfrm flipH="1">
            <a:off x="7299498" y="2551289"/>
            <a:ext cx="1634896" cy="5366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6BD8CC90-1189-CC47-92C0-7050C009DE16}"/>
              </a:ext>
            </a:extLst>
          </p:cNvPr>
          <p:cNvSpPr txBox="1"/>
          <p:nvPr/>
        </p:nvSpPr>
        <p:spPr>
          <a:xfrm>
            <a:off x="7000506" y="3087933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E18E5FE-9410-684A-A4C9-EA5A61D0939B}"/>
              </a:ext>
            </a:extLst>
          </p:cNvPr>
          <p:cNvCxnSpPr>
            <a:cxnSpLocks/>
            <a:stCxn id="5" idx="2"/>
            <a:endCxn id="11" idx="0"/>
          </p:cNvCxnSpPr>
          <p:nvPr/>
        </p:nvCxnSpPr>
        <p:spPr>
          <a:xfrm>
            <a:off x="8934394" y="2551289"/>
            <a:ext cx="0" cy="55483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5D86E168-28F6-9840-A978-1FFC7CEF67EE}"/>
              </a:ext>
            </a:extLst>
          </p:cNvPr>
          <p:cNvCxnSpPr>
            <a:cxnSpLocks/>
            <a:stCxn id="5" idx="2"/>
            <a:endCxn id="12" idx="0"/>
          </p:cNvCxnSpPr>
          <p:nvPr/>
        </p:nvCxnSpPr>
        <p:spPr>
          <a:xfrm>
            <a:off x="8934394" y="2551289"/>
            <a:ext cx="1057341" cy="5366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08CB2006-86DA-624E-819E-67C30BAE27FC}"/>
              </a:ext>
            </a:extLst>
          </p:cNvPr>
          <p:cNvSpPr txBox="1"/>
          <p:nvPr/>
        </p:nvSpPr>
        <p:spPr>
          <a:xfrm>
            <a:off x="8398029" y="3106126"/>
            <a:ext cx="1072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&lt;MINUS&gt;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130F22D-AA26-544C-B3FB-EB58E530F8E9}"/>
              </a:ext>
            </a:extLst>
          </p:cNvPr>
          <p:cNvSpPr txBox="1"/>
          <p:nvPr/>
        </p:nvSpPr>
        <p:spPr>
          <a:xfrm>
            <a:off x="9692743" y="3087933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AA7E26D-CFCD-7842-844D-2332B62F3137}"/>
              </a:ext>
            </a:extLst>
          </p:cNvPr>
          <p:cNvSpPr txBox="1"/>
          <p:nvPr/>
        </p:nvSpPr>
        <p:spPr>
          <a:xfrm>
            <a:off x="6732371" y="3943548"/>
            <a:ext cx="1136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&lt;NUM, 2&gt;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5D8C9B83-2BD3-C744-9567-52F09F34C6F7}"/>
              </a:ext>
            </a:extLst>
          </p:cNvPr>
          <p:cNvCxnSpPr>
            <a:cxnSpLocks/>
          </p:cNvCxnSpPr>
          <p:nvPr/>
        </p:nvCxnSpPr>
        <p:spPr>
          <a:xfrm flipH="1">
            <a:off x="7298056" y="3477414"/>
            <a:ext cx="1442" cy="46457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213B9A3F-318E-0040-A924-E193F09EE8DE}"/>
              </a:ext>
            </a:extLst>
          </p:cNvPr>
          <p:cNvCxnSpPr>
            <a:cxnSpLocks/>
          </p:cNvCxnSpPr>
          <p:nvPr/>
        </p:nvCxnSpPr>
        <p:spPr>
          <a:xfrm flipH="1">
            <a:off x="8758711" y="3459774"/>
            <a:ext cx="1224374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3E16642F-41D5-F343-A36D-24DE9D3CB35C}"/>
              </a:ext>
            </a:extLst>
          </p:cNvPr>
          <p:cNvCxnSpPr>
            <a:cxnSpLocks/>
          </p:cNvCxnSpPr>
          <p:nvPr/>
        </p:nvCxnSpPr>
        <p:spPr>
          <a:xfrm>
            <a:off x="9983084" y="3459774"/>
            <a:ext cx="0" cy="46940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B61F94DC-58FE-B04D-B14A-8CA17296C99A}"/>
              </a:ext>
            </a:extLst>
          </p:cNvPr>
          <p:cNvCxnSpPr>
            <a:cxnSpLocks/>
          </p:cNvCxnSpPr>
          <p:nvPr/>
        </p:nvCxnSpPr>
        <p:spPr>
          <a:xfrm>
            <a:off x="9983084" y="3459774"/>
            <a:ext cx="1097159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4BBBE614-E430-4A46-86B3-376DB9B607AA}"/>
              </a:ext>
            </a:extLst>
          </p:cNvPr>
          <p:cNvSpPr txBox="1"/>
          <p:nvPr/>
        </p:nvSpPr>
        <p:spPr>
          <a:xfrm>
            <a:off x="9525511" y="3926876"/>
            <a:ext cx="1072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&lt;MINUS&gt;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C4C3E34-1CAB-EC47-B569-47D39EF96033}"/>
              </a:ext>
            </a:extLst>
          </p:cNvPr>
          <p:cNvSpPr txBox="1"/>
          <p:nvPr/>
        </p:nvSpPr>
        <p:spPr>
          <a:xfrm>
            <a:off x="8459719" y="3895483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3989A96-E585-1549-9F7A-CADA0521130D}"/>
              </a:ext>
            </a:extLst>
          </p:cNvPr>
          <p:cNvSpPr txBox="1"/>
          <p:nvPr/>
        </p:nvSpPr>
        <p:spPr>
          <a:xfrm>
            <a:off x="10781251" y="3895483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5347C45-A95B-F444-B986-AE0F5592ABD6}"/>
              </a:ext>
            </a:extLst>
          </p:cNvPr>
          <p:cNvSpPr txBox="1"/>
          <p:nvPr/>
        </p:nvSpPr>
        <p:spPr>
          <a:xfrm>
            <a:off x="8206141" y="4547468"/>
            <a:ext cx="1136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&lt;NUM, 3&gt;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5C8820E0-1B62-324E-AD21-D3B403496411}"/>
              </a:ext>
            </a:extLst>
          </p:cNvPr>
          <p:cNvCxnSpPr>
            <a:cxnSpLocks/>
          </p:cNvCxnSpPr>
          <p:nvPr/>
        </p:nvCxnSpPr>
        <p:spPr>
          <a:xfrm flipH="1">
            <a:off x="8773620" y="4276824"/>
            <a:ext cx="5609" cy="3000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E4C64BEC-172B-3D48-BE52-BF0D260C80E1}"/>
              </a:ext>
            </a:extLst>
          </p:cNvPr>
          <p:cNvSpPr txBox="1"/>
          <p:nvPr/>
        </p:nvSpPr>
        <p:spPr>
          <a:xfrm>
            <a:off x="10528650" y="4588894"/>
            <a:ext cx="1136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&lt;NUM, 4&gt;</a:t>
            </a: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6189BC56-99CD-7947-BE89-6BFF1ECD8106}"/>
              </a:ext>
            </a:extLst>
          </p:cNvPr>
          <p:cNvCxnSpPr>
            <a:cxnSpLocks/>
          </p:cNvCxnSpPr>
          <p:nvPr/>
        </p:nvCxnSpPr>
        <p:spPr>
          <a:xfrm flipH="1">
            <a:off x="11097075" y="4276824"/>
            <a:ext cx="5609" cy="3000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5EE65D4E-3467-424A-A30E-17F0A813E8DA}"/>
              </a:ext>
            </a:extLst>
          </p:cNvPr>
          <p:cNvSpPr txBox="1"/>
          <p:nvPr/>
        </p:nvSpPr>
        <p:spPr>
          <a:xfrm>
            <a:off x="7988060" y="5529532"/>
            <a:ext cx="18982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No longer allowed</a:t>
            </a:r>
          </a:p>
        </p:txBody>
      </p:sp>
      <p:graphicFrame>
        <p:nvGraphicFramePr>
          <p:cNvPr id="26" name="Table 5">
            <a:extLst>
              <a:ext uri="{FF2B5EF4-FFF2-40B4-BE49-F238E27FC236}">
                <a16:creationId xmlns:a16="http://schemas.microsoft.com/office/drawing/2014/main" id="{4231F5F5-9F65-BA4C-A5AC-25EBF69D13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0424478"/>
              </p:ext>
            </p:extLst>
          </p:nvPr>
        </p:nvGraphicFramePr>
        <p:xfrm>
          <a:off x="445824" y="3393277"/>
          <a:ext cx="4480008" cy="114769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243519">
                  <a:extLst>
                    <a:ext uri="{9D8B030D-6E8A-4147-A177-3AD203B41FA5}">
                      <a16:colId xmlns:a16="http://schemas.microsoft.com/office/drawing/2014/main" val="1179443482"/>
                    </a:ext>
                  </a:extLst>
                </a:gridCol>
                <a:gridCol w="1186775">
                  <a:extLst>
                    <a:ext uri="{9D8B030D-6E8A-4147-A177-3AD203B41FA5}">
                      <a16:colId xmlns:a16="http://schemas.microsoft.com/office/drawing/2014/main" val="1466143606"/>
                    </a:ext>
                  </a:extLst>
                </a:gridCol>
                <a:gridCol w="2049714">
                  <a:extLst>
                    <a:ext uri="{9D8B030D-6E8A-4147-A177-3AD203B41FA5}">
                      <a16:colId xmlns:a16="http://schemas.microsoft.com/office/drawing/2014/main" val="2892710420"/>
                    </a:ext>
                  </a:extLst>
                </a:gridCol>
              </a:tblGrid>
              <a:tr h="573846">
                <a:tc>
                  <a:txBody>
                    <a:bodyPr/>
                    <a:lstStyle/>
                    <a:p>
                      <a:r>
                        <a:rPr lang="en-US" dirty="0"/>
                        <a:t>Operator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Productions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4902504"/>
                  </a:ext>
                </a:extLst>
              </a:tr>
              <a:tr h="573846">
                <a:tc>
                  <a:txBody>
                    <a:bodyPr/>
                    <a:lstStyle/>
                    <a:p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expr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: expr MINUS </a:t>
                      </a:r>
                      <a:r>
                        <a:rPr lang="en-US" sz="1400" dirty="0">
                          <a:highlight>
                            <a:srgbClr val="FFFF00"/>
                          </a:highlight>
                          <a:latin typeface="Courier" pitchFamily="2" charset="0"/>
                        </a:rPr>
                        <a:t>NUM</a:t>
                      </a:r>
                      <a:br>
                        <a:rPr lang="en-US" sz="1400" dirty="0">
                          <a:latin typeface="Courier" pitchFamily="2" charset="0"/>
                        </a:rPr>
                      </a:br>
                      <a:r>
                        <a:rPr lang="en-US" sz="1400" dirty="0">
                          <a:latin typeface="Courier" pitchFamily="2" charset="0"/>
                        </a:rPr>
                        <a:t>| NUM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94630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388482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B4A8C7-5939-4547-A4F8-5A4782C5D0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Associativity for a single operator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581C384-93DB-0D44-BE61-8197A0709109}"/>
              </a:ext>
            </a:extLst>
          </p:cNvPr>
          <p:cNvSpPr txBox="1"/>
          <p:nvPr/>
        </p:nvSpPr>
        <p:spPr>
          <a:xfrm>
            <a:off x="7292446" y="1559173"/>
            <a:ext cx="31470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ourier" pitchFamily="2" charset="0"/>
              </a:rPr>
              <a:t>input: 2-3-4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95E929B-64E8-044A-85BA-E2A05762BEDE}"/>
              </a:ext>
            </a:extLst>
          </p:cNvPr>
          <p:cNvSpPr txBox="1"/>
          <p:nvPr/>
        </p:nvSpPr>
        <p:spPr>
          <a:xfrm>
            <a:off x="8635402" y="2181957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B787D9A-3D52-DD40-A88E-B12C480A13B4}"/>
              </a:ext>
            </a:extLst>
          </p:cNvPr>
          <p:cNvCxnSpPr>
            <a:cxnSpLocks/>
            <a:stCxn id="5" idx="2"/>
            <a:endCxn id="8" idx="0"/>
          </p:cNvCxnSpPr>
          <p:nvPr/>
        </p:nvCxnSpPr>
        <p:spPr>
          <a:xfrm flipH="1">
            <a:off x="7299498" y="2551289"/>
            <a:ext cx="1634896" cy="5366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6BD8CC90-1189-CC47-92C0-7050C009DE16}"/>
              </a:ext>
            </a:extLst>
          </p:cNvPr>
          <p:cNvSpPr txBox="1"/>
          <p:nvPr/>
        </p:nvSpPr>
        <p:spPr>
          <a:xfrm>
            <a:off x="7000506" y="3087933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E18E5FE-9410-684A-A4C9-EA5A61D0939B}"/>
              </a:ext>
            </a:extLst>
          </p:cNvPr>
          <p:cNvCxnSpPr>
            <a:cxnSpLocks/>
            <a:stCxn id="5" idx="2"/>
            <a:endCxn id="11" idx="0"/>
          </p:cNvCxnSpPr>
          <p:nvPr/>
        </p:nvCxnSpPr>
        <p:spPr>
          <a:xfrm>
            <a:off x="8934394" y="2551289"/>
            <a:ext cx="0" cy="55483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5D86E168-28F6-9840-A978-1FFC7CEF67EE}"/>
              </a:ext>
            </a:extLst>
          </p:cNvPr>
          <p:cNvCxnSpPr>
            <a:cxnSpLocks/>
            <a:stCxn id="5" idx="2"/>
          </p:cNvCxnSpPr>
          <p:nvPr/>
        </p:nvCxnSpPr>
        <p:spPr>
          <a:xfrm>
            <a:off x="8934394" y="2551289"/>
            <a:ext cx="1057341" cy="5366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08CB2006-86DA-624E-819E-67C30BAE27FC}"/>
              </a:ext>
            </a:extLst>
          </p:cNvPr>
          <p:cNvSpPr txBox="1"/>
          <p:nvPr/>
        </p:nvSpPr>
        <p:spPr>
          <a:xfrm>
            <a:off x="8398029" y="3106126"/>
            <a:ext cx="1072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&lt;MINUS&gt;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3A24D09-FBE6-4845-A29A-5750B5282A91}"/>
              </a:ext>
            </a:extLst>
          </p:cNvPr>
          <p:cNvSpPr txBox="1"/>
          <p:nvPr/>
        </p:nvSpPr>
        <p:spPr>
          <a:xfrm>
            <a:off x="9761070" y="3125942"/>
            <a:ext cx="10743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&lt;NUM,?&gt;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94EBE7E-1A6E-3E45-8476-11624B376034}"/>
              </a:ext>
            </a:extLst>
          </p:cNvPr>
          <p:cNvSpPr txBox="1"/>
          <p:nvPr/>
        </p:nvSpPr>
        <p:spPr>
          <a:xfrm>
            <a:off x="8117457" y="4960189"/>
            <a:ext cx="15165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Lets start over</a:t>
            </a:r>
          </a:p>
        </p:txBody>
      </p:sp>
      <p:graphicFrame>
        <p:nvGraphicFramePr>
          <p:cNvPr id="13" name="Table 5">
            <a:extLst>
              <a:ext uri="{FF2B5EF4-FFF2-40B4-BE49-F238E27FC236}">
                <a16:creationId xmlns:a16="http://schemas.microsoft.com/office/drawing/2014/main" id="{45547E6C-B688-D147-89EB-60B9050A58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5654197"/>
              </p:ext>
            </p:extLst>
          </p:nvPr>
        </p:nvGraphicFramePr>
        <p:xfrm>
          <a:off x="445824" y="3393277"/>
          <a:ext cx="4480008" cy="114769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243519">
                  <a:extLst>
                    <a:ext uri="{9D8B030D-6E8A-4147-A177-3AD203B41FA5}">
                      <a16:colId xmlns:a16="http://schemas.microsoft.com/office/drawing/2014/main" val="1179443482"/>
                    </a:ext>
                  </a:extLst>
                </a:gridCol>
                <a:gridCol w="1186775">
                  <a:extLst>
                    <a:ext uri="{9D8B030D-6E8A-4147-A177-3AD203B41FA5}">
                      <a16:colId xmlns:a16="http://schemas.microsoft.com/office/drawing/2014/main" val="1466143606"/>
                    </a:ext>
                  </a:extLst>
                </a:gridCol>
                <a:gridCol w="2049714">
                  <a:extLst>
                    <a:ext uri="{9D8B030D-6E8A-4147-A177-3AD203B41FA5}">
                      <a16:colId xmlns:a16="http://schemas.microsoft.com/office/drawing/2014/main" val="2892710420"/>
                    </a:ext>
                  </a:extLst>
                </a:gridCol>
              </a:tblGrid>
              <a:tr h="573846">
                <a:tc>
                  <a:txBody>
                    <a:bodyPr/>
                    <a:lstStyle/>
                    <a:p>
                      <a:r>
                        <a:rPr lang="en-US" dirty="0"/>
                        <a:t>Operator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Productions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4902504"/>
                  </a:ext>
                </a:extLst>
              </a:tr>
              <a:tr h="573846">
                <a:tc>
                  <a:txBody>
                    <a:bodyPr/>
                    <a:lstStyle/>
                    <a:p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expr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: expr MINUS NUM</a:t>
                      </a:r>
                      <a:br>
                        <a:rPr lang="en-US" sz="1400" dirty="0">
                          <a:latin typeface="Courier" pitchFamily="2" charset="0"/>
                        </a:rPr>
                      </a:br>
                      <a:r>
                        <a:rPr lang="en-US" sz="1400" dirty="0">
                          <a:latin typeface="Courier" pitchFamily="2" charset="0"/>
                        </a:rPr>
                        <a:t>| NUM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94630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42823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B3CCA8-183D-2444-997B-196A6C631C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2C36F20-8F6F-E648-BCD7-DFA692BB01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7650" y="1890183"/>
            <a:ext cx="9156700" cy="4178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894034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B4A8C7-5939-4547-A4F8-5A4782C5D0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Associativity for a single operator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581C384-93DB-0D44-BE61-8197A0709109}"/>
              </a:ext>
            </a:extLst>
          </p:cNvPr>
          <p:cNvSpPr txBox="1"/>
          <p:nvPr/>
        </p:nvSpPr>
        <p:spPr>
          <a:xfrm>
            <a:off x="7292446" y="1559173"/>
            <a:ext cx="31470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ourier" pitchFamily="2" charset="0"/>
              </a:rPr>
              <a:t>input: 2-3-4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95E929B-64E8-044A-85BA-E2A05762BEDE}"/>
              </a:ext>
            </a:extLst>
          </p:cNvPr>
          <p:cNvSpPr txBox="1"/>
          <p:nvPr/>
        </p:nvSpPr>
        <p:spPr>
          <a:xfrm>
            <a:off x="8635402" y="2181957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B787D9A-3D52-DD40-A88E-B12C480A13B4}"/>
              </a:ext>
            </a:extLst>
          </p:cNvPr>
          <p:cNvCxnSpPr>
            <a:cxnSpLocks/>
            <a:stCxn id="5" idx="2"/>
            <a:endCxn id="8" idx="0"/>
          </p:cNvCxnSpPr>
          <p:nvPr/>
        </p:nvCxnSpPr>
        <p:spPr>
          <a:xfrm flipH="1">
            <a:off x="7299498" y="2551289"/>
            <a:ext cx="1634896" cy="5366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6BD8CC90-1189-CC47-92C0-7050C009DE16}"/>
              </a:ext>
            </a:extLst>
          </p:cNvPr>
          <p:cNvSpPr txBox="1"/>
          <p:nvPr/>
        </p:nvSpPr>
        <p:spPr>
          <a:xfrm>
            <a:off x="7000506" y="3087933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E18E5FE-9410-684A-A4C9-EA5A61D0939B}"/>
              </a:ext>
            </a:extLst>
          </p:cNvPr>
          <p:cNvCxnSpPr>
            <a:cxnSpLocks/>
            <a:stCxn id="5" idx="2"/>
            <a:endCxn id="11" idx="0"/>
          </p:cNvCxnSpPr>
          <p:nvPr/>
        </p:nvCxnSpPr>
        <p:spPr>
          <a:xfrm>
            <a:off x="8934394" y="2551289"/>
            <a:ext cx="0" cy="55483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5D86E168-28F6-9840-A978-1FFC7CEF67EE}"/>
              </a:ext>
            </a:extLst>
          </p:cNvPr>
          <p:cNvCxnSpPr>
            <a:cxnSpLocks/>
            <a:stCxn id="5" idx="2"/>
          </p:cNvCxnSpPr>
          <p:nvPr/>
        </p:nvCxnSpPr>
        <p:spPr>
          <a:xfrm>
            <a:off x="8934394" y="2551289"/>
            <a:ext cx="1057341" cy="5366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08CB2006-86DA-624E-819E-67C30BAE27FC}"/>
              </a:ext>
            </a:extLst>
          </p:cNvPr>
          <p:cNvSpPr txBox="1"/>
          <p:nvPr/>
        </p:nvSpPr>
        <p:spPr>
          <a:xfrm>
            <a:off x="8398029" y="3106126"/>
            <a:ext cx="1072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&lt;MINUS&gt;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3A24D09-FBE6-4845-A29A-5750B5282A91}"/>
              </a:ext>
            </a:extLst>
          </p:cNvPr>
          <p:cNvSpPr txBox="1"/>
          <p:nvPr/>
        </p:nvSpPr>
        <p:spPr>
          <a:xfrm>
            <a:off x="9761070" y="3125942"/>
            <a:ext cx="1083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&lt;NUM,4&gt;</a:t>
            </a:r>
          </a:p>
        </p:txBody>
      </p:sp>
      <p:graphicFrame>
        <p:nvGraphicFramePr>
          <p:cNvPr id="12" name="Table 5">
            <a:extLst>
              <a:ext uri="{FF2B5EF4-FFF2-40B4-BE49-F238E27FC236}">
                <a16:creationId xmlns:a16="http://schemas.microsoft.com/office/drawing/2014/main" id="{EBA2E05B-38C9-4F45-B077-FACE37EC28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6389302"/>
              </p:ext>
            </p:extLst>
          </p:nvPr>
        </p:nvGraphicFramePr>
        <p:xfrm>
          <a:off x="445824" y="3393277"/>
          <a:ext cx="4480008" cy="114769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243519">
                  <a:extLst>
                    <a:ext uri="{9D8B030D-6E8A-4147-A177-3AD203B41FA5}">
                      <a16:colId xmlns:a16="http://schemas.microsoft.com/office/drawing/2014/main" val="1179443482"/>
                    </a:ext>
                  </a:extLst>
                </a:gridCol>
                <a:gridCol w="1186775">
                  <a:extLst>
                    <a:ext uri="{9D8B030D-6E8A-4147-A177-3AD203B41FA5}">
                      <a16:colId xmlns:a16="http://schemas.microsoft.com/office/drawing/2014/main" val="1466143606"/>
                    </a:ext>
                  </a:extLst>
                </a:gridCol>
                <a:gridCol w="2049714">
                  <a:extLst>
                    <a:ext uri="{9D8B030D-6E8A-4147-A177-3AD203B41FA5}">
                      <a16:colId xmlns:a16="http://schemas.microsoft.com/office/drawing/2014/main" val="2892710420"/>
                    </a:ext>
                  </a:extLst>
                </a:gridCol>
              </a:tblGrid>
              <a:tr h="573846">
                <a:tc>
                  <a:txBody>
                    <a:bodyPr/>
                    <a:lstStyle/>
                    <a:p>
                      <a:r>
                        <a:rPr lang="en-US" dirty="0"/>
                        <a:t>Operator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Productions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4902504"/>
                  </a:ext>
                </a:extLst>
              </a:tr>
              <a:tr h="573846">
                <a:tc>
                  <a:txBody>
                    <a:bodyPr/>
                    <a:lstStyle/>
                    <a:p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expr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: expr MINUS NUM</a:t>
                      </a:r>
                      <a:br>
                        <a:rPr lang="en-US" sz="1400" dirty="0">
                          <a:latin typeface="Courier" pitchFamily="2" charset="0"/>
                        </a:rPr>
                      </a:br>
                      <a:r>
                        <a:rPr lang="en-US" sz="1400" dirty="0">
                          <a:latin typeface="Courier" pitchFamily="2" charset="0"/>
                        </a:rPr>
                        <a:t>| NUM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94630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833638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B4A8C7-5939-4547-A4F8-5A4782C5D0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Associativity for a single operator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581C384-93DB-0D44-BE61-8197A0709109}"/>
              </a:ext>
            </a:extLst>
          </p:cNvPr>
          <p:cNvSpPr txBox="1"/>
          <p:nvPr/>
        </p:nvSpPr>
        <p:spPr>
          <a:xfrm>
            <a:off x="7292446" y="1559173"/>
            <a:ext cx="31470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ourier" pitchFamily="2" charset="0"/>
              </a:rPr>
              <a:t>input: 2-3-4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95E929B-64E8-044A-85BA-E2A05762BEDE}"/>
              </a:ext>
            </a:extLst>
          </p:cNvPr>
          <p:cNvSpPr txBox="1"/>
          <p:nvPr/>
        </p:nvSpPr>
        <p:spPr>
          <a:xfrm>
            <a:off x="8635402" y="2181957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B787D9A-3D52-DD40-A88E-B12C480A13B4}"/>
              </a:ext>
            </a:extLst>
          </p:cNvPr>
          <p:cNvCxnSpPr>
            <a:cxnSpLocks/>
            <a:stCxn id="5" idx="2"/>
            <a:endCxn id="8" idx="0"/>
          </p:cNvCxnSpPr>
          <p:nvPr/>
        </p:nvCxnSpPr>
        <p:spPr>
          <a:xfrm flipH="1">
            <a:off x="7299498" y="2551289"/>
            <a:ext cx="1634896" cy="5366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6BD8CC90-1189-CC47-92C0-7050C009DE16}"/>
              </a:ext>
            </a:extLst>
          </p:cNvPr>
          <p:cNvSpPr txBox="1"/>
          <p:nvPr/>
        </p:nvSpPr>
        <p:spPr>
          <a:xfrm>
            <a:off x="7000506" y="3087933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E18E5FE-9410-684A-A4C9-EA5A61D0939B}"/>
              </a:ext>
            </a:extLst>
          </p:cNvPr>
          <p:cNvCxnSpPr>
            <a:cxnSpLocks/>
            <a:stCxn id="5" idx="2"/>
            <a:endCxn id="11" idx="0"/>
          </p:cNvCxnSpPr>
          <p:nvPr/>
        </p:nvCxnSpPr>
        <p:spPr>
          <a:xfrm>
            <a:off x="8934394" y="2551289"/>
            <a:ext cx="0" cy="55483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5D86E168-28F6-9840-A978-1FFC7CEF67EE}"/>
              </a:ext>
            </a:extLst>
          </p:cNvPr>
          <p:cNvCxnSpPr>
            <a:cxnSpLocks/>
            <a:stCxn id="5" idx="2"/>
          </p:cNvCxnSpPr>
          <p:nvPr/>
        </p:nvCxnSpPr>
        <p:spPr>
          <a:xfrm>
            <a:off x="8934394" y="2551289"/>
            <a:ext cx="1057341" cy="5366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08CB2006-86DA-624E-819E-67C30BAE27FC}"/>
              </a:ext>
            </a:extLst>
          </p:cNvPr>
          <p:cNvSpPr txBox="1"/>
          <p:nvPr/>
        </p:nvSpPr>
        <p:spPr>
          <a:xfrm>
            <a:off x="8398029" y="3106126"/>
            <a:ext cx="1072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&lt;MINUS&gt;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3A24D09-FBE6-4845-A29A-5750B5282A91}"/>
              </a:ext>
            </a:extLst>
          </p:cNvPr>
          <p:cNvSpPr txBox="1"/>
          <p:nvPr/>
        </p:nvSpPr>
        <p:spPr>
          <a:xfrm>
            <a:off x="9761070" y="3125942"/>
            <a:ext cx="1083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&lt;NUM,4&gt;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3312E04-ADA6-5342-81EB-6AA7F52872C4}"/>
              </a:ext>
            </a:extLst>
          </p:cNvPr>
          <p:cNvCxnSpPr>
            <a:cxnSpLocks/>
          </p:cNvCxnSpPr>
          <p:nvPr/>
        </p:nvCxnSpPr>
        <p:spPr>
          <a:xfrm flipH="1">
            <a:off x="6041796" y="3490116"/>
            <a:ext cx="1224374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90AB4960-E97C-E647-A144-AFE1E4ECFC6F}"/>
              </a:ext>
            </a:extLst>
          </p:cNvPr>
          <p:cNvCxnSpPr>
            <a:cxnSpLocks/>
          </p:cNvCxnSpPr>
          <p:nvPr/>
        </p:nvCxnSpPr>
        <p:spPr>
          <a:xfrm>
            <a:off x="7266169" y="3490116"/>
            <a:ext cx="0" cy="46940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755BDBE9-A62C-E845-95A7-824487D0EB14}"/>
              </a:ext>
            </a:extLst>
          </p:cNvPr>
          <p:cNvCxnSpPr>
            <a:cxnSpLocks/>
          </p:cNvCxnSpPr>
          <p:nvPr/>
        </p:nvCxnSpPr>
        <p:spPr>
          <a:xfrm>
            <a:off x="7266169" y="3490116"/>
            <a:ext cx="1097159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DB5867A5-145C-D648-9255-0FEE7ACAE57D}"/>
              </a:ext>
            </a:extLst>
          </p:cNvPr>
          <p:cNvSpPr txBox="1"/>
          <p:nvPr/>
        </p:nvSpPr>
        <p:spPr>
          <a:xfrm>
            <a:off x="6808596" y="3957218"/>
            <a:ext cx="1072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&lt;MINUS&gt;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EF7551D-8133-1F43-AE4E-F03359D57985}"/>
              </a:ext>
            </a:extLst>
          </p:cNvPr>
          <p:cNvSpPr txBox="1"/>
          <p:nvPr/>
        </p:nvSpPr>
        <p:spPr>
          <a:xfrm>
            <a:off x="5742804" y="3925825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096C263-B7AB-EF44-8171-C2B69C5C1AA5}"/>
              </a:ext>
            </a:extLst>
          </p:cNvPr>
          <p:cNvSpPr txBox="1"/>
          <p:nvPr/>
        </p:nvSpPr>
        <p:spPr>
          <a:xfrm>
            <a:off x="7881326" y="4000240"/>
            <a:ext cx="1083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&lt;NUM,3&gt;</a:t>
            </a:r>
          </a:p>
        </p:txBody>
      </p:sp>
      <p:graphicFrame>
        <p:nvGraphicFramePr>
          <p:cNvPr id="18" name="Table 5">
            <a:extLst>
              <a:ext uri="{FF2B5EF4-FFF2-40B4-BE49-F238E27FC236}">
                <a16:creationId xmlns:a16="http://schemas.microsoft.com/office/drawing/2014/main" id="{B2058F98-5630-CA47-96BA-905C50FE7F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940013"/>
              </p:ext>
            </p:extLst>
          </p:nvPr>
        </p:nvGraphicFramePr>
        <p:xfrm>
          <a:off x="445824" y="3393277"/>
          <a:ext cx="4480008" cy="114769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243519">
                  <a:extLst>
                    <a:ext uri="{9D8B030D-6E8A-4147-A177-3AD203B41FA5}">
                      <a16:colId xmlns:a16="http://schemas.microsoft.com/office/drawing/2014/main" val="1179443482"/>
                    </a:ext>
                  </a:extLst>
                </a:gridCol>
                <a:gridCol w="1186775">
                  <a:extLst>
                    <a:ext uri="{9D8B030D-6E8A-4147-A177-3AD203B41FA5}">
                      <a16:colId xmlns:a16="http://schemas.microsoft.com/office/drawing/2014/main" val="1466143606"/>
                    </a:ext>
                  </a:extLst>
                </a:gridCol>
                <a:gridCol w="2049714">
                  <a:extLst>
                    <a:ext uri="{9D8B030D-6E8A-4147-A177-3AD203B41FA5}">
                      <a16:colId xmlns:a16="http://schemas.microsoft.com/office/drawing/2014/main" val="2892710420"/>
                    </a:ext>
                  </a:extLst>
                </a:gridCol>
              </a:tblGrid>
              <a:tr h="573846">
                <a:tc>
                  <a:txBody>
                    <a:bodyPr/>
                    <a:lstStyle/>
                    <a:p>
                      <a:r>
                        <a:rPr lang="en-US" dirty="0"/>
                        <a:t>Operator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Productions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4902504"/>
                  </a:ext>
                </a:extLst>
              </a:tr>
              <a:tr h="573846">
                <a:tc>
                  <a:txBody>
                    <a:bodyPr/>
                    <a:lstStyle/>
                    <a:p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expr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: expr MINUS NUM</a:t>
                      </a:r>
                      <a:br>
                        <a:rPr lang="en-US" sz="1400" dirty="0">
                          <a:latin typeface="Courier" pitchFamily="2" charset="0"/>
                        </a:rPr>
                      </a:br>
                      <a:r>
                        <a:rPr lang="en-US" sz="1400" dirty="0">
                          <a:latin typeface="Courier" pitchFamily="2" charset="0"/>
                        </a:rPr>
                        <a:t>| NUM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94630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812776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B4A8C7-5939-4547-A4F8-5A4782C5D0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Associativity for a single operator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581C384-93DB-0D44-BE61-8197A0709109}"/>
              </a:ext>
            </a:extLst>
          </p:cNvPr>
          <p:cNvSpPr txBox="1"/>
          <p:nvPr/>
        </p:nvSpPr>
        <p:spPr>
          <a:xfrm>
            <a:off x="7292446" y="1559173"/>
            <a:ext cx="31470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ourier" pitchFamily="2" charset="0"/>
              </a:rPr>
              <a:t>input: 2-3-4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95E929B-64E8-044A-85BA-E2A05762BEDE}"/>
              </a:ext>
            </a:extLst>
          </p:cNvPr>
          <p:cNvSpPr txBox="1"/>
          <p:nvPr/>
        </p:nvSpPr>
        <p:spPr>
          <a:xfrm>
            <a:off x="8635402" y="2181957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B787D9A-3D52-DD40-A88E-B12C480A13B4}"/>
              </a:ext>
            </a:extLst>
          </p:cNvPr>
          <p:cNvCxnSpPr>
            <a:cxnSpLocks/>
            <a:stCxn id="5" idx="2"/>
            <a:endCxn id="8" idx="0"/>
          </p:cNvCxnSpPr>
          <p:nvPr/>
        </p:nvCxnSpPr>
        <p:spPr>
          <a:xfrm flipH="1">
            <a:off x="7299498" y="2551289"/>
            <a:ext cx="1634896" cy="5366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6BD8CC90-1189-CC47-92C0-7050C009DE16}"/>
              </a:ext>
            </a:extLst>
          </p:cNvPr>
          <p:cNvSpPr txBox="1"/>
          <p:nvPr/>
        </p:nvSpPr>
        <p:spPr>
          <a:xfrm>
            <a:off x="7000506" y="3087933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E18E5FE-9410-684A-A4C9-EA5A61D0939B}"/>
              </a:ext>
            </a:extLst>
          </p:cNvPr>
          <p:cNvCxnSpPr>
            <a:cxnSpLocks/>
            <a:stCxn id="5" idx="2"/>
            <a:endCxn id="11" idx="0"/>
          </p:cNvCxnSpPr>
          <p:nvPr/>
        </p:nvCxnSpPr>
        <p:spPr>
          <a:xfrm>
            <a:off x="8934394" y="2551289"/>
            <a:ext cx="0" cy="55483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5D86E168-28F6-9840-A978-1FFC7CEF67EE}"/>
              </a:ext>
            </a:extLst>
          </p:cNvPr>
          <p:cNvCxnSpPr>
            <a:cxnSpLocks/>
            <a:stCxn id="5" idx="2"/>
          </p:cNvCxnSpPr>
          <p:nvPr/>
        </p:nvCxnSpPr>
        <p:spPr>
          <a:xfrm>
            <a:off x="8934394" y="2551289"/>
            <a:ext cx="1057341" cy="5366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08CB2006-86DA-624E-819E-67C30BAE27FC}"/>
              </a:ext>
            </a:extLst>
          </p:cNvPr>
          <p:cNvSpPr txBox="1"/>
          <p:nvPr/>
        </p:nvSpPr>
        <p:spPr>
          <a:xfrm>
            <a:off x="8398029" y="3106126"/>
            <a:ext cx="1072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&lt;MINUS&gt;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3A24D09-FBE6-4845-A29A-5750B5282A91}"/>
              </a:ext>
            </a:extLst>
          </p:cNvPr>
          <p:cNvSpPr txBox="1"/>
          <p:nvPr/>
        </p:nvSpPr>
        <p:spPr>
          <a:xfrm>
            <a:off x="9761070" y="3125942"/>
            <a:ext cx="1083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&lt;NUM,4&gt;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3312E04-ADA6-5342-81EB-6AA7F52872C4}"/>
              </a:ext>
            </a:extLst>
          </p:cNvPr>
          <p:cNvCxnSpPr>
            <a:cxnSpLocks/>
          </p:cNvCxnSpPr>
          <p:nvPr/>
        </p:nvCxnSpPr>
        <p:spPr>
          <a:xfrm flipH="1">
            <a:off x="6041796" y="3490116"/>
            <a:ext cx="1224374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90AB4960-E97C-E647-A144-AFE1E4ECFC6F}"/>
              </a:ext>
            </a:extLst>
          </p:cNvPr>
          <p:cNvCxnSpPr>
            <a:cxnSpLocks/>
          </p:cNvCxnSpPr>
          <p:nvPr/>
        </p:nvCxnSpPr>
        <p:spPr>
          <a:xfrm>
            <a:off x="7266169" y="3490116"/>
            <a:ext cx="0" cy="46940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755BDBE9-A62C-E845-95A7-824487D0EB14}"/>
              </a:ext>
            </a:extLst>
          </p:cNvPr>
          <p:cNvCxnSpPr>
            <a:cxnSpLocks/>
          </p:cNvCxnSpPr>
          <p:nvPr/>
        </p:nvCxnSpPr>
        <p:spPr>
          <a:xfrm>
            <a:off x="7266169" y="3490116"/>
            <a:ext cx="1097159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DB5867A5-145C-D648-9255-0FEE7ACAE57D}"/>
              </a:ext>
            </a:extLst>
          </p:cNvPr>
          <p:cNvSpPr txBox="1"/>
          <p:nvPr/>
        </p:nvSpPr>
        <p:spPr>
          <a:xfrm>
            <a:off x="6808596" y="3957218"/>
            <a:ext cx="1072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&lt;MINUS&gt;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EF7551D-8133-1F43-AE4E-F03359D57985}"/>
              </a:ext>
            </a:extLst>
          </p:cNvPr>
          <p:cNvSpPr txBox="1"/>
          <p:nvPr/>
        </p:nvSpPr>
        <p:spPr>
          <a:xfrm>
            <a:off x="5742804" y="3925825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EECDA4B-42EF-B64E-B7A6-C7516E74D336}"/>
              </a:ext>
            </a:extLst>
          </p:cNvPr>
          <p:cNvSpPr txBox="1"/>
          <p:nvPr/>
        </p:nvSpPr>
        <p:spPr>
          <a:xfrm>
            <a:off x="5473371" y="4560858"/>
            <a:ext cx="1136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&lt;NUM, 2&gt;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07BC52A7-43FA-5C4F-9DD2-C9FCE41F5C3D}"/>
              </a:ext>
            </a:extLst>
          </p:cNvPr>
          <p:cNvCxnSpPr>
            <a:cxnSpLocks/>
          </p:cNvCxnSpPr>
          <p:nvPr/>
        </p:nvCxnSpPr>
        <p:spPr>
          <a:xfrm flipH="1">
            <a:off x="6040850" y="4290214"/>
            <a:ext cx="5609" cy="3000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7F8403D4-24A4-564F-98BD-61348436B384}"/>
              </a:ext>
            </a:extLst>
          </p:cNvPr>
          <p:cNvSpPr txBox="1"/>
          <p:nvPr/>
        </p:nvSpPr>
        <p:spPr>
          <a:xfrm>
            <a:off x="7881326" y="3975124"/>
            <a:ext cx="1136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&lt;NUM, 3&gt;</a:t>
            </a:r>
          </a:p>
        </p:txBody>
      </p:sp>
      <p:graphicFrame>
        <p:nvGraphicFramePr>
          <p:cNvPr id="22" name="Table 5">
            <a:extLst>
              <a:ext uri="{FF2B5EF4-FFF2-40B4-BE49-F238E27FC236}">
                <a16:creationId xmlns:a16="http://schemas.microsoft.com/office/drawing/2014/main" id="{68686450-3526-1A42-A928-04980313BD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5876931"/>
              </p:ext>
            </p:extLst>
          </p:nvPr>
        </p:nvGraphicFramePr>
        <p:xfrm>
          <a:off x="445824" y="3393277"/>
          <a:ext cx="4480008" cy="114769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243519">
                  <a:extLst>
                    <a:ext uri="{9D8B030D-6E8A-4147-A177-3AD203B41FA5}">
                      <a16:colId xmlns:a16="http://schemas.microsoft.com/office/drawing/2014/main" val="1179443482"/>
                    </a:ext>
                  </a:extLst>
                </a:gridCol>
                <a:gridCol w="1186775">
                  <a:extLst>
                    <a:ext uri="{9D8B030D-6E8A-4147-A177-3AD203B41FA5}">
                      <a16:colId xmlns:a16="http://schemas.microsoft.com/office/drawing/2014/main" val="1466143606"/>
                    </a:ext>
                  </a:extLst>
                </a:gridCol>
                <a:gridCol w="2049714">
                  <a:extLst>
                    <a:ext uri="{9D8B030D-6E8A-4147-A177-3AD203B41FA5}">
                      <a16:colId xmlns:a16="http://schemas.microsoft.com/office/drawing/2014/main" val="2892710420"/>
                    </a:ext>
                  </a:extLst>
                </a:gridCol>
              </a:tblGrid>
              <a:tr h="573846">
                <a:tc>
                  <a:txBody>
                    <a:bodyPr/>
                    <a:lstStyle/>
                    <a:p>
                      <a:r>
                        <a:rPr lang="en-US" dirty="0"/>
                        <a:t>Operator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Productions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4902504"/>
                  </a:ext>
                </a:extLst>
              </a:tr>
              <a:tr h="573846">
                <a:tc>
                  <a:txBody>
                    <a:bodyPr/>
                    <a:lstStyle/>
                    <a:p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expr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: expr MINUS NUM</a:t>
                      </a:r>
                      <a:br>
                        <a:rPr lang="en-US" sz="1400" dirty="0">
                          <a:latin typeface="Courier" pitchFamily="2" charset="0"/>
                        </a:rPr>
                      </a:br>
                      <a:r>
                        <a:rPr lang="en-US" sz="1400" dirty="0">
                          <a:latin typeface="Courier" pitchFamily="2" charset="0"/>
                        </a:rPr>
                        <a:t>| NUM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94630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466826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B4A8C7-5939-4547-A4F8-5A4782C5D0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Should you have associativity when its not required?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581C384-93DB-0D44-BE61-8197A0709109}"/>
              </a:ext>
            </a:extLst>
          </p:cNvPr>
          <p:cNvSpPr txBox="1"/>
          <p:nvPr/>
        </p:nvSpPr>
        <p:spPr>
          <a:xfrm>
            <a:off x="7292446" y="1559173"/>
            <a:ext cx="31470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ourier" pitchFamily="2" charset="0"/>
              </a:rPr>
              <a:t>input: 2</a:t>
            </a:r>
            <a:r>
              <a:rPr lang="en-US" sz="3200" dirty="0">
                <a:highlight>
                  <a:srgbClr val="FFFF00"/>
                </a:highlight>
                <a:latin typeface="Courier" pitchFamily="2" charset="0"/>
              </a:rPr>
              <a:t>+</a:t>
            </a:r>
            <a:r>
              <a:rPr lang="en-US" sz="3200" dirty="0">
                <a:latin typeface="Courier" pitchFamily="2" charset="0"/>
              </a:rPr>
              <a:t>3</a:t>
            </a:r>
            <a:r>
              <a:rPr lang="en-US" sz="3200" dirty="0">
                <a:highlight>
                  <a:srgbClr val="FFFF00"/>
                </a:highlight>
                <a:latin typeface="Courier" pitchFamily="2" charset="0"/>
              </a:rPr>
              <a:t>+</a:t>
            </a:r>
            <a:r>
              <a:rPr lang="en-US" sz="3200" dirty="0">
                <a:latin typeface="Courier" pitchFamily="2" charset="0"/>
              </a:rPr>
              <a:t>4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95E929B-64E8-044A-85BA-E2A05762BEDE}"/>
              </a:ext>
            </a:extLst>
          </p:cNvPr>
          <p:cNvSpPr txBox="1"/>
          <p:nvPr/>
        </p:nvSpPr>
        <p:spPr>
          <a:xfrm>
            <a:off x="8635402" y="2181957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B787D9A-3D52-DD40-A88E-B12C480A13B4}"/>
              </a:ext>
            </a:extLst>
          </p:cNvPr>
          <p:cNvCxnSpPr>
            <a:cxnSpLocks/>
            <a:stCxn id="5" idx="2"/>
            <a:endCxn id="8" idx="0"/>
          </p:cNvCxnSpPr>
          <p:nvPr/>
        </p:nvCxnSpPr>
        <p:spPr>
          <a:xfrm flipH="1">
            <a:off x="7299498" y="2551289"/>
            <a:ext cx="1634896" cy="5366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6BD8CC90-1189-CC47-92C0-7050C009DE16}"/>
              </a:ext>
            </a:extLst>
          </p:cNvPr>
          <p:cNvSpPr txBox="1"/>
          <p:nvPr/>
        </p:nvSpPr>
        <p:spPr>
          <a:xfrm>
            <a:off x="7000506" y="3087933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E18E5FE-9410-684A-A4C9-EA5A61D0939B}"/>
              </a:ext>
            </a:extLst>
          </p:cNvPr>
          <p:cNvCxnSpPr>
            <a:cxnSpLocks/>
            <a:stCxn id="5" idx="2"/>
            <a:endCxn id="11" idx="0"/>
          </p:cNvCxnSpPr>
          <p:nvPr/>
        </p:nvCxnSpPr>
        <p:spPr>
          <a:xfrm flipH="1">
            <a:off x="8932730" y="2551289"/>
            <a:ext cx="1664" cy="54865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5D86E168-28F6-9840-A978-1FFC7CEF67EE}"/>
              </a:ext>
            </a:extLst>
          </p:cNvPr>
          <p:cNvCxnSpPr>
            <a:cxnSpLocks/>
            <a:stCxn id="5" idx="2"/>
          </p:cNvCxnSpPr>
          <p:nvPr/>
        </p:nvCxnSpPr>
        <p:spPr>
          <a:xfrm>
            <a:off x="8934394" y="2551289"/>
            <a:ext cx="1057341" cy="5366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08CB2006-86DA-624E-819E-67C30BAE27FC}"/>
              </a:ext>
            </a:extLst>
          </p:cNvPr>
          <p:cNvSpPr txBox="1"/>
          <p:nvPr/>
        </p:nvSpPr>
        <p:spPr>
          <a:xfrm>
            <a:off x="8492609" y="3099942"/>
            <a:ext cx="880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&lt;PLUS&gt;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3A24D09-FBE6-4845-A29A-5750B5282A91}"/>
              </a:ext>
            </a:extLst>
          </p:cNvPr>
          <p:cNvSpPr txBox="1"/>
          <p:nvPr/>
        </p:nvSpPr>
        <p:spPr>
          <a:xfrm>
            <a:off x="9761070" y="3125942"/>
            <a:ext cx="1083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&lt;NUM,4&gt;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3312E04-ADA6-5342-81EB-6AA7F52872C4}"/>
              </a:ext>
            </a:extLst>
          </p:cNvPr>
          <p:cNvCxnSpPr>
            <a:cxnSpLocks/>
          </p:cNvCxnSpPr>
          <p:nvPr/>
        </p:nvCxnSpPr>
        <p:spPr>
          <a:xfrm flipH="1">
            <a:off x="6041796" y="3490116"/>
            <a:ext cx="1224374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90AB4960-E97C-E647-A144-AFE1E4ECFC6F}"/>
              </a:ext>
            </a:extLst>
          </p:cNvPr>
          <p:cNvCxnSpPr>
            <a:cxnSpLocks/>
          </p:cNvCxnSpPr>
          <p:nvPr/>
        </p:nvCxnSpPr>
        <p:spPr>
          <a:xfrm>
            <a:off x="7266169" y="3490116"/>
            <a:ext cx="0" cy="46940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755BDBE9-A62C-E845-95A7-824487D0EB14}"/>
              </a:ext>
            </a:extLst>
          </p:cNvPr>
          <p:cNvCxnSpPr>
            <a:cxnSpLocks/>
          </p:cNvCxnSpPr>
          <p:nvPr/>
        </p:nvCxnSpPr>
        <p:spPr>
          <a:xfrm>
            <a:off x="7266169" y="3490116"/>
            <a:ext cx="1097159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DB5867A5-145C-D648-9255-0FEE7ACAE57D}"/>
              </a:ext>
            </a:extLst>
          </p:cNvPr>
          <p:cNvSpPr txBox="1"/>
          <p:nvPr/>
        </p:nvSpPr>
        <p:spPr>
          <a:xfrm>
            <a:off x="6808596" y="3957218"/>
            <a:ext cx="880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&lt;PLUS&gt;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EF7551D-8133-1F43-AE4E-F03359D57985}"/>
              </a:ext>
            </a:extLst>
          </p:cNvPr>
          <p:cNvSpPr txBox="1"/>
          <p:nvPr/>
        </p:nvSpPr>
        <p:spPr>
          <a:xfrm>
            <a:off x="5742804" y="3925825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EECDA4B-42EF-B64E-B7A6-C7516E74D336}"/>
              </a:ext>
            </a:extLst>
          </p:cNvPr>
          <p:cNvSpPr txBox="1"/>
          <p:nvPr/>
        </p:nvSpPr>
        <p:spPr>
          <a:xfrm>
            <a:off x="5473371" y="4560858"/>
            <a:ext cx="1136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&lt;NUM, 2&gt;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07BC52A7-43FA-5C4F-9DD2-C9FCE41F5C3D}"/>
              </a:ext>
            </a:extLst>
          </p:cNvPr>
          <p:cNvCxnSpPr>
            <a:cxnSpLocks/>
          </p:cNvCxnSpPr>
          <p:nvPr/>
        </p:nvCxnSpPr>
        <p:spPr>
          <a:xfrm flipH="1">
            <a:off x="6040850" y="4290214"/>
            <a:ext cx="5609" cy="3000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7F8403D4-24A4-564F-98BD-61348436B384}"/>
              </a:ext>
            </a:extLst>
          </p:cNvPr>
          <p:cNvSpPr txBox="1"/>
          <p:nvPr/>
        </p:nvSpPr>
        <p:spPr>
          <a:xfrm>
            <a:off x="7794903" y="4000240"/>
            <a:ext cx="1136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&lt;NUM, 3&gt;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EAEE8E6-FEF1-594E-9766-D26C66616B2C}"/>
              </a:ext>
            </a:extLst>
          </p:cNvPr>
          <p:cNvSpPr txBox="1"/>
          <p:nvPr/>
        </p:nvSpPr>
        <p:spPr>
          <a:xfrm>
            <a:off x="1099379" y="1895651"/>
            <a:ext cx="13063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Benefits?</a:t>
            </a:r>
          </a:p>
          <a:p>
            <a:r>
              <a:rPr lang="en-US" dirty="0"/>
              <a:t>Drawbacks?</a:t>
            </a:r>
          </a:p>
        </p:txBody>
      </p:sp>
      <p:graphicFrame>
        <p:nvGraphicFramePr>
          <p:cNvPr id="23" name="Table 5">
            <a:extLst>
              <a:ext uri="{FF2B5EF4-FFF2-40B4-BE49-F238E27FC236}">
                <a16:creationId xmlns:a16="http://schemas.microsoft.com/office/drawing/2014/main" id="{9DA52E6B-661B-164E-BA68-BECD4E7F2A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3892014"/>
              </p:ext>
            </p:extLst>
          </p:nvPr>
        </p:nvGraphicFramePr>
        <p:xfrm>
          <a:off x="445824" y="3393277"/>
          <a:ext cx="4480008" cy="114769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243519">
                  <a:extLst>
                    <a:ext uri="{9D8B030D-6E8A-4147-A177-3AD203B41FA5}">
                      <a16:colId xmlns:a16="http://schemas.microsoft.com/office/drawing/2014/main" val="1179443482"/>
                    </a:ext>
                  </a:extLst>
                </a:gridCol>
                <a:gridCol w="1186775">
                  <a:extLst>
                    <a:ext uri="{9D8B030D-6E8A-4147-A177-3AD203B41FA5}">
                      <a16:colId xmlns:a16="http://schemas.microsoft.com/office/drawing/2014/main" val="1466143606"/>
                    </a:ext>
                  </a:extLst>
                </a:gridCol>
                <a:gridCol w="2049714">
                  <a:extLst>
                    <a:ext uri="{9D8B030D-6E8A-4147-A177-3AD203B41FA5}">
                      <a16:colId xmlns:a16="http://schemas.microsoft.com/office/drawing/2014/main" val="2892710420"/>
                    </a:ext>
                  </a:extLst>
                </a:gridCol>
              </a:tblGrid>
              <a:tr h="573846">
                <a:tc>
                  <a:txBody>
                    <a:bodyPr/>
                    <a:lstStyle/>
                    <a:p>
                      <a:r>
                        <a:rPr lang="en-US" dirty="0"/>
                        <a:t>Operator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Productions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4902504"/>
                  </a:ext>
                </a:extLst>
              </a:tr>
              <a:tr h="573846">
                <a:tc>
                  <a:txBody>
                    <a:bodyPr/>
                    <a:lstStyle/>
                    <a:p>
                      <a:r>
                        <a:rPr lang="en-US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expr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: expr PLUS expr</a:t>
                      </a:r>
                      <a:br>
                        <a:rPr lang="en-US" sz="1400" dirty="0">
                          <a:latin typeface="Courier" pitchFamily="2" charset="0"/>
                        </a:rPr>
                      </a:br>
                      <a:r>
                        <a:rPr lang="en-US" sz="1400" dirty="0">
                          <a:latin typeface="Courier" pitchFamily="2" charset="0"/>
                        </a:rPr>
                        <a:t>| NUM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94630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3949861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B4A8C7-5939-4547-A4F8-5A4782C5D0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Should you have associativity when its not required?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581C384-93DB-0D44-BE61-8197A0709109}"/>
              </a:ext>
            </a:extLst>
          </p:cNvPr>
          <p:cNvSpPr txBox="1"/>
          <p:nvPr/>
        </p:nvSpPr>
        <p:spPr>
          <a:xfrm>
            <a:off x="7292446" y="1559173"/>
            <a:ext cx="31470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ourier" pitchFamily="2" charset="0"/>
              </a:rPr>
              <a:t>input: 2</a:t>
            </a:r>
            <a:r>
              <a:rPr lang="en-US" sz="3200" dirty="0">
                <a:highlight>
                  <a:srgbClr val="FFFF00"/>
                </a:highlight>
                <a:latin typeface="Courier" pitchFamily="2" charset="0"/>
              </a:rPr>
              <a:t>+</a:t>
            </a:r>
            <a:r>
              <a:rPr lang="en-US" sz="3200" dirty="0">
                <a:latin typeface="Courier" pitchFamily="2" charset="0"/>
              </a:rPr>
              <a:t>3</a:t>
            </a:r>
            <a:r>
              <a:rPr lang="en-US" sz="3200" dirty="0">
                <a:highlight>
                  <a:srgbClr val="FFFF00"/>
                </a:highlight>
                <a:latin typeface="Courier" pitchFamily="2" charset="0"/>
              </a:rPr>
              <a:t>+</a:t>
            </a:r>
            <a:r>
              <a:rPr lang="en-US" sz="3200" dirty="0">
                <a:latin typeface="Courier" pitchFamily="2" charset="0"/>
              </a:rPr>
              <a:t>4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95E929B-64E8-044A-85BA-E2A05762BEDE}"/>
              </a:ext>
            </a:extLst>
          </p:cNvPr>
          <p:cNvSpPr txBox="1"/>
          <p:nvPr/>
        </p:nvSpPr>
        <p:spPr>
          <a:xfrm>
            <a:off x="8635402" y="2181957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B787D9A-3D52-DD40-A88E-B12C480A13B4}"/>
              </a:ext>
            </a:extLst>
          </p:cNvPr>
          <p:cNvCxnSpPr>
            <a:cxnSpLocks/>
            <a:stCxn id="5" idx="2"/>
            <a:endCxn id="8" idx="0"/>
          </p:cNvCxnSpPr>
          <p:nvPr/>
        </p:nvCxnSpPr>
        <p:spPr>
          <a:xfrm flipH="1">
            <a:off x="7299498" y="2551289"/>
            <a:ext cx="1634896" cy="5366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6BD8CC90-1189-CC47-92C0-7050C009DE16}"/>
              </a:ext>
            </a:extLst>
          </p:cNvPr>
          <p:cNvSpPr txBox="1"/>
          <p:nvPr/>
        </p:nvSpPr>
        <p:spPr>
          <a:xfrm>
            <a:off x="7000506" y="3087933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E18E5FE-9410-684A-A4C9-EA5A61D0939B}"/>
              </a:ext>
            </a:extLst>
          </p:cNvPr>
          <p:cNvCxnSpPr>
            <a:cxnSpLocks/>
            <a:stCxn id="5" idx="2"/>
            <a:endCxn id="11" idx="0"/>
          </p:cNvCxnSpPr>
          <p:nvPr/>
        </p:nvCxnSpPr>
        <p:spPr>
          <a:xfrm flipH="1">
            <a:off x="8932730" y="2551289"/>
            <a:ext cx="1664" cy="54865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5D86E168-28F6-9840-A978-1FFC7CEF67EE}"/>
              </a:ext>
            </a:extLst>
          </p:cNvPr>
          <p:cNvCxnSpPr>
            <a:cxnSpLocks/>
            <a:stCxn id="5" idx="2"/>
          </p:cNvCxnSpPr>
          <p:nvPr/>
        </p:nvCxnSpPr>
        <p:spPr>
          <a:xfrm>
            <a:off x="8934394" y="2551289"/>
            <a:ext cx="1057341" cy="5366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08CB2006-86DA-624E-819E-67C30BAE27FC}"/>
              </a:ext>
            </a:extLst>
          </p:cNvPr>
          <p:cNvSpPr txBox="1"/>
          <p:nvPr/>
        </p:nvSpPr>
        <p:spPr>
          <a:xfrm>
            <a:off x="8492609" y="3099942"/>
            <a:ext cx="880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&lt;PLUS&gt;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3A24D09-FBE6-4845-A29A-5750B5282A91}"/>
              </a:ext>
            </a:extLst>
          </p:cNvPr>
          <p:cNvSpPr txBox="1"/>
          <p:nvPr/>
        </p:nvSpPr>
        <p:spPr>
          <a:xfrm>
            <a:off x="9761070" y="3125942"/>
            <a:ext cx="1083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&lt;NUM,4&gt;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3312E04-ADA6-5342-81EB-6AA7F52872C4}"/>
              </a:ext>
            </a:extLst>
          </p:cNvPr>
          <p:cNvCxnSpPr>
            <a:cxnSpLocks/>
          </p:cNvCxnSpPr>
          <p:nvPr/>
        </p:nvCxnSpPr>
        <p:spPr>
          <a:xfrm flipH="1">
            <a:off x="6041796" y="3490116"/>
            <a:ext cx="1224374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90AB4960-E97C-E647-A144-AFE1E4ECFC6F}"/>
              </a:ext>
            </a:extLst>
          </p:cNvPr>
          <p:cNvCxnSpPr>
            <a:cxnSpLocks/>
          </p:cNvCxnSpPr>
          <p:nvPr/>
        </p:nvCxnSpPr>
        <p:spPr>
          <a:xfrm>
            <a:off x="7266169" y="3490116"/>
            <a:ext cx="0" cy="46940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755BDBE9-A62C-E845-95A7-824487D0EB14}"/>
              </a:ext>
            </a:extLst>
          </p:cNvPr>
          <p:cNvCxnSpPr>
            <a:cxnSpLocks/>
          </p:cNvCxnSpPr>
          <p:nvPr/>
        </p:nvCxnSpPr>
        <p:spPr>
          <a:xfrm>
            <a:off x="7266169" y="3490116"/>
            <a:ext cx="1097159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DB5867A5-145C-D648-9255-0FEE7ACAE57D}"/>
              </a:ext>
            </a:extLst>
          </p:cNvPr>
          <p:cNvSpPr txBox="1"/>
          <p:nvPr/>
        </p:nvSpPr>
        <p:spPr>
          <a:xfrm>
            <a:off x="6808596" y="3957218"/>
            <a:ext cx="880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&lt;PLUS&gt;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EF7551D-8133-1F43-AE4E-F03359D57985}"/>
              </a:ext>
            </a:extLst>
          </p:cNvPr>
          <p:cNvSpPr txBox="1"/>
          <p:nvPr/>
        </p:nvSpPr>
        <p:spPr>
          <a:xfrm>
            <a:off x="5742804" y="3925825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EECDA4B-42EF-B64E-B7A6-C7516E74D336}"/>
              </a:ext>
            </a:extLst>
          </p:cNvPr>
          <p:cNvSpPr txBox="1"/>
          <p:nvPr/>
        </p:nvSpPr>
        <p:spPr>
          <a:xfrm>
            <a:off x="5473371" y="4560858"/>
            <a:ext cx="1136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&lt;NUM, 2&gt;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07BC52A7-43FA-5C4F-9DD2-C9FCE41F5C3D}"/>
              </a:ext>
            </a:extLst>
          </p:cNvPr>
          <p:cNvCxnSpPr>
            <a:cxnSpLocks/>
          </p:cNvCxnSpPr>
          <p:nvPr/>
        </p:nvCxnSpPr>
        <p:spPr>
          <a:xfrm flipH="1">
            <a:off x="6040850" y="4290214"/>
            <a:ext cx="5609" cy="3000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7F8403D4-24A4-564F-98BD-61348436B384}"/>
              </a:ext>
            </a:extLst>
          </p:cNvPr>
          <p:cNvSpPr txBox="1"/>
          <p:nvPr/>
        </p:nvSpPr>
        <p:spPr>
          <a:xfrm>
            <a:off x="7794903" y="3970243"/>
            <a:ext cx="1136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&lt;NUM, 3&gt;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EAEE8E6-FEF1-594E-9766-D26C66616B2C}"/>
              </a:ext>
            </a:extLst>
          </p:cNvPr>
          <p:cNvSpPr txBox="1"/>
          <p:nvPr/>
        </p:nvSpPr>
        <p:spPr>
          <a:xfrm>
            <a:off x="1099379" y="1895651"/>
            <a:ext cx="13063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Benefits?</a:t>
            </a:r>
          </a:p>
          <a:p>
            <a:r>
              <a:rPr lang="en-US" dirty="0"/>
              <a:t>Drawbacks?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3F31E3A-C392-804E-A1BF-B26FC278E44E}"/>
              </a:ext>
            </a:extLst>
          </p:cNvPr>
          <p:cNvSpPr txBox="1"/>
          <p:nvPr/>
        </p:nvSpPr>
        <p:spPr>
          <a:xfrm>
            <a:off x="379563" y="4971616"/>
            <a:ext cx="5175519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Good design principle to avoid ambiguous grammars,</a:t>
            </a:r>
          </a:p>
          <a:p>
            <a:r>
              <a:rPr lang="en-US" dirty="0"/>
              <a:t>even when strictly not required too.</a:t>
            </a:r>
          </a:p>
          <a:p>
            <a:endParaRPr lang="en-US" dirty="0"/>
          </a:p>
          <a:p>
            <a:r>
              <a:rPr lang="en-US" dirty="0"/>
              <a:t>Helps with debugging, etc. etc. </a:t>
            </a:r>
          </a:p>
          <a:p>
            <a:endParaRPr lang="en-US" dirty="0"/>
          </a:p>
          <a:p>
            <a:r>
              <a:rPr lang="en-US" dirty="0"/>
              <a:t>Many tools will warn if it detects ambiguity</a:t>
            </a:r>
          </a:p>
        </p:txBody>
      </p:sp>
      <p:graphicFrame>
        <p:nvGraphicFramePr>
          <p:cNvPr id="22" name="Table 5">
            <a:extLst>
              <a:ext uri="{FF2B5EF4-FFF2-40B4-BE49-F238E27FC236}">
                <a16:creationId xmlns:a16="http://schemas.microsoft.com/office/drawing/2014/main" id="{0ACC2E9F-E6A1-1B42-B98A-B0BF4EB535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9602077"/>
              </p:ext>
            </p:extLst>
          </p:nvPr>
        </p:nvGraphicFramePr>
        <p:xfrm>
          <a:off x="445824" y="3393277"/>
          <a:ext cx="4480008" cy="114769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243519">
                  <a:extLst>
                    <a:ext uri="{9D8B030D-6E8A-4147-A177-3AD203B41FA5}">
                      <a16:colId xmlns:a16="http://schemas.microsoft.com/office/drawing/2014/main" val="1179443482"/>
                    </a:ext>
                  </a:extLst>
                </a:gridCol>
                <a:gridCol w="1186775">
                  <a:extLst>
                    <a:ext uri="{9D8B030D-6E8A-4147-A177-3AD203B41FA5}">
                      <a16:colId xmlns:a16="http://schemas.microsoft.com/office/drawing/2014/main" val="1466143606"/>
                    </a:ext>
                  </a:extLst>
                </a:gridCol>
                <a:gridCol w="2049714">
                  <a:extLst>
                    <a:ext uri="{9D8B030D-6E8A-4147-A177-3AD203B41FA5}">
                      <a16:colId xmlns:a16="http://schemas.microsoft.com/office/drawing/2014/main" val="2892710420"/>
                    </a:ext>
                  </a:extLst>
                </a:gridCol>
              </a:tblGrid>
              <a:tr h="573846">
                <a:tc>
                  <a:txBody>
                    <a:bodyPr/>
                    <a:lstStyle/>
                    <a:p>
                      <a:r>
                        <a:rPr lang="en-US" dirty="0"/>
                        <a:t>Operator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Productions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4902504"/>
                  </a:ext>
                </a:extLst>
              </a:tr>
              <a:tr h="573846">
                <a:tc>
                  <a:txBody>
                    <a:bodyPr/>
                    <a:lstStyle/>
                    <a:p>
                      <a:r>
                        <a:rPr lang="en-US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expr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: expr PLUS </a:t>
                      </a:r>
                      <a:r>
                        <a:rPr lang="en-US" sz="1400" dirty="0">
                          <a:highlight>
                            <a:srgbClr val="FFFF00"/>
                          </a:highlight>
                          <a:latin typeface="Courier" pitchFamily="2" charset="0"/>
                        </a:rPr>
                        <a:t>NUM</a:t>
                      </a:r>
                      <a:br>
                        <a:rPr lang="en-US" sz="1400" dirty="0">
                          <a:latin typeface="Courier" pitchFamily="2" charset="0"/>
                        </a:rPr>
                      </a:br>
                      <a:r>
                        <a:rPr lang="en-US" sz="1400" dirty="0">
                          <a:latin typeface="Courier" pitchFamily="2" charset="0"/>
                        </a:rPr>
                        <a:t>| NUM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94630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5916411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127807-B712-4841-B38C-AA3AB7614A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make a richer expression grammar</a:t>
            </a:r>
          </a:p>
        </p:txBody>
      </p:sp>
      <p:graphicFrame>
        <p:nvGraphicFramePr>
          <p:cNvPr id="4" name="Table 5">
            <a:extLst>
              <a:ext uri="{FF2B5EF4-FFF2-40B4-BE49-F238E27FC236}">
                <a16:creationId xmlns:a16="http://schemas.microsoft.com/office/drawing/2014/main" id="{555BFBB7-BD21-BD4E-A7C1-22A55B94FD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9727317"/>
              </p:ext>
            </p:extLst>
          </p:nvPr>
        </p:nvGraphicFramePr>
        <p:xfrm>
          <a:off x="1012544" y="2867685"/>
          <a:ext cx="4944119" cy="286923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620381">
                  <a:extLst>
                    <a:ext uri="{9D8B030D-6E8A-4147-A177-3AD203B41FA5}">
                      <a16:colId xmlns:a16="http://schemas.microsoft.com/office/drawing/2014/main" val="1179443482"/>
                    </a:ext>
                  </a:extLst>
                </a:gridCol>
                <a:gridCol w="1045206">
                  <a:extLst>
                    <a:ext uri="{9D8B030D-6E8A-4147-A177-3AD203B41FA5}">
                      <a16:colId xmlns:a16="http://schemas.microsoft.com/office/drawing/2014/main" val="1466143606"/>
                    </a:ext>
                  </a:extLst>
                </a:gridCol>
                <a:gridCol w="2278532">
                  <a:extLst>
                    <a:ext uri="{9D8B030D-6E8A-4147-A177-3AD203B41FA5}">
                      <a16:colId xmlns:a16="http://schemas.microsoft.com/office/drawing/2014/main" val="2892710420"/>
                    </a:ext>
                  </a:extLst>
                </a:gridCol>
              </a:tblGrid>
              <a:tr h="573846">
                <a:tc>
                  <a:txBody>
                    <a:bodyPr/>
                    <a:lstStyle/>
                    <a:p>
                      <a:r>
                        <a:rPr lang="en-US" dirty="0"/>
                        <a:t>Operator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Productions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4902504"/>
                  </a:ext>
                </a:extLst>
              </a:tr>
              <a:tr h="57384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Courier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9463058"/>
                  </a:ext>
                </a:extLst>
              </a:tr>
              <a:tr h="57384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Courier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6889359"/>
                  </a:ext>
                </a:extLst>
              </a:tr>
              <a:tr h="57384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Courier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670653"/>
                  </a:ext>
                </a:extLst>
              </a:tr>
              <a:tr h="57384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Courier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Courier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1644708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B852ADBF-91C9-3944-A83E-C428EFED6E0A}"/>
              </a:ext>
            </a:extLst>
          </p:cNvPr>
          <p:cNvSpPr/>
          <p:nvPr/>
        </p:nvSpPr>
        <p:spPr>
          <a:xfrm>
            <a:off x="7261372" y="3660380"/>
            <a:ext cx="431527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</a:rPr>
              <a:t>Tokens:</a:t>
            </a:r>
          </a:p>
          <a:p>
            <a:pPr lvl="1"/>
            <a:r>
              <a:rPr lang="en-US" dirty="0">
                <a:latin typeface="Courier" pitchFamily="2" charset="0"/>
              </a:rPr>
              <a:t>NUM    = “[0-9]+”</a:t>
            </a:r>
          </a:p>
          <a:p>
            <a:pPr lvl="1"/>
            <a:r>
              <a:rPr lang="en-US" dirty="0">
                <a:latin typeface="Courier" pitchFamily="2" charset="0"/>
              </a:rPr>
              <a:t>PLUS   = ‘\+’</a:t>
            </a:r>
          </a:p>
          <a:p>
            <a:pPr lvl="1"/>
            <a:r>
              <a:rPr lang="en-US" dirty="0">
                <a:latin typeface="Courier" pitchFamily="2" charset="0"/>
              </a:rPr>
              <a:t>TIMES  = ’\*’</a:t>
            </a:r>
          </a:p>
          <a:p>
            <a:pPr lvl="1"/>
            <a:r>
              <a:rPr lang="en-US" dirty="0">
                <a:latin typeface="Courier" pitchFamily="2" charset="0"/>
              </a:rPr>
              <a:t>LP     = ‘\(’</a:t>
            </a:r>
          </a:p>
          <a:p>
            <a:pPr lvl="1"/>
            <a:r>
              <a:rPr lang="en-US" dirty="0">
                <a:latin typeface="Courier" pitchFamily="2" charset="0"/>
              </a:rPr>
              <a:t>RP     = \)’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MINUS  = ‘-’</a:t>
            </a:r>
          </a:p>
          <a:p>
            <a:pPr lvl="1"/>
            <a:r>
              <a:rPr lang="en-US" dirty="0">
                <a:latin typeface="Courier" pitchFamily="2" charset="0"/>
              </a:rPr>
              <a:t>DIV    = ‘/’</a:t>
            </a:r>
          </a:p>
          <a:p>
            <a:pPr lvl="1"/>
            <a:r>
              <a:rPr lang="en-US" dirty="0">
                <a:latin typeface="Courier" pitchFamily="2" charset="0"/>
              </a:rPr>
              <a:t>CARROT =’ \^’</a:t>
            </a:r>
          </a:p>
          <a:p>
            <a:endParaRPr lang="en-US" dirty="0">
              <a:latin typeface="Courier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C253672-0548-D941-9533-503EF3DAD92F}"/>
              </a:ext>
            </a:extLst>
          </p:cNvPr>
          <p:cNvSpPr txBox="1"/>
          <p:nvPr/>
        </p:nvSpPr>
        <p:spPr>
          <a:xfrm>
            <a:off x="7236823" y="2098766"/>
            <a:ext cx="42521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Let’s do operators </a:t>
            </a:r>
            <a:r>
              <a:rPr lang="en-US" i="1" dirty="0">
                <a:latin typeface="Courier" pitchFamily="2" charset="0"/>
              </a:rPr>
              <a:t>[+,*,-,/,^]</a:t>
            </a:r>
            <a:r>
              <a:rPr lang="en-US" i="1" dirty="0"/>
              <a:t> and</a:t>
            </a:r>
            <a:r>
              <a:rPr lang="en-US" i="1" dirty="0">
                <a:latin typeface="Courier" pitchFamily="2" charset="0"/>
              </a:rPr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266755454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127807-B712-4841-B38C-AA3AB7614A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make a richer expression grammar</a:t>
            </a:r>
          </a:p>
        </p:txBody>
      </p:sp>
      <p:graphicFrame>
        <p:nvGraphicFramePr>
          <p:cNvPr id="4" name="Table 5">
            <a:extLst>
              <a:ext uri="{FF2B5EF4-FFF2-40B4-BE49-F238E27FC236}">
                <a16:creationId xmlns:a16="http://schemas.microsoft.com/office/drawing/2014/main" id="{555BFBB7-BD21-BD4E-A7C1-22A55B94FD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6914849"/>
              </p:ext>
            </p:extLst>
          </p:nvPr>
        </p:nvGraphicFramePr>
        <p:xfrm>
          <a:off x="1012544" y="2867685"/>
          <a:ext cx="4970245" cy="318457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628944">
                  <a:extLst>
                    <a:ext uri="{9D8B030D-6E8A-4147-A177-3AD203B41FA5}">
                      <a16:colId xmlns:a16="http://schemas.microsoft.com/office/drawing/2014/main" val="1179443482"/>
                    </a:ext>
                  </a:extLst>
                </a:gridCol>
                <a:gridCol w="1050729">
                  <a:extLst>
                    <a:ext uri="{9D8B030D-6E8A-4147-A177-3AD203B41FA5}">
                      <a16:colId xmlns:a16="http://schemas.microsoft.com/office/drawing/2014/main" val="1466143606"/>
                    </a:ext>
                  </a:extLst>
                </a:gridCol>
                <a:gridCol w="2290572">
                  <a:extLst>
                    <a:ext uri="{9D8B030D-6E8A-4147-A177-3AD203B41FA5}">
                      <a16:colId xmlns:a16="http://schemas.microsoft.com/office/drawing/2014/main" val="2892710420"/>
                    </a:ext>
                  </a:extLst>
                </a:gridCol>
              </a:tblGrid>
              <a:tr h="573846">
                <a:tc>
                  <a:txBody>
                    <a:bodyPr/>
                    <a:lstStyle/>
                    <a:p>
                      <a:r>
                        <a:rPr lang="en-US" dirty="0"/>
                        <a:t>Operator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Productions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4902504"/>
                  </a:ext>
                </a:extLst>
              </a:tr>
              <a:tr h="573846">
                <a:tc>
                  <a:txBody>
                    <a:bodyPr/>
                    <a:lstStyle/>
                    <a:p>
                      <a:r>
                        <a:rPr lang="en-US" dirty="0"/>
                        <a:t>+,-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expr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: expr PLUS term</a:t>
                      </a:r>
                    </a:p>
                    <a:p>
                      <a:r>
                        <a:rPr lang="en-US" sz="1400" dirty="0">
                          <a:latin typeface="Courier" pitchFamily="2" charset="0"/>
                        </a:rPr>
                        <a:t>| expr MINUS term</a:t>
                      </a:r>
                      <a:br>
                        <a:rPr lang="en-US" sz="1400" dirty="0">
                          <a:latin typeface="Courier" pitchFamily="2" charset="0"/>
                        </a:rPr>
                      </a:br>
                      <a:r>
                        <a:rPr lang="en-US" sz="1400" dirty="0">
                          <a:latin typeface="Courier" pitchFamily="2" charset="0"/>
                        </a:rPr>
                        <a:t>| term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9463058"/>
                  </a:ext>
                </a:extLst>
              </a:tr>
              <a:tr h="573846">
                <a:tc>
                  <a:txBody>
                    <a:bodyPr/>
                    <a:lstStyle/>
                    <a:p>
                      <a:r>
                        <a:rPr lang="en-US" dirty="0"/>
                        <a:t>*,/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term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: term TIMES pow</a:t>
                      </a:r>
                    </a:p>
                    <a:p>
                      <a:r>
                        <a:rPr lang="en-US" sz="1400" dirty="0">
                          <a:latin typeface="Courier" pitchFamily="2" charset="0"/>
                        </a:rPr>
                        <a:t>| term DIV pow</a:t>
                      </a:r>
                      <a:br>
                        <a:rPr lang="en-US" sz="1400" dirty="0">
                          <a:latin typeface="Courier" pitchFamily="2" charset="0"/>
                        </a:rPr>
                      </a:br>
                      <a:r>
                        <a:rPr lang="en-US" sz="1400" dirty="0">
                          <a:latin typeface="Courier" pitchFamily="2" charset="0"/>
                        </a:rPr>
                        <a:t>| pow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6889359"/>
                  </a:ext>
                </a:extLst>
              </a:tr>
              <a:tr h="573846">
                <a:tc>
                  <a:txBody>
                    <a:bodyPr/>
                    <a:lstStyle/>
                    <a:p>
                      <a:r>
                        <a:rPr lang="en-US" dirty="0"/>
                        <a:t>^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pow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: factor CARROT pow</a:t>
                      </a:r>
                    </a:p>
                    <a:p>
                      <a:r>
                        <a:rPr lang="en-US" sz="1400" dirty="0">
                          <a:latin typeface="Courier" pitchFamily="2" charset="0"/>
                        </a:rPr>
                        <a:t>| factor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670653"/>
                  </a:ext>
                </a:extLst>
              </a:tr>
              <a:tr h="573846">
                <a:tc>
                  <a:txBody>
                    <a:bodyPr/>
                    <a:lstStyle/>
                    <a:p>
                      <a:r>
                        <a:rPr lang="en-US" dirty="0"/>
                        <a:t>()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factor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: LPAR expr RPAR</a:t>
                      </a:r>
                      <a:br>
                        <a:rPr lang="en-US" sz="1400" dirty="0">
                          <a:latin typeface="Courier" pitchFamily="2" charset="0"/>
                        </a:rPr>
                      </a:br>
                      <a:r>
                        <a:rPr lang="en-US" sz="1400" dirty="0">
                          <a:latin typeface="Courier" pitchFamily="2" charset="0"/>
                        </a:rPr>
                        <a:t>| NUM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1644708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B852ADBF-91C9-3944-A83E-C428EFED6E0A}"/>
              </a:ext>
            </a:extLst>
          </p:cNvPr>
          <p:cNvSpPr/>
          <p:nvPr/>
        </p:nvSpPr>
        <p:spPr>
          <a:xfrm>
            <a:off x="7261372" y="3660380"/>
            <a:ext cx="431527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</a:rPr>
              <a:t>Tokens:</a:t>
            </a:r>
          </a:p>
          <a:p>
            <a:pPr lvl="1"/>
            <a:r>
              <a:rPr lang="en-US" dirty="0">
                <a:latin typeface="Courier" pitchFamily="2" charset="0"/>
              </a:rPr>
              <a:t>NUM    = “[0-9]+”</a:t>
            </a:r>
          </a:p>
          <a:p>
            <a:pPr lvl="1"/>
            <a:r>
              <a:rPr lang="en-US" dirty="0">
                <a:latin typeface="Courier" pitchFamily="2" charset="0"/>
              </a:rPr>
              <a:t>PLUS   = ‘\+’</a:t>
            </a:r>
          </a:p>
          <a:p>
            <a:pPr lvl="1"/>
            <a:r>
              <a:rPr lang="en-US" dirty="0">
                <a:latin typeface="Courier" pitchFamily="2" charset="0"/>
              </a:rPr>
              <a:t>TIMES  = ’\*’</a:t>
            </a:r>
          </a:p>
          <a:p>
            <a:pPr lvl="1"/>
            <a:r>
              <a:rPr lang="en-US" dirty="0">
                <a:latin typeface="Courier" pitchFamily="2" charset="0"/>
              </a:rPr>
              <a:t>LP     = ‘\(’</a:t>
            </a:r>
          </a:p>
          <a:p>
            <a:pPr lvl="1"/>
            <a:r>
              <a:rPr lang="en-US" dirty="0">
                <a:latin typeface="Courier" pitchFamily="2" charset="0"/>
              </a:rPr>
              <a:t>RP     = \)’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MINUS  = ‘-’</a:t>
            </a:r>
          </a:p>
          <a:p>
            <a:pPr lvl="1"/>
            <a:r>
              <a:rPr lang="en-US" dirty="0">
                <a:latin typeface="Courier" pitchFamily="2" charset="0"/>
              </a:rPr>
              <a:t>DIV    = ‘/’</a:t>
            </a:r>
          </a:p>
          <a:p>
            <a:pPr lvl="1"/>
            <a:r>
              <a:rPr lang="en-US" dirty="0">
                <a:latin typeface="Courier" pitchFamily="2" charset="0"/>
              </a:rPr>
              <a:t>CARROT =’ \^’</a:t>
            </a:r>
          </a:p>
          <a:p>
            <a:endParaRPr lang="en-US" dirty="0">
              <a:latin typeface="Courier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C253672-0548-D941-9533-503EF3DAD92F}"/>
              </a:ext>
            </a:extLst>
          </p:cNvPr>
          <p:cNvSpPr txBox="1"/>
          <p:nvPr/>
        </p:nvSpPr>
        <p:spPr>
          <a:xfrm>
            <a:off x="7236823" y="2098766"/>
            <a:ext cx="42521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Let’s do operators </a:t>
            </a:r>
            <a:r>
              <a:rPr lang="en-US" i="1" dirty="0">
                <a:latin typeface="Courier" pitchFamily="2" charset="0"/>
              </a:rPr>
              <a:t>[+,*,-,/,^]</a:t>
            </a:r>
            <a:r>
              <a:rPr lang="en-US" i="1" dirty="0"/>
              <a:t> and</a:t>
            </a:r>
            <a:r>
              <a:rPr lang="en-US" i="1" dirty="0">
                <a:latin typeface="Courier" pitchFamily="2" charset="0"/>
              </a:rPr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3111683782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AFD426-5B98-3043-B47A-01716CED50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associativity do operators in C have?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E33CE1-4AA0-044C-8498-42909888CC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err="1">
                <a:hlinkClick r:id="rId2"/>
              </a:rPr>
              <a:t>en.cppreference.com</a:t>
            </a:r>
            <a:r>
              <a:rPr lang="en-US" dirty="0">
                <a:hlinkClick r:id="rId2"/>
              </a:rPr>
              <a:t>/w/c/language/</a:t>
            </a:r>
            <a:r>
              <a:rPr lang="en-US" dirty="0" err="1">
                <a:hlinkClick r:id="rId2"/>
              </a:rPr>
              <a:t>operator_precedence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9697999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99898B-E305-E04B-9D75-74D0AD4B9A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topic: Algorithms for parsing</a:t>
            </a:r>
          </a:p>
        </p:txBody>
      </p:sp>
    </p:spTree>
    <p:extLst>
      <p:ext uri="{BB962C8B-B14F-4D97-AF65-F5344CB8AC3E}">
        <p14:creationId xmlns:p14="http://schemas.microsoft.com/office/powerpoint/2010/main" val="1431021442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88A59A-E87C-DB44-8041-2F4EE8D455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topic: Algorithms for parsing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6A8B6C-1677-A145-80FA-B986C75DF7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One goal:</a:t>
            </a:r>
          </a:p>
          <a:p>
            <a:r>
              <a:rPr lang="en-US" dirty="0"/>
              <a:t>Given a string </a:t>
            </a:r>
            <a:r>
              <a:rPr lang="en-US" i="1" dirty="0"/>
              <a:t>s </a:t>
            </a:r>
            <a:r>
              <a:rPr lang="en-US" dirty="0"/>
              <a:t>and a CFG </a:t>
            </a:r>
            <a:r>
              <a:rPr lang="en-US" i="1" dirty="0"/>
              <a:t>G, </a:t>
            </a:r>
            <a:r>
              <a:rPr lang="en-US" dirty="0"/>
              <a:t>determine if </a:t>
            </a:r>
            <a:r>
              <a:rPr lang="en-US" i="1" dirty="0"/>
              <a:t>G </a:t>
            </a:r>
            <a:r>
              <a:rPr lang="en-US" dirty="0"/>
              <a:t>can derive </a:t>
            </a:r>
            <a:r>
              <a:rPr lang="en-US" i="1" dirty="0"/>
              <a:t>s</a:t>
            </a:r>
          </a:p>
          <a:p>
            <a:endParaRPr lang="en-US" i="1" dirty="0"/>
          </a:p>
          <a:p>
            <a:r>
              <a:rPr lang="en-US" dirty="0"/>
              <a:t>We will do that be implicitly attempting to derive a parse tree for </a:t>
            </a:r>
            <a:r>
              <a:rPr lang="en-US" i="1" dirty="0"/>
              <a:t>s</a:t>
            </a:r>
          </a:p>
          <a:p>
            <a:endParaRPr lang="en-US" i="1" dirty="0"/>
          </a:p>
          <a:p>
            <a:r>
              <a:rPr lang="en-US" dirty="0"/>
              <a:t>Two different approaches, each with different trade-offs:</a:t>
            </a:r>
          </a:p>
          <a:p>
            <a:pPr lvl="1"/>
            <a:r>
              <a:rPr lang="en-US" dirty="0"/>
              <a:t>Top down</a:t>
            </a:r>
          </a:p>
          <a:p>
            <a:pPr lvl="1"/>
            <a:r>
              <a:rPr lang="en-US" dirty="0"/>
              <a:t>Bottom up</a:t>
            </a:r>
          </a:p>
          <a:p>
            <a:pPr lvl="1"/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9624881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B3CCA8-183D-2444-997B-196A6C631C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2C36F20-8F6F-E648-BCD7-DFA692BB012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68275"/>
          <a:stretch/>
        </p:blipFill>
        <p:spPr>
          <a:xfrm>
            <a:off x="1729317" y="1585383"/>
            <a:ext cx="9156700" cy="1325563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0012F020-01E1-AC47-A673-1805EB9BF635}"/>
              </a:ext>
            </a:extLst>
          </p:cNvPr>
          <p:cNvSpPr/>
          <p:nvPr/>
        </p:nvSpPr>
        <p:spPr>
          <a:xfrm>
            <a:off x="5172872" y="3761872"/>
            <a:ext cx="14253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>
                <a:solidFill>
                  <a:srgbClr val="2D3B45"/>
                </a:solidFill>
                <a:latin typeface="Courier" pitchFamily="2" charset="0"/>
              </a:rPr>
              <a:t>xxxxxxxxy</a:t>
            </a:r>
            <a:endParaRPr lang="en-US" dirty="0">
              <a:latin typeface="Courier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ADC4D58-F35D-314B-901D-D600467E2534}"/>
              </a:ext>
            </a:extLst>
          </p:cNvPr>
          <p:cNvSpPr txBox="1"/>
          <p:nvPr/>
        </p:nvSpPr>
        <p:spPr>
          <a:xfrm>
            <a:off x="2099733" y="3761872"/>
            <a:ext cx="21346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How about this one?</a:t>
            </a:r>
          </a:p>
        </p:txBody>
      </p:sp>
      <p:graphicFrame>
        <p:nvGraphicFramePr>
          <p:cNvPr id="6" name="Table 9">
            <a:extLst>
              <a:ext uri="{FF2B5EF4-FFF2-40B4-BE49-F238E27FC236}">
                <a16:creationId xmlns:a16="http://schemas.microsoft.com/office/drawing/2014/main" id="{59FF01D5-5DB8-D145-ABAF-46E158A029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0879695"/>
              </p:ext>
            </p:extLst>
          </p:nvPr>
        </p:nvGraphicFramePr>
        <p:xfrm>
          <a:off x="3167044" y="4836982"/>
          <a:ext cx="5105400" cy="148336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552700">
                  <a:extLst>
                    <a:ext uri="{9D8B030D-6E8A-4147-A177-3AD203B41FA5}">
                      <a16:colId xmlns:a16="http://schemas.microsoft.com/office/drawing/2014/main" val="3057982666"/>
                    </a:ext>
                  </a:extLst>
                </a:gridCol>
                <a:gridCol w="2552700">
                  <a:extLst>
                    <a:ext uri="{9D8B030D-6E8A-4147-A177-3AD203B41FA5}">
                      <a16:colId xmlns:a16="http://schemas.microsoft.com/office/drawing/2014/main" val="18853998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RULE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Sentential Form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70127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start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50635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72912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6651077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69CF21B1-8C3C-4247-B177-423E8C3384C0}"/>
              </a:ext>
            </a:extLst>
          </p:cNvPr>
          <p:cNvSpPr txBox="1"/>
          <p:nvPr/>
        </p:nvSpPr>
        <p:spPr>
          <a:xfrm>
            <a:off x="1429747" y="2167466"/>
            <a:ext cx="3016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  <a:br>
              <a:rPr lang="en-US" dirty="0"/>
            </a:br>
            <a:r>
              <a:rPr lang="en-US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36640914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FAE665-2790-4748-91A5-CC5937294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Top-down parsing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129E57A-0D3B-2146-91D0-E7B5FFEB8FDF}"/>
              </a:ext>
            </a:extLst>
          </p:cNvPr>
          <p:cNvSpPr txBox="1"/>
          <p:nvPr/>
        </p:nvSpPr>
        <p:spPr>
          <a:xfrm>
            <a:off x="7289830" y="1154487"/>
            <a:ext cx="31470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ourier" pitchFamily="2" charset="0"/>
              </a:rPr>
              <a:t>input: 2+3+4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9A26B9B-EE62-DD47-9DF0-65032A60A1F0}"/>
              </a:ext>
            </a:extLst>
          </p:cNvPr>
          <p:cNvSpPr txBox="1"/>
          <p:nvPr/>
        </p:nvSpPr>
        <p:spPr>
          <a:xfrm>
            <a:off x="8940202" y="2383351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graphicFrame>
        <p:nvGraphicFramePr>
          <p:cNvPr id="37" name="Table 5">
            <a:extLst>
              <a:ext uri="{FF2B5EF4-FFF2-40B4-BE49-F238E27FC236}">
                <a16:creationId xmlns:a16="http://schemas.microsoft.com/office/drawing/2014/main" id="{0BE49D3B-816D-BB40-BE56-D150BDA1453B}"/>
              </a:ext>
            </a:extLst>
          </p:cNvPr>
          <p:cNvGraphicFramePr>
            <a:graphicFrameLocks noGrp="1"/>
          </p:cNvGraphicFramePr>
          <p:nvPr/>
        </p:nvGraphicFramePr>
        <p:xfrm>
          <a:off x="445824" y="3393277"/>
          <a:ext cx="4480008" cy="114769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243519">
                  <a:extLst>
                    <a:ext uri="{9D8B030D-6E8A-4147-A177-3AD203B41FA5}">
                      <a16:colId xmlns:a16="http://schemas.microsoft.com/office/drawing/2014/main" val="1179443482"/>
                    </a:ext>
                  </a:extLst>
                </a:gridCol>
                <a:gridCol w="1186775">
                  <a:extLst>
                    <a:ext uri="{9D8B030D-6E8A-4147-A177-3AD203B41FA5}">
                      <a16:colId xmlns:a16="http://schemas.microsoft.com/office/drawing/2014/main" val="1466143606"/>
                    </a:ext>
                  </a:extLst>
                </a:gridCol>
                <a:gridCol w="2049714">
                  <a:extLst>
                    <a:ext uri="{9D8B030D-6E8A-4147-A177-3AD203B41FA5}">
                      <a16:colId xmlns:a16="http://schemas.microsoft.com/office/drawing/2014/main" val="2892710420"/>
                    </a:ext>
                  </a:extLst>
                </a:gridCol>
              </a:tblGrid>
              <a:tr h="573846">
                <a:tc>
                  <a:txBody>
                    <a:bodyPr/>
                    <a:lstStyle/>
                    <a:p>
                      <a:r>
                        <a:rPr lang="en-US" dirty="0"/>
                        <a:t>Operator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Productions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4902504"/>
                  </a:ext>
                </a:extLst>
              </a:tr>
              <a:tr h="573846">
                <a:tc>
                  <a:txBody>
                    <a:bodyPr/>
                    <a:lstStyle/>
                    <a:p>
                      <a:r>
                        <a:rPr lang="en-US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expr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: expr PLUS NUM</a:t>
                      </a:r>
                      <a:br>
                        <a:rPr lang="en-US" sz="1400" dirty="0">
                          <a:latin typeface="Courier" pitchFamily="2" charset="0"/>
                        </a:rPr>
                      </a:br>
                      <a:r>
                        <a:rPr lang="en-US" sz="1400" dirty="0">
                          <a:latin typeface="Courier" pitchFamily="2" charset="0"/>
                        </a:rPr>
                        <a:t>| NUM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94630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9170018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FAE665-2790-4748-91A5-CC5937294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Top-down parsing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129E57A-0D3B-2146-91D0-E7B5FFEB8FDF}"/>
              </a:ext>
            </a:extLst>
          </p:cNvPr>
          <p:cNvSpPr txBox="1"/>
          <p:nvPr/>
        </p:nvSpPr>
        <p:spPr>
          <a:xfrm>
            <a:off x="7289830" y="1154487"/>
            <a:ext cx="31470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ourier" pitchFamily="2" charset="0"/>
              </a:rPr>
              <a:t>input: 2+3+4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9A26B9B-EE62-DD47-9DF0-65032A60A1F0}"/>
              </a:ext>
            </a:extLst>
          </p:cNvPr>
          <p:cNvSpPr txBox="1"/>
          <p:nvPr/>
        </p:nvSpPr>
        <p:spPr>
          <a:xfrm>
            <a:off x="8940202" y="2383351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EB9B5085-8B58-9047-BFA2-7EEA355D5851}"/>
              </a:ext>
            </a:extLst>
          </p:cNvPr>
          <p:cNvCxnSpPr>
            <a:cxnSpLocks/>
            <a:stCxn id="22" idx="2"/>
            <a:endCxn id="24" idx="0"/>
          </p:cNvCxnSpPr>
          <p:nvPr/>
        </p:nvCxnSpPr>
        <p:spPr>
          <a:xfrm flipH="1">
            <a:off x="7604298" y="2752683"/>
            <a:ext cx="1634896" cy="5366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AB845676-7B0E-A744-8035-FC6C51235645}"/>
              </a:ext>
            </a:extLst>
          </p:cNvPr>
          <p:cNvSpPr txBox="1"/>
          <p:nvPr/>
        </p:nvSpPr>
        <p:spPr>
          <a:xfrm>
            <a:off x="7305306" y="3289327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E2A0A3DE-DAB2-584D-8B00-E25DA8F51658}"/>
              </a:ext>
            </a:extLst>
          </p:cNvPr>
          <p:cNvCxnSpPr>
            <a:cxnSpLocks/>
            <a:stCxn id="22" idx="2"/>
            <a:endCxn id="27" idx="0"/>
          </p:cNvCxnSpPr>
          <p:nvPr/>
        </p:nvCxnSpPr>
        <p:spPr>
          <a:xfrm flipH="1">
            <a:off x="9237530" y="2752683"/>
            <a:ext cx="1664" cy="54865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F6610BA1-71CB-CE43-8A7A-83423AC89B9B}"/>
              </a:ext>
            </a:extLst>
          </p:cNvPr>
          <p:cNvCxnSpPr>
            <a:cxnSpLocks/>
            <a:stCxn id="22" idx="2"/>
          </p:cNvCxnSpPr>
          <p:nvPr/>
        </p:nvCxnSpPr>
        <p:spPr>
          <a:xfrm>
            <a:off x="9239194" y="2752683"/>
            <a:ext cx="1057341" cy="5366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D4442671-D225-3B42-8393-D3E237285666}"/>
              </a:ext>
            </a:extLst>
          </p:cNvPr>
          <p:cNvSpPr txBox="1"/>
          <p:nvPr/>
        </p:nvSpPr>
        <p:spPr>
          <a:xfrm>
            <a:off x="8797409" y="3301336"/>
            <a:ext cx="880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&lt;PLUS&gt;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271D16C-FE57-6542-AB7F-AC93685188CC}"/>
              </a:ext>
            </a:extLst>
          </p:cNvPr>
          <p:cNvSpPr txBox="1"/>
          <p:nvPr/>
        </p:nvSpPr>
        <p:spPr>
          <a:xfrm>
            <a:off x="10065870" y="3327336"/>
            <a:ext cx="1083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&lt;NUM,4&gt;</a:t>
            </a:r>
          </a:p>
        </p:txBody>
      </p:sp>
      <p:graphicFrame>
        <p:nvGraphicFramePr>
          <p:cNvPr id="37" name="Table 5">
            <a:extLst>
              <a:ext uri="{FF2B5EF4-FFF2-40B4-BE49-F238E27FC236}">
                <a16:creationId xmlns:a16="http://schemas.microsoft.com/office/drawing/2014/main" id="{0BE49D3B-816D-BB40-BE56-D150BDA145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1405359"/>
              </p:ext>
            </p:extLst>
          </p:nvPr>
        </p:nvGraphicFramePr>
        <p:xfrm>
          <a:off x="445824" y="3393277"/>
          <a:ext cx="4480008" cy="114769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243519">
                  <a:extLst>
                    <a:ext uri="{9D8B030D-6E8A-4147-A177-3AD203B41FA5}">
                      <a16:colId xmlns:a16="http://schemas.microsoft.com/office/drawing/2014/main" val="1179443482"/>
                    </a:ext>
                  </a:extLst>
                </a:gridCol>
                <a:gridCol w="1186775">
                  <a:extLst>
                    <a:ext uri="{9D8B030D-6E8A-4147-A177-3AD203B41FA5}">
                      <a16:colId xmlns:a16="http://schemas.microsoft.com/office/drawing/2014/main" val="1466143606"/>
                    </a:ext>
                  </a:extLst>
                </a:gridCol>
                <a:gridCol w="2049714">
                  <a:extLst>
                    <a:ext uri="{9D8B030D-6E8A-4147-A177-3AD203B41FA5}">
                      <a16:colId xmlns:a16="http://schemas.microsoft.com/office/drawing/2014/main" val="2892710420"/>
                    </a:ext>
                  </a:extLst>
                </a:gridCol>
              </a:tblGrid>
              <a:tr h="573846">
                <a:tc>
                  <a:txBody>
                    <a:bodyPr/>
                    <a:lstStyle/>
                    <a:p>
                      <a:r>
                        <a:rPr lang="en-US" dirty="0"/>
                        <a:t>Operator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Productions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4902504"/>
                  </a:ext>
                </a:extLst>
              </a:tr>
              <a:tr h="573846">
                <a:tc>
                  <a:txBody>
                    <a:bodyPr/>
                    <a:lstStyle/>
                    <a:p>
                      <a:r>
                        <a:rPr lang="en-US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expr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: expr PLUS NUM</a:t>
                      </a:r>
                      <a:br>
                        <a:rPr lang="en-US" sz="1400" dirty="0">
                          <a:latin typeface="Courier" pitchFamily="2" charset="0"/>
                        </a:rPr>
                      </a:br>
                      <a:r>
                        <a:rPr lang="en-US" sz="1400" dirty="0">
                          <a:latin typeface="Courier" pitchFamily="2" charset="0"/>
                        </a:rPr>
                        <a:t>| NUM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94630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3468658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FAE665-2790-4748-91A5-CC5937294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Top-down parsing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129E57A-0D3B-2146-91D0-E7B5FFEB8FDF}"/>
              </a:ext>
            </a:extLst>
          </p:cNvPr>
          <p:cNvSpPr txBox="1"/>
          <p:nvPr/>
        </p:nvSpPr>
        <p:spPr>
          <a:xfrm>
            <a:off x="7289830" y="1154487"/>
            <a:ext cx="31470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ourier" pitchFamily="2" charset="0"/>
              </a:rPr>
              <a:t>input: 2+3+4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9A26B9B-EE62-DD47-9DF0-65032A60A1F0}"/>
              </a:ext>
            </a:extLst>
          </p:cNvPr>
          <p:cNvSpPr txBox="1"/>
          <p:nvPr/>
        </p:nvSpPr>
        <p:spPr>
          <a:xfrm>
            <a:off x="8940202" y="2383351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EB9B5085-8B58-9047-BFA2-7EEA355D5851}"/>
              </a:ext>
            </a:extLst>
          </p:cNvPr>
          <p:cNvCxnSpPr>
            <a:cxnSpLocks/>
            <a:stCxn id="22" idx="2"/>
            <a:endCxn id="24" idx="0"/>
          </p:cNvCxnSpPr>
          <p:nvPr/>
        </p:nvCxnSpPr>
        <p:spPr>
          <a:xfrm flipH="1">
            <a:off x="7604298" y="2752683"/>
            <a:ext cx="1634896" cy="5366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AB845676-7B0E-A744-8035-FC6C51235645}"/>
              </a:ext>
            </a:extLst>
          </p:cNvPr>
          <p:cNvSpPr txBox="1"/>
          <p:nvPr/>
        </p:nvSpPr>
        <p:spPr>
          <a:xfrm>
            <a:off x="7305306" y="3289327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E2A0A3DE-DAB2-584D-8B00-E25DA8F51658}"/>
              </a:ext>
            </a:extLst>
          </p:cNvPr>
          <p:cNvCxnSpPr>
            <a:cxnSpLocks/>
            <a:stCxn id="22" idx="2"/>
            <a:endCxn id="27" idx="0"/>
          </p:cNvCxnSpPr>
          <p:nvPr/>
        </p:nvCxnSpPr>
        <p:spPr>
          <a:xfrm flipH="1">
            <a:off x="9237530" y="2752683"/>
            <a:ext cx="1664" cy="54865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F6610BA1-71CB-CE43-8A7A-83423AC89B9B}"/>
              </a:ext>
            </a:extLst>
          </p:cNvPr>
          <p:cNvCxnSpPr>
            <a:cxnSpLocks/>
            <a:stCxn id="22" idx="2"/>
          </p:cNvCxnSpPr>
          <p:nvPr/>
        </p:nvCxnSpPr>
        <p:spPr>
          <a:xfrm>
            <a:off x="9239194" y="2752683"/>
            <a:ext cx="1057341" cy="5366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D4442671-D225-3B42-8393-D3E237285666}"/>
              </a:ext>
            </a:extLst>
          </p:cNvPr>
          <p:cNvSpPr txBox="1"/>
          <p:nvPr/>
        </p:nvSpPr>
        <p:spPr>
          <a:xfrm>
            <a:off x="8797409" y="3301336"/>
            <a:ext cx="880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&lt;PLUS&gt;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271D16C-FE57-6542-AB7F-AC93685188CC}"/>
              </a:ext>
            </a:extLst>
          </p:cNvPr>
          <p:cNvSpPr txBox="1"/>
          <p:nvPr/>
        </p:nvSpPr>
        <p:spPr>
          <a:xfrm>
            <a:off x="10065870" y="3327336"/>
            <a:ext cx="1083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&lt;NUM,4&gt;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452885A3-6BE5-7D42-8A94-CF854CD5FD7F}"/>
              </a:ext>
            </a:extLst>
          </p:cNvPr>
          <p:cNvCxnSpPr>
            <a:cxnSpLocks/>
          </p:cNvCxnSpPr>
          <p:nvPr/>
        </p:nvCxnSpPr>
        <p:spPr>
          <a:xfrm flipH="1">
            <a:off x="6346596" y="3691510"/>
            <a:ext cx="1224374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F8DB1A2E-4C32-D44C-B84D-190036F705CF}"/>
              </a:ext>
            </a:extLst>
          </p:cNvPr>
          <p:cNvCxnSpPr>
            <a:cxnSpLocks/>
          </p:cNvCxnSpPr>
          <p:nvPr/>
        </p:nvCxnSpPr>
        <p:spPr>
          <a:xfrm>
            <a:off x="7570969" y="3691510"/>
            <a:ext cx="0" cy="46940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8AE77E6E-1FFC-634F-BAF7-773D7C81AF6A}"/>
              </a:ext>
            </a:extLst>
          </p:cNvPr>
          <p:cNvCxnSpPr>
            <a:cxnSpLocks/>
          </p:cNvCxnSpPr>
          <p:nvPr/>
        </p:nvCxnSpPr>
        <p:spPr>
          <a:xfrm>
            <a:off x="7570969" y="3691510"/>
            <a:ext cx="1097159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B3090420-3C40-7C42-95B3-A085D090CE91}"/>
              </a:ext>
            </a:extLst>
          </p:cNvPr>
          <p:cNvSpPr txBox="1"/>
          <p:nvPr/>
        </p:nvSpPr>
        <p:spPr>
          <a:xfrm>
            <a:off x="7113396" y="4158612"/>
            <a:ext cx="880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&lt;PLUS&gt;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0FE40AC4-1F57-DD41-AB5D-B44DC87980FC}"/>
              </a:ext>
            </a:extLst>
          </p:cNvPr>
          <p:cNvSpPr txBox="1"/>
          <p:nvPr/>
        </p:nvSpPr>
        <p:spPr>
          <a:xfrm>
            <a:off x="6047604" y="4127219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E68CD15D-AD44-1B41-B9C2-5B6F8C1D4CEF}"/>
              </a:ext>
            </a:extLst>
          </p:cNvPr>
          <p:cNvSpPr txBox="1"/>
          <p:nvPr/>
        </p:nvSpPr>
        <p:spPr>
          <a:xfrm>
            <a:off x="8099703" y="4171637"/>
            <a:ext cx="1136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&lt;NUM, 3&gt;</a:t>
            </a:r>
          </a:p>
        </p:txBody>
      </p:sp>
      <p:graphicFrame>
        <p:nvGraphicFramePr>
          <p:cNvPr id="37" name="Table 5">
            <a:extLst>
              <a:ext uri="{FF2B5EF4-FFF2-40B4-BE49-F238E27FC236}">
                <a16:creationId xmlns:a16="http://schemas.microsoft.com/office/drawing/2014/main" id="{0BE49D3B-816D-BB40-BE56-D150BDA1453B}"/>
              </a:ext>
            </a:extLst>
          </p:cNvPr>
          <p:cNvGraphicFramePr>
            <a:graphicFrameLocks noGrp="1"/>
          </p:cNvGraphicFramePr>
          <p:nvPr/>
        </p:nvGraphicFramePr>
        <p:xfrm>
          <a:off x="445824" y="3393277"/>
          <a:ext cx="4480008" cy="114769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243519">
                  <a:extLst>
                    <a:ext uri="{9D8B030D-6E8A-4147-A177-3AD203B41FA5}">
                      <a16:colId xmlns:a16="http://schemas.microsoft.com/office/drawing/2014/main" val="1179443482"/>
                    </a:ext>
                  </a:extLst>
                </a:gridCol>
                <a:gridCol w="1186775">
                  <a:extLst>
                    <a:ext uri="{9D8B030D-6E8A-4147-A177-3AD203B41FA5}">
                      <a16:colId xmlns:a16="http://schemas.microsoft.com/office/drawing/2014/main" val="1466143606"/>
                    </a:ext>
                  </a:extLst>
                </a:gridCol>
                <a:gridCol w="2049714">
                  <a:extLst>
                    <a:ext uri="{9D8B030D-6E8A-4147-A177-3AD203B41FA5}">
                      <a16:colId xmlns:a16="http://schemas.microsoft.com/office/drawing/2014/main" val="2892710420"/>
                    </a:ext>
                  </a:extLst>
                </a:gridCol>
              </a:tblGrid>
              <a:tr h="573846">
                <a:tc>
                  <a:txBody>
                    <a:bodyPr/>
                    <a:lstStyle/>
                    <a:p>
                      <a:r>
                        <a:rPr lang="en-US" dirty="0"/>
                        <a:t>Operator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Productions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4902504"/>
                  </a:ext>
                </a:extLst>
              </a:tr>
              <a:tr h="573846">
                <a:tc>
                  <a:txBody>
                    <a:bodyPr/>
                    <a:lstStyle/>
                    <a:p>
                      <a:r>
                        <a:rPr lang="en-US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expr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: expr PLUS NUM</a:t>
                      </a:r>
                      <a:br>
                        <a:rPr lang="en-US" sz="1400" dirty="0">
                          <a:latin typeface="Courier" pitchFamily="2" charset="0"/>
                        </a:rPr>
                      </a:br>
                      <a:r>
                        <a:rPr lang="en-US" sz="1400" dirty="0">
                          <a:latin typeface="Courier" pitchFamily="2" charset="0"/>
                        </a:rPr>
                        <a:t>| NUM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94630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9097563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FAE665-2790-4748-91A5-CC5937294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Top-down parsing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129E57A-0D3B-2146-91D0-E7B5FFEB8FDF}"/>
              </a:ext>
            </a:extLst>
          </p:cNvPr>
          <p:cNvSpPr txBox="1"/>
          <p:nvPr/>
        </p:nvSpPr>
        <p:spPr>
          <a:xfrm>
            <a:off x="7289830" y="1154487"/>
            <a:ext cx="31470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ourier" pitchFamily="2" charset="0"/>
              </a:rPr>
              <a:t>input: 2+3+4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9A26B9B-EE62-DD47-9DF0-65032A60A1F0}"/>
              </a:ext>
            </a:extLst>
          </p:cNvPr>
          <p:cNvSpPr txBox="1"/>
          <p:nvPr/>
        </p:nvSpPr>
        <p:spPr>
          <a:xfrm>
            <a:off x="8940202" y="2383351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EB9B5085-8B58-9047-BFA2-7EEA355D5851}"/>
              </a:ext>
            </a:extLst>
          </p:cNvPr>
          <p:cNvCxnSpPr>
            <a:cxnSpLocks/>
            <a:stCxn id="22" idx="2"/>
            <a:endCxn id="24" idx="0"/>
          </p:cNvCxnSpPr>
          <p:nvPr/>
        </p:nvCxnSpPr>
        <p:spPr>
          <a:xfrm flipH="1">
            <a:off x="7604298" y="2752683"/>
            <a:ext cx="1634896" cy="5366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AB845676-7B0E-A744-8035-FC6C51235645}"/>
              </a:ext>
            </a:extLst>
          </p:cNvPr>
          <p:cNvSpPr txBox="1"/>
          <p:nvPr/>
        </p:nvSpPr>
        <p:spPr>
          <a:xfrm>
            <a:off x="7305306" y="3289327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E2A0A3DE-DAB2-584D-8B00-E25DA8F51658}"/>
              </a:ext>
            </a:extLst>
          </p:cNvPr>
          <p:cNvCxnSpPr>
            <a:cxnSpLocks/>
            <a:stCxn id="22" idx="2"/>
            <a:endCxn id="27" idx="0"/>
          </p:cNvCxnSpPr>
          <p:nvPr/>
        </p:nvCxnSpPr>
        <p:spPr>
          <a:xfrm flipH="1">
            <a:off x="9237530" y="2752683"/>
            <a:ext cx="1664" cy="54865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F6610BA1-71CB-CE43-8A7A-83423AC89B9B}"/>
              </a:ext>
            </a:extLst>
          </p:cNvPr>
          <p:cNvCxnSpPr>
            <a:cxnSpLocks/>
            <a:stCxn id="22" idx="2"/>
          </p:cNvCxnSpPr>
          <p:nvPr/>
        </p:nvCxnSpPr>
        <p:spPr>
          <a:xfrm>
            <a:off x="9239194" y="2752683"/>
            <a:ext cx="1057341" cy="5366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D4442671-D225-3B42-8393-D3E237285666}"/>
              </a:ext>
            </a:extLst>
          </p:cNvPr>
          <p:cNvSpPr txBox="1"/>
          <p:nvPr/>
        </p:nvSpPr>
        <p:spPr>
          <a:xfrm>
            <a:off x="8797409" y="3301336"/>
            <a:ext cx="880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&lt;PLUS&gt;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271D16C-FE57-6542-AB7F-AC93685188CC}"/>
              </a:ext>
            </a:extLst>
          </p:cNvPr>
          <p:cNvSpPr txBox="1"/>
          <p:nvPr/>
        </p:nvSpPr>
        <p:spPr>
          <a:xfrm>
            <a:off x="10065870" y="3327336"/>
            <a:ext cx="1083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&lt;NUM,4&gt;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452885A3-6BE5-7D42-8A94-CF854CD5FD7F}"/>
              </a:ext>
            </a:extLst>
          </p:cNvPr>
          <p:cNvCxnSpPr>
            <a:cxnSpLocks/>
          </p:cNvCxnSpPr>
          <p:nvPr/>
        </p:nvCxnSpPr>
        <p:spPr>
          <a:xfrm flipH="1">
            <a:off x="6346596" y="3691510"/>
            <a:ext cx="1224374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F8DB1A2E-4C32-D44C-B84D-190036F705CF}"/>
              </a:ext>
            </a:extLst>
          </p:cNvPr>
          <p:cNvCxnSpPr>
            <a:cxnSpLocks/>
          </p:cNvCxnSpPr>
          <p:nvPr/>
        </p:nvCxnSpPr>
        <p:spPr>
          <a:xfrm>
            <a:off x="7570969" y="3691510"/>
            <a:ext cx="0" cy="46940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8AE77E6E-1FFC-634F-BAF7-773D7C81AF6A}"/>
              </a:ext>
            </a:extLst>
          </p:cNvPr>
          <p:cNvCxnSpPr>
            <a:cxnSpLocks/>
          </p:cNvCxnSpPr>
          <p:nvPr/>
        </p:nvCxnSpPr>
        <p:spPr>
          <a:xfrm>
            <a:off x="7570969" y="3691510"/>
            <a:ext cx="1097159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B3090420-3C40-7C42-95B3-A085D090CE91}"/>
              </a:ext>
            </a:extLst>
          </p:cNvPr>
          <p:cNvSpPr txBox="1"/>
          <p:nvPr/>
        </p:nvSpPr>
        <p:spPr>
          <a:xfrm>
            <a:off x="7113396" y="4158612"/>
            <a:ext cx="880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&lt;PLUS&gt;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0FE40AC4-1F57-DD41-AB5D-B44DC87980FC}"/>
              </a:ext>
            </a:extLst>
          </p:cNvPr>
          <p:cNvSpPr txBox="1"/>
          <p:nvPr/>
        </p:nvSpPr>
        <p:spPr>
          <a:xfrm>
            <a:off x="6047604" y="4127219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AE119C9D-3115-CE48-BDD6-4BA3B36AA80D}"/>
              </a:ext>
            </a:extLst>
          </p:cNvPr>
          <p:cNvSpPr txBox="1"/>
          <p:nvPr/>
        </p:nvSpPr>
        <p:spPr>
          <a:xfrm>
            <a:off x="5778171" y="4762252"/>
            <a:ext cx="1136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&lt;NUM, 2&gt;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48F2B1A1-B2D9-8E4E-9E0B-A425C5B7AFBF}"/>
              </a:ext>
            </a:extLst>
          </p:cNvPr>
          <p:cNvCxnSpPr>
            <a:cxnSpLocks/>
          </p:cNvCxnSpPr>
          <p:nvPr/>
        </p:nvCxnSpPr>
        <p:spPr>
          <a:xfrm flipH="1">
            <a:off x="6345650" y="4491608"/>
            <a:ext cx="5609" cy="3000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E68CD15D-AD44-1B41-B9C2-5B6F8C1D4CEF}"/>
              </a:ext>
            </a:extLst>
          </p:cNvPr>
          <p:cNvSpPr txBox="1"/>
          <p:nvPr/>
        </p:nvSpPr>
        <p:spPr>
          <a:xfrm>
            <a:off x="8099703" y="4171637"/>
            <a:ext cx="1136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&lt;NUM, 3&gt;</a:t>
            </a:r>
          </a:p>
        </p:txBody>
      </p:sp>
      <p:graphicFrame>
        <p:nvGraphicFramePr>
          <p:cNvPr id="37" name="Table 5">
            <a:extLst>
              <a:ext uri="{FF2B5EF4-FFF2-40B4-BE49-F238E27FC236}">
                <a16:creationId xmlns:a16="http://schemas.microsoft.com/office/drawing/2014/main" id="{0BE49D3B-816D-BB40-BE56-D150BDA1453B}"/>
              </a:ext>
            </a:extLst>
          </p:cNvPr>
          <p:cNvGraphicFramePr>
            <a:graphicFrameLocks noGrp="1"/>
          </p:cNvGraphicFramePr>
          <p:nvPr/>
        </p:nvGraphicFramePr>
        <p:xfrm>
          <a:off x="445824" y="3393277"/>
          <a:ext cx="4480008" cy="114769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243519">
                  <a:extLst>
                    <a:ext uri="{9D8B030D-6E8A-4147-A177-3AD203B41FA5}">
                      <a16:colId xmlns:a16="http://schemas.microsoft.com/office/drawing/2014/main" val="1179443482"/>
                    </a:ext>
                  </a:extLst>
                </a:gridCol>
                <a:gridCol w="1186775">
                  <a:extLst>
                    <a:ext uri="{9D8B030D-6E8A-4147-A177-3AD203B41FA5}">
                      <a16:colId xmlns:a16="http://schemas.microsoft.com/office/drawing/2014/main" val="1466143606"/>
                    </a:ext>
                  </a:extLst>
                </a:gridCol>
                <a:gridCol w="2049714">
                  <a:extLst>
                    <a:ext uri="{9D8B030D-6E8A-4147-A177-3AD203B41FA5}">
                      <a16:colId xmlns:a16="http://schemas.microsoft.com/office/drawing/2014/main" val="2892710420"/>
                    </a:ext>
                  </a:extLst>
                </a:gridCol>
              </a:tblGrid>
              <a:tr h="573846">
                <a:tc>
                  <a:txBody>
                    <a:bodyPr/>
                    <a:lstStyle/>
                    <a:p>
                      <a:r>
                        <a:rPr lang="en-US" dirty="0"/>
                        <a:t>Operator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Productions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4902504"/>
                  </a:ext>
                </a:extLst>
              </a:tr>
              <a:tr h="573846">
                <a:tc>
                  <a:txBody>
                    <a:bodyPr/>
                    <a:lstStyle/>
                    <a:p>
                      <a:r>
                        <a:rPr lang="en-US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expr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: expr PLUS NUM</a:t>
                      </a:r>
                      <a:br>
                        <a:rPr lang="en-US" sz="1400" dirty="0">
                          <a:latin typeface="Courier" pitchFamily="2" charset="0"/>
                        </a:rPr>
                      </a:br>
                      <a:r>
                        <a:rPr lang="en-US" sz="1400" dirty="0">
                          <a:latin typeface="Courier" pitchFamily="2" charset="0"/>
                        </a:rPr>
                        <a:t>| NUM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94630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134857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88A59A-E87C-DB44-8041-2F4EE8D455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Top-down parsing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6A8B6C-1677-A145-80FA-B986C75DF7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Pros:</a:t>
            </a:r>
          </a:p>
          <a:p>
            <a:r>
              <a:rPr lang="en-US" dirty="0"/>
              <a:t>Algorithm is simpler</a:t>
            </a:r>
          </a:p>
          <a:p>
            <a:r>
              <a:rPr lang="en-US" dirty="0"/>
              <a:t>Faster than bottom-up</a:t>
            </a:r>
          </a:p>
          <a:p>
            <a:r>
              <a:rPr lang="en-US" dirty="0"/>
              <a:t>Easier recovery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Cons:</a:t>
            </a:r>
          </a:p>
          <a:p>
            <a:r>
              <a:rPr lang="en-US" dirty="0"/>
              <a:t>Not efficient on arbitrary grammars</a:t>
            </a:r>
          </a:p>
          <a:p>
            <a:r>
              <a:rPr lang="en-US" dirty="0"/>
              <a:t>Most grammars need to be re-written</a:t>
            </a:r>
          </a:p>
          <a:p>
            <a:pPr lvl="1"/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085400836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B456B4-A8C7-9043-BF91-36C20EA1B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Bottom-up parsing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D296028-374C-E247-8480-F99B5B084222}"/>
              </a:ext>
            </a:extLst>
          </p:cNvPr>
          <p:cNvSpPr txBox="1"/>
          <p:nvPr/>
        </p:nvSpPr>
        <p:spPr>
          <a:xfrm>
            <a:off x="7289830" y="1154487"/>
            <a:ext cx="31470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ourier" pitchFamily="2" charset="0"/>
              </a:rPr>
              <a:t>input: 2+3+4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6A7A605-CC1D-B34D-8B65-3082C5CE2C0E}"/>
              </a:ext>
            </a:extLst>
          </p:cNvPr>
          <p:cNvSpPr txBox="1"/>
          <p:nvPr/>
        </p:nvSpPr>
        <p:spPr>
          <a:xfrm>
            <a:off x="9322342" y="4758987"/>
            <a:ext cx="880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&lt;PLUS&gt;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68D7507-5650-6C46-BBDE-25E654AD1CBC}"/>
              </a:ext>
            </a:extLst>
          </p:cNvPr>
          <p:cNvSpPr txBox="1"/>
          <p:nvPr/>
        </p:nvSpPr>
        <p:spPr>
          <a:xfrm>
            <a:off x="10287396" y="4749407"/>
            <a:ext cx="1083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&lt;NUM,4&gt;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EE62DF9-ADE8-ED41-BDBD-D0BE7758EE0C}"/>
              </a:ext>
            </a:extLst>
          </p:cNvPr>
          <p:cNvSpPr txBox="1"/>
          <p:nvPr/>
        </p:nvSpPr>
        <p:spPr>
          <a:xfrm>
            <a:off x="7045663" y="4749407"/>
            <a:ext cx="880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&lt;PLUS&gt;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501A14F-DA99-6643-8061-70C6D25358D5}"/>
              </a:ext>
            </a:extLst>
          </p:cNvPr>
          <p:cNvSpPr txBox="1"/>
          <p:nvPr/>
        </p:nvSpPr>
        <p:spPr>
          <a:xfrm>
            <a:off x="5778171" y="4762252"/>
            <a:ext cx="1136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&lt;NUM, 2&gt;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F31DA22-288A-8242-9B14-25E66747E4FD}"/>
              </a:ext>
            </a:extLst>
          </p:cNvPr>
          <p:cNvSpPr txBox="1"/>
          <p:nvPr/>
        </p:nvSpPr>
        <p:spPr>
          <a:xfrm>
            <a:off x="8100679" y="4749407"/>
            <a:ext cx="1136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&lt;NUM, 3&gt;</a:t>
            </a:r>
          </a:p>
        </p:txBody>
      </p:sp>
      <p:graphicFrame>
        <p:nvGraphicFramePr>
          <p:cNvPr id="20" name="Table 5">
            <a:extLst>
              <a:ext uri="{FF2B5EF4-FFF2-40B4-BE49-F238E27FC236}">
                <a16:creationId xmlns:a16="http://schemas.microsoft.com/office/drawing/2014/main" id="{EA4F2610-FF45-4643-9F07-FA1468E7CF9A}"/>
              </a:ext>
            </a:extLst>
          </p:cNvPr>
          <p:cNvGraphicFramePr>
            <a:graphicFrameLocks noGrp="1"/>
          </p:cNvGraphicFramePr>
          <p:nvPr/>
        </p:nvGraphicFramePr>
        <p:xfrm>
          <a:off x="445824" y="3393277"/>
          <a:ext cx="4480008" cy="114769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243519">
                  <a:extLst>
                    <a:ext uri="{9D8B030D-6E8A-4147-A177-3AD203B41FA5}">
                      <a16:colId xmlns:a16="http://schemas.microsoft.com/office/drawing/2014/main" val="1179443482"/>
                    </a:ext>
                  </a:extLst>
                </a:gridCol>
                <a:gridCol w="1186775">
                  <a:extLst>
                    <a:ext uri="{9D8B030D-6E8A-4147-A177-3AD203B41FA5}">
                      <a16:colId xmlns:a16="http://schemas.microsoft.com/office/drawing/2014/main" val="1466143606"/>
                    </a:ext>
                  </a:extLst>
                </a:gridCol>
                <a:gridCol w="2049714">
                  <a:extLst>
                    <a:ext uri="{9D8B030D-6E8A-4147-A177-3AD203B41FA5}">
                      <a16:colId xmlns:a16="http://schemas.microsoft.com/office/drawing/2014/main" val="2892710420"/>
                    </a:ext>
                  </a:extLst>
                </a:gridCol>
              </a:tblGrid>
              <a:tr h="573846">
                <a:tc>
                  <a:txBody>
                    <a:bodyPr/>
                    <a:lstStyle/>
                    <a:p>
                      <a:r>
                        <a:rPr lang="en-US" dirty="0"/>
                        <a:t>Operator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Productions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4902504"/>
                  </a:ext>
                </a:extLst>
              </a:tr>
              <a:tr h="573846">
                <a:tc>
                  <a:txBody>
                    <a:bodyPr/>
                    <a:lstStyle/>
                    <a:p>
                      <a:r>
                        <a:rPr lang="en-US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expr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: expr PLUS NUM</a:t>
                      </a:r>
                      <a:br>
                        <a:rPr lang="en-US" sz="1400" dirty="0">
                          <a:latin typeface="Courier" pitchFamily="2" charset="0"/>
                        </a:rPr>
                      </a:br>
                      <a:r>
                        <a:rPr lang="en-US" sz="1400" dirty="0">
                          <a:latin typeface="Courier" pitchFamily="2" charset="0"/>
                        </a:rPr>
                        <a:t>| NUM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94630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9306633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B456B4-A8C7-9043-BF91-36C20EA1B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Bottom-up parsing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D296028-374C-E247-8480-F99B5B084222}"/>
              </a:ext>
            </a:extLst>
          </p:cNvPr>
          <p:cNvSpPr txBox="1"/>
          <p:nvPr/>
        </p:nvSpPr>
        <p:spPr>
          <a:xfrm>
            <a:off x="7289830" y="1154487"/>
            <a:ext cx="31470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ourier" pitchFamily="2" charset="0"/>
              </a:rPr>
              <a:t>input: 2+3+4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6A7A605-CC1D-B34D-8B65-3082C5CE2C0E}"/>
              </a:ext>
            </a:extLst>
          </p:cNvPr>
          <p:cNvSpPr txBox="1"/>
          <p:nvPr/>
        </p:nvSpPr>
        <p:spPr>
          <a:xfrm>
            <a:off x="9322342" y="4758987"/>
            <a:ext cx="880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&lt;PLUS&gt;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68D7507-5650-6C46-BBDE-25E654AD1CBC}"/>
              </a:ext>
            </a:extLst>
          </p:cNvPr>
          <p:cNvSpPr txBox="1"/>
          <p:nvPr/>
        </p:nvSpPr>
        <p:spPr>
          <a:xfrm>
            <a:off x="10287396" y="4749407"/>
            <a:ext cx="1083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&lt;NUM,4&gt;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EE62DF9-ADE8-ED41-BDBD-D0BE7758EE0C}"/>
              </a:ext>
            </a:extLst>
          </p:cNvPr>
          <p:cNvSpPr txBox="1"/>
          <p:nvPr/>
        </p:nvSpPr>
        <p:spPr>
          <a:xfrm>
            <a:off x="7045663" y="4749407"/>
            <a:ext cx="880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&lt;PLUS&gt;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501A14F-DA99-6643-8061-70C6D25358D5}"/>
              </a:ext>
            </a:extLst>
          </p:cNvPr>
          <p:cNvSpPr txBox="1"/>
          <p:nvPr/>
        </p:nvSpPr>
        <p:spPr>
          <a:xfrm>
            <a:off x="5778171" y="4762252"/>
            <a:ext cx="1136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&lt;NUM, 2&gt;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F31DA22-288A-8242-9B14-25E66747E4FD}"/>
              </a:ext>
            </a:extLst>
          </p:cNvPr>
          <p:cNvSpPr txBox="1"/>
          <p:nvPr/>
        </p:nvSpPr>
        <p:spPr>
          <a:xfrm>
            <a:off x="8100679" y="4749407"/>
            <a:ext cx="1136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&lt;NUM, 3&gt;</a:t>
            </a:r>
          </a:p>
        </p:txBody>
      </p:sp>
      <p:graphicFrame>
        <p:nvGraphicFramePr>
          <p:cNvPr id="20" name="Table 5">
            <a:extLst>
              <a:ext uri="{FF2B5EF4-FFF2-40B4-BE49-F238E27FC236}">
                <a16:creationId xmlns:a16="http://schemas.microsoft.com/office/drawing/2014/main" id="{EA4F2610-FF45-4643-9F07-FA1468E7CF9A}"/>
              </a:ext>
            </a:extLst>
          </p:cNvPr>
          <p:cNvGraphicFramePr>
            <a:graphicFrameLocks noGrp="1"/>
          </p:cNvGraphicFramePr>
          <p:nvPr/>
        </p:nvGraphicFramePr>
        <p:xfrm>
          <a:off x="445824" y="3393277"/>
          <a:ext cx="4480008" cy="114769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243519">
                  <a:extLst>
                    <a:ext uri="{9D8B030D-6E8A-4147-A177-3AD203B41FA5}">
                      <a16:colId xmlns:a16="http://schemas.microsoft.com/office/drawing/2014/main" val="1179443482"/>
                    </a:ext>
                  </a:extLst>
                </a:gridCol>
                <a:gridCol w="1186775">
                  <a:extLst>
                    <a:ext uri="{9D8B030D-6E8A-4147-A177-3AD203B41FA5}">
                      <a16:colId xmlns:a16="http://schemas.microsoft.com/office/drawing/2014/main" val="1466143606"/>
                    </a:ext>
                  </a:extLst>
                </a:gridCol>
                <a:gridCol w="2049714">
                  <a:extLst>
                    <a:ext uri="{9D8B030D-6E8A-4147-A177-3AD203B41FA5}">
                      <a16:colId xmlns:a16="http://schemas.microsoft.com/office/drawing/2014/main" val="2892710420"/>
                    </a:ext>
                  </a:extLst>
                </a:gridCol>
              </a:tblGrid>
              <a:tr h="573846">
                <a:tc>
                  <a:txBody>
                    <a:bodyPr/>
                    <a:lstStyle/>
                    <a:p>
                      <a:r>
                        <a:rPr lang="en-US" dirty="0"/>
                        <a:t>Operator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Productions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4902504"/>
                  </a:ext>
                </a:extLst>
              </a:tr>
              <a:tr h="573846">
                <a:tc>
                  <a:txBody>
                    <a:bodyPr/>
                    <a:lstStyle/>
                    <a:p>
                      <a:r>
                        <a:rPr lang="en-US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expr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: expr PLUS NUM</a:t>
                      </a:r>
                      <a:br>
                        <a:rPr lang="en-US" sz="1400" dirty="0">
                          <a:latin typeface="Courier" pitchFamily="2" charset="0"/>
                        </a:rPr>
                      </a:br>
                      <a:r>
                        <a:rPr lang="en-US" sz="1400" dirty="0">
                          <a:latin typeface="Courier" pitchFamily="2" charset="0"/>
                        </a:rPr>
                        <a:t>| NUM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9463058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159B72B5-5270-3C47-89B2-406DE3228AB8}"/>
              </a:ext>
            </a:extLst>
          </p:cNvPr>
          <p:cNvSpPr txBox="1"/>
          <p:nvPr/>
        </p:nvSpPr>
        <p:spPr>
          <a:xfrm>
            <a:off x="6047604" y="4127219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64D01DE7-863F-0A42-AB66-1A07BD76278F}"/>
              </a:ext>
            </a:extLst>
          </p:cNvPr>
          <p:cNvCxnSpPr>
            <a:cxnSpLocks/>
          </p:cNvCxnSpPr>
          <p:nvPr/>
        </p:nvCxnSpPr>
        <p:spPr>
          <a:xfrm flipH="1">
            <a:off x="6345650" y="4491608"/>
            <a:ext cx="5609" cy="3000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2317673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B456B4-A8C7-9043-BF91-36C20EA1B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Bottom-up parsing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D296028-374C-E247-8480-F99B5B084222}"/>
              </a:ext>
            </a:extLst>
          </p:cNvPr>
          <p:cNvSpPr txBox="1"/>
          <p:nvPr/>
        </p:nvSpPr>
        <p:spPr>
          <a:xfrm>
            <a:off x="7289830" y="1154487"/>
            <a:ext cx="31470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ourier" pitchFamily="2" charset="0"/>
              </a:rPr>
              <a:t>input: 2+3+4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6A7A605-CC1D-B34D-8B65-3082C5CE2C0E}"/>
              </a:ext>
            </a:extLst>
          </p:cNvPr>
          <p:cNvSpPr txBox="1"/>
          <p:nvPr/>
        </p:nvSpPr>
        <p:spPr>
          <a:xfrm>
            <a:off x="9322342" y="4758987"/>
            <a:ext cx="880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&lt;PLUS&gt;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68D7507-5650-6C46-BBDE-25E654AD1CBC}"/>
              </a:ext>
            </a:extLst>
          </p:cNvPr>
          <p:cNvSpPr txBox="1"/>
          <p:nvPr/>
        </p:nvSpPr>
        <p:spPr>
          <a:xfrm>
            <a:off x="10287396" y="4749407"/>
            <a:ext cx="1083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&lt;NUM,4&gt;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EE62DF9-ADE8-ED41-BDBD-D0BE7758EE0C}"/>
              </a:ext>
            </a:extLst>
          </p:cNvPr>
          <p:cNvSpPr txBox="1"/>
          <p:nvPr/>
        </p:nvSpPr>
        <p:spPr>
          <a:xfrm>
            <a:off x="7045663" y="4749407"/>
            <a:ext cx="880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&lt;PLUS&gt;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501A14F-DA99-6643-8061-70C6D25358D5}"/>
              </a:ext>
            </a:extLst>
          </p:cNvPr>
          <p:cNvSpPr txBox="1"/>
          <p:nvPr/>
        </p:nvSpPr>
        <p:spPr>
          <a:xfrm>
            <a:off x="5778171" y="4762252"/>
            <a:ext cx="1136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&lt;NUM, 2&gt;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F31DA22-288A-8242-9B14-25E66747E4FD}"/>
              </a:ext>
            </a:extLst>
          </p:cNvPr>
          <p:cNvSpPr txBox="1"/>
          <p:nvPr/>
        </p:nvSpPr>
        <p:spPr>
          <a:xfrm>
            <a:off x="8100679" y="4749407"/>
            <a:ext cx="1136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&lt;NUM, 3&gt;</a:t>
            </a:r>
          </a:p>
        </p:txBody>
      </p:sp>
      <p:graphicFrame>
        <p:nvGraphicFramePr>
          <p:cNvPr id="20" name="Table 5">
            <a:extLst>
              <a:ext uri="{FF2B5EF4-FFF2-40B4-BE49-F238E27FC236}">
                <a16:creationId xmlns:a16="http://schemas.microsoft.com/office/drawing/2014/main" id="{EA4F2610-FF45-4643-9F07-FA1468E7CF9A}"/>
              </a:ext>
            </a:extLst>
          </p:cNvPr>
          <p:cNvGraphicFramePr>
            <a:graphicFrameLocks noGrp="1"/>
          </p:cNvGraphicFramePr>
          <p:nvPr/>
        </p:nvGraphicFramePr>
        <p:xfrm>
          <a:off x="445824" y="3393277"/>
          <a:ext cx="4480008" cy="114769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243519">
                  <a:extLst>
                    <a:ext uri="{9D8B030D-6E8A-4147-A177-3AD203B41FA5}">
                      <a16:colId xmlns:a16="http://schemas.microsoft.com/office/drawing/2014/main" val="1179443482"/>
                    </a:ext>
                  </a:extLst>
                </a:gridCol>
                <a:gridCol w="1186775">
                  <a:extLst>
                    <a:ext uri="{9D8B030D-6E8A-4147-A177-3AD203B41FA5}">
                      <a16:colId xmlns:a16="http://schemas.microsoft.com/office/drawing/2014/main" val="1466143606"/>
                    </a:ext>
                  </a:extLst>
                </a:gridCol>
                <a:gridCol w="2049714">
                  <a:extLst>
                    <a:ext uri="{9D8B030D-6E8A-4147-A177-3AD203B41FA5}">
                      <a16:colId xmlns:a16="http://schemas.microsoft.com/office/drawing/2014/main" val="2892710420"/>
                    </a:ext>
                  </a:extLst>
                </a:gridCol>
              </a:tblGrid>
              <a:tr h="573846">
                <a:tc>
                  <a:txBody>
                    <a:bodyPr/>
                    <a:lstStyle/>
                    <a:p>
                      <a:r>
                        <a:rPr lang="en-US" dirty="0"/>
                        <a:t>Operator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Productions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4902504"/>
                  </a:ext>
                </a:extLst>
              </a:tr>
              <a:tr h="573846">
                <a:tc>
                  <a:txBody>
                    <a:bodyPr/>
                    <a:lstStyle/>
                    <a:p>
                      <a:r>
                        <a:rPr lang="en-US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expr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: expr PLUS NUM</a:t>
                      </a:r>
                      <a:br>
                        <a:rPr lang="en-US" sz="1400" dirty="0">
                          <a:latin typeface="Courier" pitchFamily="2" charset="0"/>
                        </a:rPr>
                      </a:br>
                      <a:r>
                        <a:rPr lang="en-US" sz="1400" dirty="0">
                          <a:latin typeface="Courier" pitchFamily="2" charset="0"/>
                        </a:rPr>
                        <a:t>| NUM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9463058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159B72B5-5270-3C47-89B2-406DE3228AB8}"/>
              </a:ext>
            </a:extLst>
          </p:cNvPr>
          <p:cNvSpPr txBox="1"/>
          <p:nvPr/>
        </p:nvSpPr>
        <p:spPr>
          <a:xfrm>
            <a:off x="6047604" y="4127219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64D01DE7-863F-0A42-AB66-1A07BD76278F}"/>
              </a:ext>
            </a:extLst>
          </p:cNvPr>
          <p:cNvCxnSpPr>
            <a:cxnSpLocks/>
          </p:cNvCxnSpPr>
          <p:nvPr/>
        </p:nvCxnSpPr>
        <p:spPr>
          <a:xfrm flipH="1">
            <a:off x="6345650" y="4491608"/>
            <a:ext cx="5609" cy="3000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20246ABC-0F77-F940-9EC3-DFAEF3B95C57}"/>
              </a:ext>
            </a:extLst>
          </p:cNvPr>
          <p:cNvSpPr txBox="1"/>
          <p:nvPr/>
        </p:nvSpPr>
        <p:spPr>
          <a:xfrm>
            <a:off x="7199032" y="3341169"/>
            <a:ext cx="597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expr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D0C7FD4-A71C-5449-8916-3E412FC4F161}"/>
              </a:ext>
            </a:extLst>
          </p:cNvPr>
          <p:cNvCxnSpPr>
            <a:cxnSpLocks/>
            <a:endCxn id="15" idx="0"/>
          </p:cNvCxnSpPr>
          <p:nvPr/>
        </p:nvCxnSpPr>
        <p:spPr>
          <a:xfrm>
            <a:off x="7464695" y="3743352"/>
            <a:ext cx="21089" cy="100605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5D344B44-12E9-654E-A64C-92E692393FAA}"/>
              </a:ext>
            </a:extLst>
          </p:cNvPr>
          <p:cNvCxnSpPr>
            <a:cxnSpLocks/>
            <a:endCxn id="15" idx="0"/>
          </p:cNvCxnSpPr>
          <p:nvPr/>
        </p:nvCxnSpPr>
        <p:spPr>
          <a:xfrm>
            <a:off x="7464695" y="3743352"/>
            <a:ext cx="21089" cy="100605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249A2A3D-7C4A-3749-9D3D-11113088B1C6}"/>
              </a:ext>
            </a:extLst>
          </p:cNvPr>
          <p:cNvCxnSpPr>
            <a:cxnSpLocks/>
            <a:endCxn id="19" idx="0"/>
          </p:cNvCxnSpPr>
          <p:nvPr/>
        </p:nvCxnSpPr>
        <p:spPr>
          <a:xfrm>
            <a:off x="7660559" y="3710501"/>
            <a:ext cx="1008545" cy="103890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57CA9EDB-5136-6044-B0C6-5D36F654071D}"/>
              </a:ext>
            </a:extLst>
          </p:cNvPr>
          <p:cNvCxnSpPr>
            <a:cxnSpLocks/>
          </p:cNvCxnSpPr>
          <p:nvPr/>
        </p:nvCxnSpPr>
        <p:spPr>
          <a:xfrm flipH="1">
            <a:off x="6583819" y="3743352"/>
            <a:ext cx="756173" cy="38386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1264771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B456B4-A8C7-9043-BF91-36C20EA1B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Bottom-up parsing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D296028-374C-E247-8480-F99B5B084222}"/>
              </a:ext>
            </a:extLst>
          </p:cNvPr>
          <p:cNvSpPr txBox="1"/>
          <p:nvPr/>
        </p:nvSpPr>
        <p:spPr>
          <a:xfrm>
            <a:off x="7289830" y="1154487"/>
            <a:ext cx="31470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ourier" pitchFamily="2" charset="0"/>
              </a:rPr>
              <a:t>input: 2+3+4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6A7A605-CC1D-B34D-8B65-3082C5CE2C0E}"/>
              </a:ext>
            </a:extLst>
          </p:cNvPr>
          <p:cNvSpPr txBox="1"/>
          <p:nvPr/>
        </p:nvSpPr>
        <p:spPr>
          <a:xfrm>
            <a:off x="9322342" y="4758987"/>
            <a:ext cx="880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&lt;PLUS&gt;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68D7507-5650-6C46-BBDE-25E654AD1CBC}"/>
              </a:ext>
            </a:extLst>
          </p:cNvPr>
          <p:cNvSpPr txBox="1"/>
          <p:nvPr/>
        </p:nvSpPr>
        <p:spPr>
          <a:xfrm>
            <a:off x="10287396" y="4749407"/>
            <a:ext cx="1083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&lt;NUM,4&gt;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EE62DF9-ADE8-ED41-BDBD-D0BE7758EE0C}"/>
              </a:ext>
            </a:extLst>
          </p:cNvPr>
          <p:cNvSpPr txBox="1"/>
          <p:nvPr/>
        </p:nvSpPr>
        <p:spPr>
          <a:xfrm>
            <a:off x="7045663" y="4749407"/>
            <a:ext cx="880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&lt;PLUS&gt;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501A14F-DA99-6643-8061-70C6D25358D5}"/>
              </a:ext>
            </a:extLst>
          </p:cNvPr>
          <p:cNvSpPr txBox="1"/>
          <p:nvPr/>
        </p:nvSpPr>
        <p:spPr>
          <a:xfrm>
            <a:off x="5778171" y="4762252"/>
            <a:ext cx="1136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&lt;NUM, 2&gt;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F31DA22-288A-8242-9B14-25E66747E4FD}"/>
              </a:ext>
            </a:extLst>
          </p:cNvPr>
          <p:cNvSpPr txBox="1"/>
          <p:nvPr/>
        </p:nvSpPr>
        <p:spPr>
          <a:xfrm>
            <a:off x="8100679" y="4749407"/>
            <a:ext cx="1136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&lt;NUM, 3&gt;</a:t>
            </a:r>
          </a:p>
        </p:txBody>
      </p:sp>
      <p:graphicFrame>
        <p:nvGraphicFramePr>
          <p:cNvPr id="20" name="Table 5">
            <a:extLst>
              <a:ext uri="{FF2B5EF4-FFF2-40B4-BE49-F238E27FC236}">
                <a16:creationId xmlns:a16="http://schemas.microsoft.com/office/drawing/2014/main" id="{EA4F2610-FF45-4643-9F07-FA1468E7CF9A}"/>
              </a:ext>
            </a:extLst>
          </p:cNvPr>
          <p:cNvGraphicFramePr>
            <a:graphicFrameLocks noGrp="1"/>
          </p:cNvGraphicFramePr>
          <p:nvPr/>
        </p:nvGraphicFramePr>
        <p:xfrm>
          <a:off x="445824" y="3393277"/>
          <a:ext cx="4480008" cy="114769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243519">
                  <a:extLst>
                    <a:ext uri="{9D8B030D-6E8A-4147-A177-3AD203B41FA5}">
                      <a16:colId xmlns:a16="http://schemas.microsoft.com/office/drawing/2014/main" val="1179443482"/>
                    </a:ext>
                  </a:extLst>
                </a:gridCol>
                <a:gridCol w="1186775">
                  <a:extLst>
                    <a:ext uri="{9D8B030D-6E8A-4147-A177-3AD203B41FA5}">
                      <a16:colId xmlns:a16="http://schemas.microsoft.com/office/drawing/2014/main" val="1466143606"/>
                    </a:ext>
                  </a:extLst>
                </a:gridCol>
                <a:gridCol w="2049714">
                  <a:extLst>
                    <a:ext uri="{9D8B030D-6E8A-4147-A177-3AD203B41FA5}">
                      <a16:colId xmlns:a16="http://schemas.microsoft.com/office/drawing/2014/main" val="2892710420"/>
                    </a:ext>
                  </a:extLst>
                </a:gridCol>
              </a:tblGrid>
              <a:tr h="573846">
                <a:tc>
                  <a:txBody>
                    <a:bodyPr/>
                    <a:lstStyle/>
                    <a:p>
                      <a:r>
                        <a:rPr lang="en-US" dirty="0"/>
                        <a:t>Operator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Productions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4902504"/>
                  </a:ext>
                </a:extLst>
              </a:tr>
              <a:tr h="573846">
                <a:tc>
                  <a:txBody>
                    <a:bodyPr/>
                    <a:lstStyle/>
                    <a:p>
                      <a:r>
                        <a:rPr lang="en-US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expr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urier" pitchFamily="2" charset="0"/>
                        </a:rPr>
                        <a:t>: expr PLUS NUM</a:t>
                      </a:r>
                      <a:br>
                        <a:rPr lang="en-US" sz="1400" dirty="0">
                          <a:latin typeface="Courier" pitchFamily="2" charset="0"/>
                        </a:rPr>
                      </a:br>
                      <a:r>
                        <a:rPr lang="en-US" sz="1400" dirty="0">
                          <a:latin typeface="Courier" pitchFamily="2" charset="0"/>
                        </a:rPr>
                        <a:t>| NUM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9463058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159B72B5-5270-3C47-89B2-406DE3228AB8}"/>
              </a:ext>
            </a:extLst>
          </p:cNvPr>
          <p:cNvSpPr txBox="1"/>
          <p:nvPr/>
        </p:nvSpPr>
        <p:spPr>
          <a:xfrm>
            <a:off x="6047604" y="4127219"/>
            <a:ext cx="59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expr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64D01DE7-863F-0A42-AB66-1A07BD76278F}"/>
              </a:ext>
            </a:extLst>
          </p:cNvPr>
          <p:cNvCxnSpPr>
            <a:cxnSpLocks/>
          </p:cNvCxnSpPr>
          <p:nvPr/>
        </p:nvCxnSpPr>
        <p:spPr>
          <a:xfrm flipH="1">
            <a:off x="6345650" y="4491608"/>
            <a:ext cx="5609" cy="30006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20246ABC-0F77-F940-9EC3-DFAEF3B95C57}"/>
              </a:ext>
            </a:extLst>
          </p:cNvPr>
          <p:cNvSpPr txBox="1"/>
          <p:nvPr/>
        </p:nvSpPr>
        <p:spPr>
          <a:xfrm>
            <a:off x="7199032" y="3341169"/>
            <a:ext cx="597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expr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D0C7FD4-A71C-5449-8916-3E412FC4F161}"/>
              </a:ext>
            </a:extLst>
          </p:cNvPr>
          <p:cNvCxnSpPr>
            <a:cxnSpLocks/>
            <a:endCxn id="15" idx="0"/>
          </p:cNvCxnSpPr>
          <p:nvPr/>
        </p:nvCxnSpPr>
        <p:spPr>
          <a:xfrm>
            <a:off x="7464695" y="3743352"/>
            <a:ext cx="21089" cy="100605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5D344B44-12E9-654E-A64C-92E692393FAA}"/>
              </a:ext>
            </a:extLst>
          </p:cNvPr>
          <p:cNvCxnSpPr>
            <a:cxnSpLocks/>
            <a:endCxn id="15" idx="0"/>
          </p:cNvCxnSpPr>
          <p:nvPr/>
        </p:nvCxnSpPr>
        <p:spPr>
          <a:xfrm>
            <a:off x="7464695" y="3743352"/>
            <a:ext cx="21089" cy="100605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249A2A3D-7C4A-3749-9D3D-11113088B1C6}"/>
              </a:ext>
            </a:extLst>
          </p:cNvPr>
          <p:cNvCxnSpPr>
            <a:cxnSpLocks/>
            <a:endCxn id="19" idx="0"/>
          </p:cNvCxnSpPr>
          <p:nvPr/>
        </p:nvCxnSpPr>
        <p:spPr>
          <a:xfrm>
            <a:off x="7660559" y="3710501"/>
            <a:ext cx="1008545" cy="103890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57CA9EDB-5136-6044-B0C6-5D36F654071D}"/>
              </a:ext>
            </a:extLst>
          </p:cNvPr>
          <p:cNvCxnSpPr>
            <a:cxnSpLocks/>
          </p:cNvCxnSpPr>
          <p:nvPr/>
        </p:nvCxnSpPr>
        <p:spPr>
          <a:xfrm flipH="1">
            <a:off x="6583819" y="3743352"/>
            <a:ext cx="756173" cy="38386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0334D188-0CEF-724F-8166-1F26295378E7}"/>
              </a:ext>
            </a:extLst>
          </p:cNvPr>
          <p:cNvSpPr txBox="1"/>
          <p:nvPr/>
        </p:nvSpPr>
        <p:spPr>
          <a:xfrm>
            <a:off x="8639545" y="2724287"/>
            <a:ext cx="597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expr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161C81A3-1E6C-614A-BC64-C03C62CD13CE}"/>
              </a:ext>
            </a:extLst>
          </p:cNvPr>
          <p:cNvCxnSpPr>
            <a:cxnSpLocks/>
            <a:endCxn id="14" idx="3"/>
          </p:cNvCxnSpPr>
          <p:nvPr/>
        </p:nvCxnSpPr>
        <p:spPr>
          <a:xfrm flipH="1">
            <a:off x="7797016" y="3039420"/>
            <a:ext cx="872088" cy="48641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BB27DA8A-F438-B845-AA92-998BEC010F87}"/>
              </a:ext>
            </a:extLst>
          </p:cNvPr>
          <p:cNvCxnSpPr>
            <a:cxnSpLocks/>
            <a:stCxn id="21" idx="2"/>
          </p:cNvCxnSpPr>
          <p:nvPr/>
        </p:nvCxnSpPr>
        <p:spPr>
          <a:xfrm>
            <a:off x="8938537" y="3093619"/>
            <a:ext cx="645730" cy="15480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11DC4986-C5AF-C84C-ABD4-3372E2A70AAC}"/>
              </a:ext>
            </a:extLst>
          </p:cNvPr>
          <p:cNvCxnSpPr>
            <a:cxnSpLocks/>
          </p:cNvCxnSpPr>
          <p:nvPr/>
        </p:nvCxnSpPr>
        <p:spPr>
          <a:xfrm>
            <a:off x="9130631" y="3039420"/>
            <a:ext cx="1595157" cy="170998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4865521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88A59A-E87C-DB44-8041-2F4EE8D455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Bottom 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6A8B6C-1677-A145-80FA-B986C75DF7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Pros:</a:t>
            </a:r>
          </a:p>
          <a:p>
            <a:r>
              <a:rPr lang="en-US" dirty="0"/>
              <a:t>can handle grammars expressed more naturally</a:t>
            </a:r>
          </a:p>
          <a:p>
            <a:r>
              <a:rPr lang="en-US" dirty="0"/>
              <a:t>can encode precedence and associativity even if grammar is ambiguous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Cons:</a:t>
            </a:r>
          </a:p>
          <a:p>
            <a:r>
              <a:rPr lang="en-US" dirty="0"/>
              <a:t>algorithm is complicated</a:t>
            </a:r>
          </a:p>
          <a:p>
            <a:r>
              <a:rPr lang="en-US" dirty="0"/>
              <a:t>in many cases slower than top down</a:t>
            </a:r>
          </a:p>
          <a:p>
            <a:pPr lvl="1"/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2091328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B3CCA8-183D-2444-997B-196A6C631C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2C36F20-8F6F-E648-BCD7-DFA692BB012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68275"/>
          <a:stretch/>
        </p:blipFill>
        <p:spPr>
          <a:xfrm>
            <a:off x="1729317" y="1585383"/>
            <a:ext cx="9156700" cy="1325563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0012F020-01E1-AC47-A673-1805EB9BF635}"/>
              </a:ext>
            </a:extLst>
          </p:cNvPr>
          <p:cNvSpPr/>
          <p:nvPr/>
        </p:nvSpPr>
        <p:spPr>
          <a:xfrm>
            <a:off x="5172872" y="3761872"/>
            <a:ext cx="14253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>
                <a:solidFill>
                  <a:srgbClr val="2D3B45"/>
                </a:solidFill>
                <a:latin typeface="Courier" pitchFamily="2" charset="0"/>
              </a:rPr>
              <a:t>xxxxxxxxy</a:t>
            </a:r>
            <a:endParaRPr lang="en-US" dirty="0">
              <a:latin typeface="Courier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ADC4D58-F35D-314B-901D-D600467E2534}"/>
              </a:ext>
            </a:extLst>
          </p:cNvPr>
          <p:cNvSpPr txBox="1"/>
          <p:nvPr/>
        </p:nvSpPr>
        <p:spPr>
          <a:xfrm>
            <a:off x="2099733" y="3761872"/>
            <a:ext cx="21346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How about this one?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9CF21B1-8C3C-4247-B177-423E8C3384C0}"/>
              </a:ext>
            </a:extLst>
          </p:cNvPr>
          <p:cNvSpPr txBox="1"/>
          <p:nvPr/>
        </p:nvSpPr>
        <p:spPr>
          <a:xfrm>
            <a:off x="1429747" y="2167466"/>
            <a:ext cx="3016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  <a:br>
              <a:rPr lang="en-US" dirty="0"/>
            </a:br>
            <a:r>
              <a:rPr lang="en-US" dirty="0"/>
              <a:t>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0590FF8-0B6D-AC42-B42B-348483E00B89}"/>
              </a:ext>
            </a:extLst>
          </p:cNvPr>
          <p:cNvSpPr txBox="1"/>
          <p:nvPr/>
        </p:nvSpPr>
        <p:spPr>
          <a:xfrm>
            <a:off x="8695267" y="4292600"/>
            <a:ext cx="230954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Applying either rule</a:t>
            </a:r>
            <a:br>
              <a:rPr lang="en-US" i="1" dirty="0"/>
            </a:br>
            <a:r>
              <a:rPr lang="en-US" i="1" dirty="0"/>
              <a:t>gives us a sentential</a:t>
            </a:r>
            <a:br>
              <a:rPr lang="en-US" i="1" dirty="0"/>
            </a:br>
            <a:r>
              <a:rPr lang="en-US" i="1" dirty="0"/>
              <a:t>form that won’t create</a:t>
            </a:r>
            <a:br>
              <a:rPr lang="en-US" i="1" dirty="0"/>
            </a:br>
            <a:r>
              <a:rPr lang="en-US" i="1" dirty="0"/>
              <a:t>the string</a:t>
            </a:r>
          </a:p>
        </p:txBody>
      </p:sp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D630B1AA-33F7-D449-A0F3-D0630119D4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8919821"/>
              </p:ext>
            </p:extLst>
          </p:nvPr>
        </p:nvGraphicFramePr>
        <p:xfrm>
          <a:off x="3167044" y="4836982"/>
          <a:ext cx="5105400" cy="148336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552700">
                  <a:extLst>
                    <a:ext uri="{9D8B030D-6E8A-4147-A177-3AD203B41FA5}">
                      <a16:colId xmlns:a16="http://schemas.microsoft.com/office/drawing/2014/main" val="3057982666"/>
                    </a:ext>
                  </a:extLst>
                </a:gridCol>
                <a:gridCol w="2552700">
                  <a:extLst>
                    <a:ext uri="{9D8B030D-6E8A-4147-A177-3AD203B41FA5}">
                      <a16:colId xmlns:a16="http://schemas.microsoft.com/office/drawing/2014/main" val="18853998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RULE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Sentential Form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70127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start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50635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72912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66510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0192605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88A59A-E87C-DB44-8041-2F4EE8D455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start with top down</a:t>
            </a:r>
          </a:p>
        </p:txBody>
      </p:sp>
    </p:spTree>
    <p:extLst>
      <p:ext uri="{BB962C8B-B14F-4D97-AF65-F5344CB8AC3E}">
        <p14:creationId xmlns:p14="http://schemas.microsoft.com/office/powerpoint/2010/main" val="3922410016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9D458F6-26A2-3640-B99D-62BD1F3DF87F}"/>
              </a:ext>
            </a:extLst>
          </p:cNvPr>
          <p:cNvSpPr txBox="1"/>
          <p:nvPr/>
        </p:nvSpPr>
        <p:spPr>
          <a:xfrm>
            <a:off x="84667" y="96377"/>
            <a:ext cx="5985934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urier" pitchFamily="2" charset="0"/>
              </a:rPr>
              <a:t>root = start symbol;</a:t>
            </a:r>
            <a:br>
              <a:rPr lang="en-US" sz="1600" dirty="0">
                <a:latin typeface="Courier" pitchFamily="2" charset="0"/>
              </a:rPr>
            </a:br>
            <a:r>
              <a:rPr lang="en-US" sz="1600" dirty="0">
                <a:latin typeface="Courier" pitchFamily="2" charset="0"/>
              </a:rPr>
              <a:t>focus = root;</a:t>
            </a:r>
          </a:p>
          <a:p>
            <a:r>
              <a:rPr lang="en-US" sz="1600" dirty="0">
                <a:latin typeface="Courier" pitchFamily="2" charset="0"/>
              </a:rPr>
              <a:t>push(None);</a:t>
            </a:r>
          </a:p>
          <a:p>
            <a:r>
              <a:rPr lang="en-US" sz="1600" dirty="0" err="1">
                <a:latin typeface="Courier" pitchFamily="2" charset="0"/>
              </a:rPr>
              <a:t>to_match</a:t>
            </a:r>
            <a:r>
              <a:rPr lang="en-US" sz="1600" dirty="0">
                <a:latin typeface="Courier" pitchFamily="2" charset="0"/>
              </a:rPr>
              <a:t> = </a:t>
            </a:r>
            <a:r>
              <a:rPr lang="en-US" sz="1600" dirty="0" err="1">
                <a:latin typeface="Courier" pitchFamily="2" charset="0"/>
              </a:rPr>
              <a:t>s.token</a:t>
            </a:r>
            <a:r>
              <a:rPr lang="en-US" sz="1600" dirty="0">
                <a:latin typeface="Courier" pitchFamily="2" charset="0"/>
              </a:rPr>
              <a:t>();</a:t>
            </a:r>
          </a:p>
          <a:p>
            <a:endParaRPr lang="en-US" sz="1600" dirty="0">
              <a:latin typeface="Courier" pitchFamily="2" charset="0"/>
            </a:endParaRPr>
          </a:p>
          <a:p>
            <a:r>
              <a:rPr lang="en-US" sz="1600" b="1" dirty="0">
                <a:latin typeface="Courier" pitchFamily="2" charset="0"/>
              </a:rPr>
              <a:t>while</a:t>
            </a:r>
            <a:r>
              <a:rPr lang="en-US" sz="1600" dirty="0">
                <a:latin typeface="Courier" pitchFamily="2" charset="0"/>
              </a:rPr>
              <a:t> (true):</a:t>
            </a:r>
          </a:p>
          <a:p>
            <a:r>
              <a:rPr lang="en-US" sz="1600" dirty="0">
                <a:latin typeface="Courier" pitchFamily="2" charset="0"/>
              </a:rPr>
              <a:t>  </a:t>
            </a:r>
            <a:r>
              <a:rPr lang="en-US" sz="1600" b="1" dirty="0">
                <a:latin typeface="Courier" pitchFamily="2" charset="0"/>
              </a:rPr>
              <a:t>if</a:t>
            </a:r>
            <a:r>
              <a:rPr lang="en-US" sz="1600" dirty="0">
                <a:latin typeface="Courier" pitchFamily="2" charset="0"/>
              </a:rPr>
              <a:t> (focus is a nonterminal)</a:t>
            </a:r>
          </a:p>
          <a:p>
            <a:r>
              <a:rPr lang="en-US" sz="1600" dirty="0">
                <a:latin typeface="Courier" pitchFamily="2" charset="0"/>
              </a:rPr>
              <a:t>    pick next rule (A ::= B1,B2,B3...BN);</a:t>
            </a:r>
          </a:p>
          <a:p>
            <a:r>
              <a:rPr lang="en-US" sz="1600" dirty="0">
                <a:latin typeface="Courier" pitchFamily="2" charset="0"/>
              </a:rPr>
              <a:t>    push(BN... B3, B2);</a:t>
            </a:r>
          </a:p>
          <a:p>
            <a:r>
              <a:rPr lang="en-US" sz="1600" dirty="0">
                <a:latin typeface="Courier" pitchFamily="2" charset="0"/>
              </a:rPr>
              <a:t>    focus = B1</a:t>
            </a:r>
          </a:p>
          <a:p>
            <a:endParaRPr lang="en-US" sz="1600" dirty="0">
              <a:latin typeface="Courier" pitchFamily="2" charset="0"/>
            </a:endParaRPr>
          </a:p>
          <a:p>
            <a:r>
              <a:rPr lang="en-US" sz="1600" b="1" dirty="0">
                <a:latin typeface="Courier" pitchFamily="2" charset="0"/>
              </a:rPr>
              <a:t>  else if </a:t>
            </a:r>
            <a:r>
              <a:rPr lang="en-US" sz="1600" dirty="0">
                <a:latin typeface="Courier" pitchFamily="2" charset="0"/>
              </a:rPr>
              <a:t>(focus == </a:t>
            </a:r>
            <a:r>
              <a:rPr lang="en-US" sz="1600" dirty="0" err="1">
                <a:latin typeface="Courier" pitchFamily="2" charset="0"/>
              </a:rPr>
              <a:t>to_match</a:t>
            </a:r>
            <a:r>
              <a:rPr lang="en-US" sz="1600" dirty="0">
                <a:latin typeface="Courier" pitchFamily="2" charset="0"/>
              </a:rPr>
              <a:t>)</a:t>
            </a:r>
          </a:p>
          <a:p>
            <a:r>
              <a:rPr lang="en-US" sz="1600" dirty="0">
                <a:latin typeface="Courier" pitchFamily="2" charset="0"/>
              </a:rPr>
              <a:t>    </a:t>
            </a:r>
            <a:r>
              <a:rPr lang="en-US" sz="1600" dirty="0" err="1">
                <a:latin typeface="Courier" pitchFamily="2" charset="0"/>
              </a:rPr>
              <a:t>to_match</a:t>
            </a:r>
            <a:r>
              <a:rPr lang="en-US" sz="1600" dirty="0">
                <a:latin typeface="Courier" pitchFamily="2" charset="0"/>
              </a:rPr>
              <a:t> = </a:t>
            </a:r>
            <a:r>
              <a:rPr lang="en-US" sz="1600" dirty="0" err="1">
                <a:latin typeface="Courier" pitchFamily="2" charset="0"/>
              </a:rPr>
              <a:t>s.token</a:t>
            </a:r>
            <a:r>
              <a:rPr lang="en-US" sz="1600" dirty="0">
                <a:latin typeface="Courier" pitchFamily="2" charset="0"/>
              </a:rPr>
              <a:t>()</a:t>
            </a:r>
          </a:p>
          <a:p>
            <a:r>
              <a:rPr lang="en-US" sz="1600" dirty="0">
                <a:latin typeface="Courier" pitchFamily="2" charset="0"/>
              </a:rPr>
              <a:t>    focus = pop()</a:t>
            </a:r>
          </a:p>
          <a:p>
            <a:endParaRPr lang="en-US" sz="1600" dirty="0">
              <a:latin typeface="Courier" pitchFamily="2" charset="0"/>
            </a:endParaRPr>
          </a:p>
          <a:p>
            <a:r>
              <a:rPr lang="en-US" sz="1600" b="1" dirty="0">
                <a:latin typeface="Courier" pitchFamily="2" charset="0"/>
              </a:rPr>
              <a:t>  else if </a:t>
            </a:r>
            <a:r>
              <a:rPr lang="en-US" sz="1600" dirty="0">
                <a:latin typeface="Courier" pitchFamily="2" charset="0"/>
              </a:rPr>
              <a:t>(</a:t>
            </a:r>
            <a:r>
              <a:rPr lang="en-US" sz="1600" dirty="0" err="1">
                <a:latin typeface="Courier" pitchFamily="2" charset="0"/>
              </a:rPr>
              <a:t>to_match</a:t>
            </a:r>
            <a:r>
              <a:rPr lang="en-US" sz="1600" dirty="0">
                <a:latin typeface="Courier" pitchFamily="2" charset="0"/>
              </a:rPr>
              <a:t> == None </a:t>
            </a:r>
            <a:r>
              <a:rPr lang="en-US" sz="1600" b="1" dirty="0">
                <a:latin typeface="Courier" pitchFamily="2" charset="0"/>
              </a:rPr>
              <a:t>and</a:t>
            </a:r>
            <a:r>
              <a:rPr lang="en-US" sz="1600" dirty="0">
                <a:latin typeface="Courier" pitchFamily="2" charset="0"/>
              </a:rPr>
              <a:t> focus == None) </a:t>
            </a:r>
          </a:p>
          <a:p>
            <a:r>
              <a:rPr lang="en-US" sz="1600" dirty="0">
                <a:latin typeface="Courier" pitchFamily="2" charset="0"/>
              </a:rPr>
              <a:t>    Accept</a:t>
            </a:r>
          </a:p>
          <a:p>
            <a:r>
              <a:rPr lang="en-US" sz="1600" dirty="0">
                <a:latin typeface="Courier" pitchFamily="2" charset="0"/>
              </a:rPr>
              <a:t>  </a:t>
            </a:r>
          </a:p>
          <a:p>
            <a:endParaRPr lang="en-US" sz="1600" dirty="0">
              <a:latin typeface="Courier" pitchFamily="2" charset="0"/>
            </a:endParaRPr>
          </a:p>
          <a:p>
            <a:endParaRPr lang="en-US" sz="1600" dirty="0">
              <a:latin typeface="Courier" pitchFamily="2" charset="0"/>
            </a:endParaRPr>
          </a:p>
        </p:txBody>
      </p:sp>
      <p:graphicFrame>
        <p:nvGraphicFramePr>
          <p:cNvPr id="8" name="Table 9">
            <a:extLst>
              <a:ext uri="{FF2B5EF4-FFF2-40B4-BE49-F238E27FC236}">
                <a16:creationId xmlns:a16="http://schemas.microsoft.com/office/drawing/2014/main" id="{52F45E7E-6D46-5644-BA15-D54693F8A7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0478590"/>
              </p:ext>
            </p:extLst>
          </p:nvPr>
        </p:nvGraphicFramePr>
        <p:xfrm>
          <a:off x="6796487" y="3108494"/>
          <a:ext cx="5105400" cy="296672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552700">
                  <a:extLst>
                    <a:ext uri="{9D8B030D-6E8A-4147-A177-3AD203B41FA5}">
                      <a16:colId xmlns:a16="http://schemas.microsoft.com/office/drawing/2014/main" val="3057982666"/>
                    </a:ext>
                  </a:extLst>
                </a:gridCol>
                <a:gridCol w="2552700">
                  <a:extLst>
                    <a:ext uri="{9D8B030D-6E8A-4147-A177-3AD203B41FA5}">
                      <a16:colId xmlns:a16="http://schemas.microsoft.com/office/drawing/2014/main" val="18853998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Expanded Rule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Sentential Form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70127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start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Expr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50635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72912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73781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9622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8516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96396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29062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61EBA916-C199-4C48-867A-1F1254B20D21}"/>
              </a:ext>
            </a:extLst>
          </p:cNvPr>
          <p:cNvSpPr txBox="1"/>
          <p:nvPr/>
        </p:nvSpPr>
        <p:spPr>
          <a:xfrm>
            <a:off x="7131606" y="2157047"/>
            <a:ext cx="45693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/>
              <a:t>Can we derive the string </a:t>
            </a:r>
            <a:r>
              <a:rPr lang="en-US" sz="2400" i="1" dirty="0">
                <a:latin typeface="Courier" pitchFamily="2" charset="0"/>
              </a:rPr>
              <a:t>(</a:t>
            </a:r>
            <a:r>
              <a:rPr lang="en-US" sz="2400" i="1" dirty="0" err="1">
                <a:latin typeface="Courier" pitchFamily="2" charset="0"/>
              </a:rPr>
              <a:t>a+b</a:t>
            </a:r>
            <a:r>
              <a:rPr lang="en-US" sz="2400" i="1" dirty="0">
                <a:latin typeface="Courier" pitchFamily="2" charset="0"/>
              </a:rPr>
              <a:t>)*c</a:t>
            </a:r>
          </a:p>
        </p:txBody>
      </p:sp>
      <p:graphicFrame>
        <p:nvGraphicFramePr>
          <p:cNvPr id="11" name="Table 11">
            <a:extLst>
              <a:ext uri="{FF2B5EF4-FFF2-40B4-BE49-F238E27FC236}">
                <a16:creationId xmlns:a16="http://schemas.microsoft.com/office/drawing/2014/main" id="{AD8FC20A-B26D-7648-B35B-CB5DB4B222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1353239"/>
              </p:ext>
            </p:extLst>
          </p:nvPr>
        </p:nvGraphicFramePr>
        <p:xfrm>
          <a:off x="631026" y="4742295"/>
          <a:ext cx="4764488" cy="181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2244">
                  <a:extLst>
                    <a:ext uri="{9D8B030D-6E8A-4147-A177-3AD203B41FA5}">
                      <a16:colId xmlns:a16="http://schemas.microsoft.com/office/drawing/2014/main" val="2154415494"/>
                    </a:ext>
                  </a:extLst>
                </a:gridCol>
                <a:gridCol w="2382244">
                  <a:extLst>
                    <a:ext uri="{9D8B030D-6E8A-4147-A177-3AD203B41FA5}">
                      <a16:colId xmlns:a16="http://schemas.microsoft.com/office/drawing/2014/main" val="42033131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Variable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Value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64079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focus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79128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/>
                        <a:t>to_match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37777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/>
                        <a:t>s.istring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0741957"/>
                  </a:ext>
                </a:extLst>
              </a:tr>
              <a:tr h="259812">
                <a:tc>
                  <a:txBody>
                    <a:bodyPr/>
                    <a:lstStyle/>
                    <a:p>
                      <a:r>
                        <a:rPr lang="en-US" sz="1600" dirty="0"/>
                        <a:t>stack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7999951"/>
                  </a:ext>
                </a:extLst>
              </a:tr>
            </a:tbl>
          </a:graphicData>
        </a:graphic>
      </p:graphicFrame>
      <p:sp>
        <p:nvSpPr>
          <p:cNvPr id="14" name="Rectangle 13">
            <a:extLst>
              <a:ext uri="{FF2B5EF4-FFF2-40B4-BE49-F238E27FC236}">
                <a16:creationId xmlns:a16="http://schemas.microsoft.com/office/drawing/2014/main" id="{D9C33981-FC67-DB41-8F5C-A6B8D162B990}"/>
              </a:ext>
            </a:extLst>
          </p:cNvPr>
          <p:cNvSpPr/>
          <p:nvPr/>
        </p:nvSpPr>
        <p:spPr>
          <a:xfrm>
            <a:off x="7131606" y="157830"/>
            <a:ext cx="391160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</a:rPr>
              <a:t>1: Expr  ::= Expr Op Unit</a:t>
            </a:r>
          </a:p>
          <a:p>
            <a:r>
              <a:rPr lang="en-US" dirty="0">
                <a:latin typeface="Courier" pitchFamily="2" charset="0"/>
              </a:rPr>
              <a:t>2:       |   Unit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3: Unit  ::= ‘(‘ Expr ‘)’</a:t>
            </a:r>
          </a:p>
          <a:p>
            <a:r>
              <a:rPr lang="en-US" dirty="0">
                <a:latin typeface="Courier" pitchFamily="2" charset="0"/>
              </a:rPr>
              <a:t>4:       |    ID</a:t>
            </a:r>
          </a:p>
          <a:p>
            <a:r>
              <a:rPr lang="en-US" dirty="0">
                <a:latin typeface="Courier" pitchFamily="2" charset="0"/>
              </a:rPr>
              <a:t>5: Op    ::= ‘+’</a:t>
            </a:r>
          </a:p>
          <a:p>
            <a:r>
              <a:rPr lang="en-US" dirty="0">
                <a:latin typeface="Courier" pitchFamily="2" charset="0"/>
              </a:rPr>
              <a:t>6:       |   ‘*’</a:t>
            </a:r>
          </a:p>
        </p:txBody>
      </p:sp>
    </p:spTree>
    <p:extLst>
      <p:ext uri="{BB962C8B-B14F-4D97-AF65-F5344CB8AC3E}">
        <p14:creationId xmlns:p14="http://schemas.microsoft.com/office/powerpoint/2010/main" val="3699183802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9D458F6-26A2-3640-B99D-62BD1F3DF87F}"/>
              </a:ext>
            </a:extLst>
          </p:cNvPr>
          <p:cNvSpPr txBox="1"/>
          <p:nvPr/>
        </p:nvSpPr>
        <p:spPr>
          <a:xfrm>
            <a:off x="84667" y="96377"/>
            <a:ext cx="5985934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urier" pitchFamily="2" charset="0"/>
              </a:rPr>
              <a:t>root = start symbol;</a:t>
            </a:r>
            <a:br>
              <a:rPr lang="en-US" sz="1600" dirty="0">
                <a:latin typeface="Courier" pitchFamily="2" charset="0"/>
              </a:rPr>
            </a:br>
            <a:r>
              <a:rPr lang="en-US" sz="1600" dirty="0">
                <a:latin typeface="Courier" pitchFamily="2" charset="0"/>
              </a:rPr>
              <a:t>focus = root;</a:t>
            </a:r>
          </a:p>
          <a:p>
            <a:r>
              <a:rPr lang="en-US" sz="1600" dirty="0">
                <a:latin typeface="Courier" pitchFamily="2" charset="0"/>
              </a:rPr>
              <a:t>push(None);</a:t>
            </a:r>
          </a:p>
          <a:p>
            <a:r>
              <a:rPr lang="en-US" sz="1600" dirty="0" err="1">
                <a:latin typeface="Courier" pitchFamily="2" charset="0"/>
              </a:rPr>
              <a:t>to_match</a:t>
            </a:r>
            <a:r>
              <a:rPr lang="en-US" sz="1600" dirty="0">
                <a:latin typeface="Courier" pitchFamily="2" charset="0"/>
              </a:rPr>
              <a:t> = </a:t>
            </a:r>
            <a:r>
              <a:rPr lang="en-US" sz="1600" dirty="0" err="1">
                <a:latin typeface="Courier" pitchFamily="2" charset="0"/>
              </a:rPr>
              <a:t>s.token</a:t>
            </a:r>
            <a:r>
              <a:rPr lang="en-US" sz="1600" dirty="0">
                <a:latin typeface="Courier" pitchFamily="2" charset="0"/>
              </a:rPr>
              <a:t>();</a:t>
            </a:r>
          </a:p>
          <a:p>
            <a:endParaRPr lang="en-US" sz="1600" dirty="0">
              <a:latin typeface="Courier" pitchFamily="2" charset="0"/>
            </a:endParaRPr>
          </a:p>
          <a:p>
            <a:r>
              <a:rPr lang="en-US" sz="1600" b="1" dirty="0">
                <a:latin typeface="Courier" pitchFamily="2" charset="0"/>
              </a:rPr>
              <a:t>while</a:t>
            </a:r>
            <a:r>
              <a:rPr lang="en-US" sz="1600" dirty="0">
                <a:latin typeface="Courier" pitchFamily="2" charset="0"/>
              </a:rPr>
              <a:t> (true):</a:t>
            </a:r>
          </a:p>
          <a:p>
            <a:r>
              <a:rPr lang="en-US" sz="1600" dirty="0">
                <a:latin typeface="Courier" pitchFamily="2" charset="0"/>
              </a:rPr>
              <a:t>  </a:t>
            </a:r>
            <a:r>
              <a:rPr lang="en-US" sz="1600" b="1" dirty="0">
                <a:latin typeface="Courier" pitchFamily="2" charset="0"/>
              </a:rPr>
              <a:t>if</a:t>
            </a:r>
            <a:r>
              <a:rPr lang="en-US" sz="1600" dirty="0">
                <a:latin typeface="Courier" pitchFamily="2" charset="0"/>
              </a:rPr>
              <a:t> (focus is a nonterminal)</a:t>
            </a:r>
          </a:p>
          <a:p>
            <a:r>
              <a:rPr lang="en-US" sz="1600" dirty="0">
                <a:latin typeface="Courier" pitchFamily="2" charset="0"/>
              </a:rPr>
              <a:t>    </a:t>
            </a:r>
            <a:r>
              <a:rPr lang="en-US" sz="1600" dirty="0">
                <a:highlight>
                  <a:srgbClr val="FFFF00"/>
                </a:highlight>
                <a:latin typeface="Courier" pitchFamily="2" charset="0"/>
              </a:rPr>
              <a:t>pick next rule (A ::= B1,B2,B3...BN);</a:t>
            </a:r>
          </a:p>
          <a:p>
            <a:r>
              <a:rPr lang="en-US" sz="1600" dirty="0">
                <a:latin typeface="Courier" pitchFamily="2" charset="0"/>
              </a:rPr>
              <a:t>    push(BN... B3, B2);</a:t>
            </a:r>
          </a:p>
          <a:p>
            <a:r>
              <a:rPr lang="en-US" sz="1600" dirty="0">
                <a:latin typeface="Courier" pitchFamily="2" charset="0"/>
              </a:rPr>
              <a:t>    focus = B1</a:t>
            </a:r>
          </a:p>
          <a:p>
            <a:endParaRPr lang="en-US" sz="1600" dirty="0">
              <a:latin typeface="Courier" pitchFamily="2" charset="0"/>
            </a:endParaRPr>
          </a:p>
          <a:p>
            <a:r>
              <a:rPr lang="en-US" sz="1600" b="1" dirty="0">
                <a:latin typeface="Courier" pitchFamily="2" charset="0"/>
              </a:rPr>
              <a:t>  else if </a:t>
            </a:r>
            <a:r>
              <a:rPr lang="en-US" sz="1600" dirty="0">
                <a:latin typeface="Courier" pitchFamily="2" charset="0"/>
              </a:rPr>
              <a:t>(focus == </a:t>
            </a:r>
            <a:r>
              <a:rPr lang="en-US" sz="1600" dirty="0" err="1">
                <a:latin typeface="Courier" pitchFamily="2" charset="0"/>
              </a:rPr>
              <a:t>to_match</a:t>
            </a:r>
            <a:r>
              <a:rPr lang="en-US" sz="1600" dirty="0">
                <a:latin typeface="Courier" pitchFamily="2" charset="0"/>
              </a:rPr>
              <a:t>)</a:t>
            </a:r>
          </a:p>
          <a:p>
            <a:r>
              <a:rPr lang="en-US" sz="1600" dirty="0">
                <a:latin typeface="Courier" pitchFamily="2" charset="0"/>
              </a:rPr>
              <a:t>    </a:t>
            </a:r>
            <a:r>
              <a:rPr lang="en-US" sz="1600" dirty="0" err="1">
                <a:latin typeface="Courier" pitchFamily="2" charset="0"/>
              </a:rPr>
              <a:t>to_match</a:t>
            </a:r>
            <a:r>
              <a:rPr lang="en-US" sz="1600" dirty="0">
                <a:latin typeface="Courier" pitchFamily="2" charset="0"/>
              </a:rPr>
              <a:t> = </a:t>
            </a:r>
            <a:r>
              <a:rPr lang="en-US" sz="1600" dirty="0" err="1">
                <a:latin typeface="Courier" pitchFamily="2" charset="0"/>
              </a:rPr>
              <a:t>s.token</a:t>
            </a:r>
            <a:r>
              <a:rPr lang="en-US" sz="1600" dirty="0">
                <a:latin typeface="Courier" pitchFamily="2" charset="0"/>
              </a:rPr>
              <a:t>()</a:t>
            </a:r>
          </a:p>
          <a:p>
            <a:r>
              <a:rPr lang="en-US" sz="1600" dirty="0">
                <a:latin typeface="Courier" pitchFamily="2" charset="0"/>
              </a:rPr>
              <a:t>    focus = pop()</a:t>
            </a:r>
          </a:p>
          <a:p>
            <a:endParaRPr lang="en-US" sz="1600" dirty="0">
              <a:latin typeface="Courier" pitchFamily="2" charset="0"/>
            </a:endParaRPr>
          </a:p>
          <a:p>
            <a:r>
              <a:rPr lang="en-US" sz="1600" b="1" dirty="0">
                <a:latin typeface="Courier" pitchFamily="2" charset="0"/>
              </a:rPr>
              <a:t>  else if </a:t>
            </a:r>
            <a:r>
              <a:rPr lang="en-US" sz="1600" dirty="0">
                <a:latin typeface="Courier" pitchFamily="2" charset="0"/>
              </a:rPr>
              <a:t>(</a:t>
            </a:r>
            <a:r>
              <a:rPr lang="en-US" sz="1600" dirty="0" err="1">
                <a:latin typeface="Courier" pitchFamily="2" charset="0"/>
              </a:rPr>
              <a:t>to_match</a:t>
            </a:r>
            <a:r>
              <a:rPr lang="en-US" sz="1600" dirty="0">
                <a:latin typeface="Courier" pitchFamily="2" charset="0"/>
              </a:rPr>
              <a:t> == None and focus == None) </a:t>
            </a:r>
          </a:p>
          <a:p>
            <a:r>
              <a:rPr lang="en-US" sz="1600" dirty="0">
                <a:latin typeface="Courier" pitchFamily="2" charset="0"/>
              </a:rPr>
              <a:t>    Accept</a:t>
            </a:r>
          </a:p>
          <a:p>
            <a:r>
              <a:rPr lang="en-US" sz="1600" dirty="0">
                <a:latin typeface="Courier" pitchFamily="2" charset="0"/>
              </a:rPr>
              <a:t>  </a:t>
            </a:r>
          </a:p>
          <a:p>
            <a:endParaRPr lang="en-US" sz="1600" dirty="0">
              <a:latin typeface="Courier" pitchFamily="2" charset="0"/>
            </a:endParaRPr>
          </a:p>
          <a:p>
            <a:endParaRPr lang="en-US" sz="1600" dirty="0">
              <a:latin typeface="Courier" pitchFamily="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1EBA916-C199-4C48-867A-1F1254B20D21}"/>
              </a:ext>
            </a:extLst>
          </p:cNvPr>
          <p:cNvSpPr txBox="1"/>
          <p:nvPr/>
        </p:nvSpPr>
        <p:spPr>
          <a:xfrm>
            <a:off x="7131606" y="2157047"/>
            <a:ext cx="45693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/>
              <a:t>Can we derive the string </a:t>
            </a:r>
            <a:r>
              <a:rPr lang="en-US" sz="2400" i="1" dirty="0">
                <a:latin typeface="Courier" pitchFamily="2" charset="0"/>
              </a:rPr>
              <a:t>(</a:t>
            </a:r>
            <a:r>
              <a:rPr lang="en-US" sz="2400" i="1" dirty="0" err="1">
                <a:latin typeface="Courier" pitchFamily="2" charset="0"/>
              </a:rPr>
              <a:t>a+b</a:t>
            </a:r>
            <a:r>
              <a:rPr lang="en-US" sz="2400" i="1" dirty="0">
                <a:latin typeface="Courier" pitchFamily="2" charset="0"/>
              </a:rPr>
              <a:t>)*c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34E27C5-B53C-4A47-8952-00794A7B5C2A}"/>
              </a:ext>
            </a:extLst>
          </p:cNvPr>
          <p:cNvSpPr txBox="1"/>
          <p:nvPr/>
        </p:nvSpPr>
        <p:spPr>
          <a:xfrm>
            <a:off x="4133348" y="632345"/>
            <a:ext cx="25655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Currently we assume this is magic and picks</a:t>
            </a:r>
          </a:p>
          <a:p>
            <a:r>
              <a:rPr lang="en-US" i="1" dirty="0"/>
              <a:t>the right rule every time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32D0AF0-9E08-D44C-AC1F-3E1F56C8F66C}"/>
              </a:ext>
            </a:extLst>
          </p:cNvPr>
          <p:cNvSpPr/>
          <p:nvPr/>
        </p:nvSpPr>
        <p:spPr>
          <a:xfrm>
            <a:off x="7131606" y="157830"/>
            <a:ext cx="391160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</a:rPr>
              <a:t>1: Expr  ::= Expr Op Unit</a:t>
            </a:r>
          </a:p>
          <a:p>
            <a:r>
              <a:rPr lang="en-US" dirty="0">
                <a:latin typeface="Courier" pitchFamily="2" charset="0"/>
              </a:rPr>
              <a:t>2:       |   Unit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3: Unit  ::= ‘(‘ Expr ‘)’</a:t>
            </a:r>
          </a:p>
          <a:p>
            <a:r>
              <a:rPr lang="en-US" dirty="0">
                <a:latin typeface="Courier" pitchFamily="2" charset="0"/>
              </a:rPr>
              <a:t>4:       |    ID</a:t>
            </a:r>
          </a:p>
          <a:p>
            <a:r>
              <a:rPr lang="en-US" dirty="0">
                <a:latin typeface="Courier" pitchFamily="2" charset="0"/>
              </a:rPr>
              <a:t>5: Op    ::= ‘+’</a:t>
            </a:r>
          </a:p>
          <a:p>
            <a:r>
              <a:rPr lang="en-US" dirty="0">
                <a:latin typeface="Courier" pitchFamily="2" charset="0"/>
              </a:rPr>
              <a:t>6:       |   ‘*’</a:t>
            </a:r>
          </a:p>
        </p:txBody>
      </p:sp>
      <p:graphicFrame>
        <p:nvGraphicFramePr>
          <p:cNvPr id="12" name="Table 9">
            <a:extLst>
              <a:ext uri="{FF2B5EF4-FFF2-40B4-BE49-F238E27FC236}">
                <a16:creationId xmlns:a16="http://schemas.microsoft.com/office/drawing/2014/main" id="{D24D38D7-970E-E84B-99E3-DB04041901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8291045"/>
              </p:ext>
            </p:extLst>
          </p:nvPr>
        </p:nvGraphicFramePr>
        <p:xfrm>
          <a:off x="6796487" y="3108494"/>
          <a:ext cx="5105400" cy="296672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552700">
                  <a:extLst>
                    <a:ext uri="{9D8B030D-6E8A-4147-A177-3AD203B41FA5}">
                      <a16:colId xmlns:a16="http://schemas.microsoft.com/office/drawing/2014/main" val="3057982666"/>
                    </a:ext>
                  </a:extLst>
                </a:gridCol>
                <a:gridCol w="2552700">
                  <a:extLst>
                    <a:ext uri="{9D8B030D-6E8A-4147-A177-3AD203B41FA5}">
                      <a16:colId xmlns:a16="http://schemas.microsoft.com/office/drawing/2014/main" val="18853998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Expanded Rule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Sentential Form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70127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start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Expr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50635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72912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73781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9622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8516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96396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29062"/>
                  </a:ext>
                </a:extLst>
              </a:tr>
            </a:tbl>
          </a:graphicData>
        </a:graphic>
      </p:graphicFrame>
      <p:graphicFrame>
        <p:nvGraphicFramePr>
          <p:cNvPr id="13" name="Table 11">
            <a:extLst>
              <a:ext uri="{FF2B5EF4-FFF2-40B4-BE49-F238E27FC236}">
                <a16:creationId xmlns:a16="http://schemas.microsoft.com/office/drawing/2014/main" id="{7A700C23-FA44-2342-9ACE-E5628C2EBE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3189848"/>
              </p:ext>
            </p:extLst>
          </p:nvPr>
        </p:nvGraphicFramePr>
        <p:xfrm>
          <a:off x="631026" y="4742295"/>
          <a:ext cx="4764488" cy="181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2244">
                  <a:extLst>
                    <a:ext uri="{9D8B030D-6E8A-4147-A177-3AD203B41FA5}">
                      <a16:colId xmlns:a16="http://schemas.microsoft.com/office/drawing/2014/main" val="2154415494"/>
                    </a:ext>
                  </a:extLst>
                </a:gridCol>
                <a:gridCol w="2382244">
                  <a:extLst>
                    <a:ext uri="{9D8B030D-6E8A-4147-A177-3AD203B41FA5}">
                      <a16:colId xmlns:a16="http://schemas.microsoft.com/office/drawing/2014/main" val="42033131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Variable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Value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64079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focus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79128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/>
                        <a:t>to_match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37777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/>
                        <a:t>s.istring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0741957"/>
                  </a:ext>
                </a:extLst>
              </a:tr>
              <a:tr h="259812">
                <a:tc>
                  <a:txBody>
                    <a:bodyPr/>
                    <a:lstStyle/>
                    <a:p>
                      <a:r>
                        <a:rPr lang="en-US" sz="1600" dirty="0"/>
                        <a:t>stack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79999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3283458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9D458F6-26A2-3640-B99D-62BD1F3DF87F}"/>
              </a:ext>
            </a:extLst>
          </p:cNvPr>
          <p:cNvSpPr txBox="1"/>
          <p:nvPr/>
        </p:nvSpPr>
        <p:spPr>
          <a:xfrm>
            <a:off x="84667" y="96377"/>
            <a:ext cx="5985934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urier" pitchFamily="2" charset="0"/>
              </a:rPr>
              <a:t>root = start symbol;</a:t>
            </a:r>
            <a:br>
              <a:rPr lang="en-US" sz="1600" dirty="0">
                <a:latin typeface="Courier" pitchFamily="2" charset="0"/>
              </a:rPr>
            </a:br>
            <a:r>
              <a:rPr lang="en-US" sz="1600" dirty="0">
                <a:latin typeface="Courier" pitchFamily="2" charset="0"/>
              </a:rPr>
              <a:t>focus = root;</a:t>
            </a:r>
          </a:p>
          <a:p>
            <a:r>
              <a:rPr lang="en-US" sz="1600" dirty="0">
                <a:latin typeface="Courier" pitchFamily="2" charset="0"/>
              </a:rPr>
              <a:t>push(None);</a:t>
            </a:r>
          </a:p>
          <a:p>
            <a:r>
              <a:rPr lang="en-US" sz="1600" dirty="0" err="1">
                <a:latin typeface="Courier" pitchFamily="2" charset="0"/>
              </a:rPr>
              <a:t>to_match</a:t>
            </a:r>
            <a:r>
              <a:rPr lang="en-US" sz="1600" dirty="0">
                <a:latin typeface="Courier" pitchFamily="2" charset="0"/>
              </a:rPr>
              <a:t> = </a:t>
            </a:r>
            <a:r>
              <a:rPr lang="en-US" sz="1600" dirty="0" err="1">
                <a:latin typeface="Courier" pitchFamily="2" charset="0"/>
              </a:rPr>
              <a:t>s.token</a:t>
            </a:r>
            <a:r>
              <a:rPr lang="en-US" sz="1600" dirty="0">
                <a:latin typeface="Courier" pitchFamily="2" charset="0"/>
              </a:rPr>
              <a:t>();</a:t>
            </a:r>
          </a:p>
          <a:p>
            <a:endParaRPr lang="en-US" sz="1600" dirty="0">
              <a:latin typeface="Courier" pitchFamily="2" charset="0"/>
            </a:endParaRPr>
          </a:p>
          <a:p>
            <a:r>
              <a:rPr lang="en-US" sz="1600" b="1" dirty="0">
                <a:latin typeface="Courier" pitchFamily="2" charset="0"/>
              </a:rPr>
              <a:t>while</a:t>
            </a:r>
            <a:r>
              <a:rPr lang="en-US" sz="1600" dirty="0">
                <a:latin typeface="Courier" pitchFamily="2" charset="0"/>
              </a:rPr>
              <a:t> (true):</a:t>
            </a:r>
          </a:p>
          <a:p>
            <a:r>
              <a:rPr lang="en-US" sz="1600" dirty="0">
                <a:latin typeface="Courier" pitchFamily="2" charset="0"/>
              </a:rPr>
              <a:t>  </a:t>
            </a:r>
            <a:r>
              <a:rPr lang="en-US" sz="1600" b="1" dirty="0">
                <a:latin typeface="Courier" pitchFamily="2" charset="0"/>
              </a:rPr>
              <a:t>if</a:t>
            </a:r>
            <a:r>
              <a:rPr lang="en-US" sz="1600" dirty="0">
                <a:latin typeface="Courier" pitchFamily="2" charset="0"/>
              </a:rPr>
              <a:t> (focus is a nonterminal)</a:t>
            </a:r>
          </a:p>
          <a:p>
            <a:r>
              <a:rPr lang="en-US" sz="1600" dirty="0">
                <a:latin typeface="Courier" pitchFamily="2" charset="0"/>
              </a:rPr>
              <a:t>    </a:t>
            </a:r>
            <a:r>
              <a:rPr lang="en-US" sz="1600" dirty="0">
                <a:highlight>
                  <a:srgbClr val="FFFF00"/>
                </a:highlight>
                <a:latin typeface="Courier" pitchFamily="2" charset="0"/>
              </a:rPr>
              <a:t>pick next rule (A ::= B1,B2,B3...BN);</a:t>
            </a:r>
          </a:p>
          <a:p>
            <a:r>
              <a:rPr lang="en-US" sz="1600" dirty="0">
                <a:latin typeface="Courier" pitchFamily="2" charset="0"/>
              </a:rPr>
              <a:t>    push(BN... B3, B2);</a:t>
            </a:r>
          </a:p>
          <a:p>
            <a:r>
              <a:rPr lang="en-US" sz="1600" dirty="0">
                <a:latin typeface="Courier" pitchFamily="2" charset="0"/>
              </a:rPr>
              <a:t>    focus = B1</a:t>
            </a:r>
          </a:p>
          <a:p>
            <a:endParaRPr lang="en-US" sz="1600" dirty="0">
              <a:latin typeface="Courier" pitchFamily="2" charset="0"/>
            </a:endParaRPr>
          </a:p>
          <a:p>
            <a:r>
              <a:rPr lang="en-US" sz="1600" b="1" dirty="0">
                <a:latin typeface="Courier" pitchFamily="2" charset="0"/>
              </a:rPr>
              <a:t>  else if </a:t>
            </a:r>
            <a:r>
              <a:rPr lang="en-US" sz="1600" dirty="0">
                <a:latin typeface="Courier" pitchFamily="2" charset="0"/>
              </a:rPr>
              <a:t>(focus == </a:t>
            </a:r>
            <a:r>
              <a:rPr lang="en-US" sz="1600" dirty="0" err="1">
                <a:latin typeface="Courier" pitchFamily="2" charset="0"/>
              </a:rPr>
              <a:t>to_match</a:t>
            </a:r>
            <a:r>
              <a:rPr lang="en-US" sz="1600" dirty="0">
                <a:latin typeface="Courier" pitchFamily="2" charset="0"/>
              </a:rPr>
              <a:t>)</a:t>
            </a:r>
          </a:p>
          <a:p>
            <a:r>
              <a:rPr lang="en-US" sz="1600" dirty="0">
                <a:latin typeface="Courier" pitchFamily="2" charset="0"/>
              </a:rPr>
              <a:t>    </a:t>
            </a:r>
            <a:r>
              <a:rPr lang="en-US" sz="1600" dirty="0" err="1">
                <a:latin typeface="Courier" pitchFamily="2" charset="0"/>
              </a:rPr>
              <a:t>to_match</a:t>
            </a:r>
            <a:r>
              <a:rPr lang="en-US" sz="1600" dirty="0">
                <a:latin typeface="Courier" pitchFamily="2" charset="0"/>
              </a:rPr>
              <a:t> = </a:t>
            </a:r>
            <a:r>
              <a:rPr lang="en-US" sz="1600" dirty="0" err="1">
                <a:latin typeface="Courier" pitchFamily="2" charset="0"/>
              </a:rPr>
              <a:t>s.token</a:t>
            </a:r>
            <a:r>
              <a:rPr lang="en-US" sz="1600" dirty="0">
                <a:latin typeface="Courier" pitchFamily="2" charset="0"/>
              </a:rPr>
              <a:t>()</a:t>
            </a:r>
          </a:p>
          <a:p>
            <a:r>
              <a:rPr lang="en-US" sz="1600" dirty="0">
                <a:latin typeface="Courier" pitchFamily="2" charset="0"/>
              </a:rPr>
              <a:t>    focus = pop()</a:t>
            </a:r>
          </a:p>
          <a:p>
            <a:endParaRPr lang="en-US" sz="1600" dirty="0">
              <a:latin typeface="Courier" pitchFamily="2" charset="0"/>
            </a:endParaRPr>
          </a:p>
          <a:p>
            <a:r>
              <a:rPr lang="en-US" sz="1600" b="1" dirty="0">
                <a:latin typeface="Courier" pitchFamily="2" charset="0"/>
              </a:rPr>
              <a:t>  else if </a:t>
            </a:r>
            <a:r>
              <a:rPr lang="en-US" sz="1600" dirty="0">
                <a:latin typeface="Courier" pitchFamily="2" charset="0"/>
              </a:rPr>
              <a:t>(</a:t>
            </a:r>
            <a:r>
              <a:rPr lang="en-US" sz="1600" dirty="0" err="1">
                <a:latin typeface="Courier" pitchFamily="2" charset="0"/>
              </a:rPr>
              <a:t>to_match</a:t>
            </a:r>
            <a:r>
              <a:rPr lang="en-US" sz="1600" dirty="0">
                <a:latin typeface="Courier" pitchFamily="2" charset="0"/>
              </a:rPr>
              <a:t> == None and focus == None) </a:t>
            </a:r>
          </a:p>
          <a:p>
            <a:r>
              <a:rPr lang="en-US" sz="1600" dirty="0">
                <a:latin typeface="Courier" pitchFamily="2" charset="0"/>
              </a:rPr>
              <a:t>    Accept</a:t>
            </a:r>
          </a:p>
          <a:p>
            <a:r>
              <a:rPr lang="en-US" sz="1600" dirty="0">
                <a:latin typeface="Courier" pitchFamily="2" charset="0"/>
              </a:rPr>
              <a:t>  </a:t>
            </a:r>
          </a:p>
          <a:p>
            <a:endParaRPr lang="en-US" sz="1600" dirty="0">
              <a:latin typeface="Courier" pitchFamily="2" charset="0"/>
            </a:endParaRPr>
          </a:p>
          <a:p>
            <a:endParaRPr lang="en-US" sz="1600" dirty="0">
              <a:latin typeface="Courier" pitchFamily="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1EBA916-C199-4C48-867A-1F1254B20D21}"/>
              </a:ext>
            </a:extLst>
          </p:cNvPr>
          <p:cNvSpPr txBox="1"/>
          <p:nvPr/>
        </p:nvSpPr>
        <p:spPr>
          <a:xfrm>
            <a:off x="7131606" y="2157047"/>
            <a:ext cx="45693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/>
              <a:t>Can we derive the string </a:t>
            </a:r>
            <a:r>
              <a:rPr lang="en-US" sz="2400" i="1" dirty="0">
                <a:latin typeface="Courier" pitchFamily="2" charset="0"/>
              </a:rPr>
              <a:t>(</a:t>
            </a:r>
            <a:r>
              <a:rPr lang="en-US" sz="2400" i="1" dirty="0" err="1">
                <a:latin typeface="Courier" pitchFamily="2" charset="0"/>
              </a:rPr>
              <a:t>a+b</a:t>
            </a:r>
            <a:r>
              <a:rPr lang="en-US" sz="2400" i="1" dirty="0">
                <a:latin typeface="Courier" pitchFamily="2" charset="0"/>
              </a:rPr>
              <a:t>)*c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34E27C5-B53C-4A47-8952-00794A7B5C2A}"/>
              </a:ext>
            </a:extLst>
          </p:cNvPr>
          <p:cNvSpPr txBox="1"/>
          <p:nvPr/>
        </p:nvSpPr>
        <p:spPr>
          <a:xfrm>
            <a:off x="4133348" y="632345"/>
            <a:ext cx="25655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Currently we assume this is magic and picks</a:t>
            </a:r>
          </a:p>
          <a:p>
            <a:r>
              <a:rPr lang="en-US" i="1" dirty="0"/>
              <a:t>the right rule every time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32D0AF0-9E08-D44C-AC1F-3E1F56C8F66C}"/>
              </a:ext>
            </a:extLst>
          </p:cNvPr>
          <p:cNvSpPr/>
          <p:nvPr/>
        </p:nvSpPr>
        <p:spPr>
          <a:xfrm>
            <a:off x="7131606" y="157830"/>
            <a:ext cx="391160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</a:rPr>
              <a:t>1: Expr  ::= Expr Op Unit</a:t>
            </a:r>
          </a:p>
          <a:p>
            <a:r>
              <a:rPr lang="en-US" dirty="0">
                <a:latin typeface="Courier" pitchFamily="2" charset="0"/>
              </a:rPr>
              <a:t>2:       |   Unit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3: Unit  ::= ‘(‘ Expr ‘)’</a:t>
            </a:r>
          </a:p>
          <a:p>
            <a:r>
              <a:rPr lang="en-US" dirty="0">
                <a:latin typeface="Courier" pitchFamily="2" charset="0"/>
              </a:rPr>
              <a:t>4:       |    ID</a:t>
            </a:r>
          </a:p>
          <a:p>
            <a:r>
              <a:rPr lang="en-US" dirty="0">
                <a:latin typeface="Courier" pitchFamily="2" charset="0"/>
              </a:rPr>
              <a:t>5: Op    ::= ‘+’</a:t>
            </a:r>
          </a:p>
          <a:p>
            <a:r>
              <a:rPr lang="en-US" dirty="0">
                <a:latin typeface="Courier" pitchFamily="2" charset="0"/>
              </a:rPr>
              <a:t>6:       |   ‘*’</a:t>
            </a:r>
          </a:p>
        </p:txBody>
      </p:sp>
      <p:graphicFrame>
        <p:nvGraphicFramePr>
          <p:cNvPr id="12" name="Table 9">
            <a:extLst>
              <a:ext uri="{FF2B5EF4-FFF2-40B4-BE49-F238E27FC236}">
                <a16:creationId xmlns:a16="http://schemas.microsoft.com/office/drawing/2014/main" id="{D24D38D7-970E-E84B-99E3-DB04041901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3586359"/>
              </p:ext>
            </p:extLst>
          </p:nvPr>
        </p:nvGraphicFramePr>
        <p:xfrm>
          <a:off x="6796487" y="3108494"/>
          <a:ext cx="5226180" cy="296672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613090">
                  <a:extLst>
                    <a:ext uri="{9D8B030D-6E8A-4147-A177-3AD203B41FA5}">
                      <a16:colId xmlns:a16="http://schemas.microsoft.com/office/drawing/2014/main" val="3057982666"/>
                    </a:ext>
                  </a:extLst>
                </a:gridCol>
                <a:gridCol w="2613090">
                  <a:extLst>
                    <a:ext uri="{9D8B030D-6E8A-4147-A177-3AD203B41FA5}">
                      <a16:colId xmlns:a16="http://schemas.microsoft.com/office/drawing/2014/main" val="18853998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Expanded Rule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Sentential Form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70127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start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Expr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50635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ourier" pitchFamily="2" charset="0"/>
                        </a:rPr>
                        <a:t>Expr Op Unit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72912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Unit Op Unit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73781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'(’ Expr ‘)’ Op Unit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9622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‘(‘ Expr Op Unit ‘)’ Op Unit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8516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‘(‘ Unit Op Unit ‘)’ Op Unit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96396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‘(‘ ID Op Unit ‘)’ Op Unit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29062"/>
                  </a:ext>
                </a:extLst>
              </a:tr>
            </a:tbl>
          </a:graphicData>
        </a:graphic>
      </p:graphicFrame>
      <p:graphicFrame>
        <p:nvGraphicFramePr>
          <p:cNvPr id="13" name="Table 11">
            <a:extLst>
              <a:ext uri="{FF2B5EF4-FFF2-40B4-BE49-F238E27FC236}">
                <a16:creationId xmlns:a16="http://schemas.microsoft.com/office/drawing/2014/main" id="{7A700C23-FA44-2342-9ACE-E5628C2EBE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963837"/>
              </p:ext>
            </p:extLst>
          </p:nvPr>
        </p:nvGraphicFramePr>
        <p:xfrm>
          <a:off x="631026" y="4742295"/>
          <a:ext cx="4764488" cy="181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2244">
                  <a:extLst>
                    <a:ext uri="{9D8B030D-6E8A-4147-A177-3AD203B41FA5}">
                      <a16:colId xmlns:a16="http://schemas.microsoft.com/office/drawing/2014/main" val="2154415494"/>
                    </a:ext>
                  </a:extLst>
                </a:gridCol>
                <a:gridCol w="2382244">
                  <a:extLst>
                    <a:ext uri="{9D8B030D-6E8A-4147-A177-3AD203B41FA5}">
                      <a16:colId xmlns:a16="http://schemas.microsoft.com/office/drawing/2014/main" val="42033131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Variable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Value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64079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focus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Op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79128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/>
                        <a:t>to_match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‘+’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37777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/>
                        <a:t>s.istring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i="1" dirty="0">
                          <a:latin typeface="Courier" pitchFamily="2" charset="0"/>
                        </a:rPr>
                        <a:t>b)*c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0741957"/>
                  </a:ext>
                </a:extLst>
              </a:tr>
              <a:tr h="259812">
                <a:tc>
                  <a:txBody>
                    <a:bodyPr/>
                    <a:lstStyle/>
                    <a:p>
                      <a:r>
                        <a:rPr lang="en-US" sz="1600" dirty="0"/>
                        <a:t>stack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Unit ‘)’ Op, Expr, None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7999951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5E7D48EE-3633-1E41-BF24-F0B0B151DC39}"/>
              </a:ext>
            </a:extLst>
          </p:cNvPr>
          <p:cNvSpPr txBox="1"/>
          <p:nvPr/>
        </p:nvSpPr>
        <p:spPr>
          <a:xfrm>
            <a:off x="6781800" y="6400800"/>
            <a:ext cx="12955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And so on...</a:t>
            </a:r>
          </a:p>
        </p:txBody>
      </p:sp>
    </p:spTree>
    <p:extLst>
      <p:ext uri="{BB962C8B-B14F-4D97-AF65-F5344CB8AC3E}">
        <p14:creationId xmlns:p14="http://schemas.microsoft.com/office/powerpoint/2010/main" val="1754007545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9D458F6-26A2-3640-B99D-62BD1F3DF87F}"/>
              </a:ext>
            </a:extLst>
          </p:cNvPr>
          <p:cNvSpPr txBox="1"/>
          <p:nvPr/>
        </p:nvSpPr>
        <p:spPr>
          <a:xfrm>
            <a:off x="84667" y="96377"/>
            <a:ext cx="5985934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urier" pitchFamily="2" charset="0"/>
              </a:rPr>
              <a:t>root = start symbol;</a:t>
            </a:r>
            <a:br>
              <a:rPr lang="en-US" sz="1600" dirty="0">
                <a:latin typeface="Courier" pitchFamily="2" charset="0"/>
              </a:rPr>
            </a:br>
            <a:r>
              <a:rPr lang="en-US" sz="1600" dirty="0">
                <a:latin typeface="Courier" pitchFamily="2" charset="0"/>
              </a:rPr>
              <a:t>focus = root;</a:t>
            </a:r>
          </a:p>
          <a:p>
            <a:r>
              <a:rPr lang="en-US" sz="1600" dirty="0">
                <a:latin typeface="Courier" pitchFamily="2" charset="0"/>
              </a:rPr>
              <a:t>push(None);</a:t>
            </a:r>
          </a:p>
          <a:p>
            <a:r>
              <a:rPr lang="en-US" sz="1600" dirty="0" err="1">
                <a:latin typeface="Courier" pitchFamily="2" charset="0"/>
              </a:rPr>
              <a:t>to_match</a:t>
            </a:r>
            <a:r>
              <a:rPr lang="en-US" sz="1600" dirty="0">
                <a:latin typeface="Courier" pitchFamily="2" charset="0"/>
              </a:rPr>
              <a:t> = </a:t>
            </a:r>
            <a:r>
              <a:rPr lang="en-US" sz="1600" dirty="0" err="1">
                <a:latin typeface="Courier" pitchFamily="2" charset="0"/>
              </a:rPr>
              <a:t>s.token</a:t>
            </a:r>
            <a:r>
              <a:rPr lang="en-US" sz="1600" dirty="0">
                <a:latin typeface="Courier" pitchFamily="2" charset="0"/>
              </a:rPr>
              <a:t>();</a:t>
            </a:r>
          </a:p>
          <a:p>
            <a:endParaRPr lang="en-US" sz="1600" dirty="0">
              <a:latin typeface="Courier" pitchFamily="2" charset="0"/>
            </a:endParaRPr>
          </a:p>
          <a:p>
            <a:r>
              <a:rPr lang="en-US" sz="1600" b="1" dirty="0">
                <a:latin typeface="Courier" pitchFamily="2" charset="0"/>
              </a:rPr>
              <a:t>while</a:t>
            </a:r>
            <a:r>
              <a:rPr lang="en-US" sz="1600" dirty="0">
                <a:latin typeface="Courier" pitchFamily="2" charset="0"/>
              </a:rPr>
              <a:t> (true):</a:t>
            </a:r>
          </a:p>
          <a:p>
            <a:r>
              <a:rPr lang="en-US" sz="1600" dirty="0">
                <a:latin typeface="Courier" pitchFamily="2" charset="0"/>
              </a:rPr>
              <a:t>  </a:t>
            </a:r>
            <a:r>
              <a:rPr lang="en-US" sz="1600" b="1" dirty="0">
                <a:latin typeface="Courier" pitchFamily="2" charset="0"/>
              </a:rPr>
              <a:t>if</a:t>
            </a:r>
            <a:r>
              <a:rPr lang="en-US" sz="1600" dirty="0">
                <a:latin typeface="Courier" pitchFamily="2" charset="0"/>
              </a:rPr>
              <a:t> (focus is a nonterminal)</a:t>
            </a:r>
          </a:p>
          <a:p>
            <a:r>
              <a:rPr lang="en-US" sz="1600" dirty="0">
                <a:latin typeface="Courier" pitchFamily="2" charset="0"/>
              </a:rPr>
              <a:t>    </a:t>
            </a:r>
            <a:r>
              <a:rPr lang="en-US" sz="1600" dirty="0">
                <a:highlight>
                  <a:srgbClr val="FFFF00"/>
                </a:highlight>
                <a:latin typeface="Courier" pitchFamily="2" charset="0"/>
              </a:rPr>
              <a:t>pick next rule (A ::= B1,B2,B3...BN);</a:t>
            </a:r>
          </a:p>
          <a:p>
            <a:r>
              <a:rPr lang="en-US" sz="1600" dirty="0">
                <a:latin typeface="Courier" pitchFamily="2" charset="0"/>
              </a:rPr>
              <a:t>    push(BN... B3, B2);</a:t>
            </a:r>
          </a:p>
          <a:p>
            <a:r>
              <a:rPr lang="en-US" sz="1600" dirty="0">
                <a:latin typeface="Courier" pitchFamily="2" charset="0"/>
              </a:rPr>
              <a:t>    focus = B1</a:t>
            </a:r>
          </a:p>
          <a:p>
            <a:endParaRPr lang="en-US" sz="1600" dirty="0">
              <a:latin typeface="Courier" pitchFamily="2" charset="0"/>
            </a:endParaRPr>
          </a:p>
          <a:p>
            <a:r>
              <a:rPr lang="en-US" sz="1600" b="1" dirty="0">
                <a:latin typeface="Courier" pitchFamily="2" charset="0"/>
              </a:rPr>
              <a:t>  else if </a:t>
            </a:r>
            <a:r>
              <a:rPr lang="en-US" sz="1600" dirty="0">
                <a:latin typeface="Courier" pitchFamily="2" charset="0"/>
              </a:rPr>
              <a:t>(focus == </a:t>
            </a:r>
            <a:r>
              <a:rPr lang="en-US" sz="1600" dirty="0" err="1">
                <a:latin typeface="Courier" pitchFamily="2" charset="0"/>
              </a:rPr>
              <a:t>to_match</a:t>
            </a:r>
            <a:r>
              <a:rPr lang="en-US" sz="1600" dirty="0">
                <a:latin typeface="Courier" pitchFamily="2" charset="0"/>
              </a:rPr>
              <a:t>)</a:t>
            </a:r>
          </a:p>
          <a:p>
            <a:r>
              <a:rPr lang="en-US" sz="1600" dirty="0">
                <a:latin typeface="Courier" pitchFamily="2" charset="0"/>
              </a:rPr>
              <a:t>    </a:t>
            </a:r>
            <a:r>
              <a:rPr lang="en-US" sz="1600" dirty="0" err="1">
                <a:latin typeface="Courier" pitchFamily="2" charset="0"/>
              </a:rPr>
              <a:t>to_match</a:t>
            </a:r>
            <a:r>
              <a:rPr lang="en-US" sz="1600" dirty="0">
                <a:latin typeface="Courier" pitchFamily="2" charset="0"/>
              </a:rPr>
              <a:t> = </a:t>
            </a:r>
            <a:r>
              <a:rPr lang="en-US" sz="1600" dirty="0" err="1">
                <a:latin typeface="Courier" pitchFamily="2" charset="0"/>
              </a:rPr>
              <a:t>s.token</a:t>
            </a:r>
            <a:r>
              <a:rPr lang="en-US" sz="1600" dirty="0">
                <a:latin typeface="Courier" pitchFamily="2" charset="0"/>
              </a:rPr>
              <a:t>()</a:t>
            </a:r>
          </a:p>
          <a:p>
            <a:r>
              <a:rPr lang="en-US" sz="1600" dirty="0">
                <a:latin typeface="Courier" pitchFamily="2" charset="0"/>
              </a:rPr>
              <a:t>    focus = pop()</a:t>
            </a:r>
          </a:p>
          <a:p>
            <a:endParaRPr lang="en-US" sz="1600" dirty="0">
              <a:latin typeface="Courier" pitchFamily="2" charset="0"/>
            </a:endParaRPr>
          </a:p>
          <a:p>
            <a:r>
              <a:rPr lang="en-US" sz="1600" b="1" dirty="0">
                <a:latin typeface="Courier" pitchFamily="2" charset="0"/>
              </a:rPr>
              <a:t>  else if </a:t>
            </a:r>
            <a:r>
              <a:rPr lang="en-US" sz="1600" dirty="0">
                <a:latin typeface="Courier" pitchFamily="2" charset="0"/>
              </a:rPr>
              <a:t>(</a:t>
            </a:r>
            <a:r>
              <a:rPr lang="en-US" sz="1600" dirty="0" err="1">
                <a:latin typeface="Courier" pitchFamily="2" charset="0"/>
              </a:rPr>
              <a:t>to_match</a:t>
            </a:r>
            <a:r>
              <a:rPr lang="en-US" sz="1600" dirty="0">
                <a:latin typeface="Courier" pitchFamily="2" charset="0"/>
              </a:rPr>
              <a:t> == None and focus == None) </a:t>
            </a:r>
          </a:p>
          <a:p>
            <a:r>
              <a:rPr lang="en-US" sz="1600" dirty="0">
                <a:latin typeface="Courier" pitchFamily="2" charset="0"/>
              </a:rPr>
              <a:t>    Accept</a:t>
            </a:r>
          </a:p>
          <a:p>
            <a:r>
              <a:rPr lang="en-US" sz="1600" dirty="0">
                <a:latin typeface="Courier" pitchFamily="2" charset="0"/>
              </a:rPr>
              <a:t>  </a:t>
            </a:r>
          </a:p>
          <a:p>
            <a:endParaRPr lang="en-US" sz="1600" dirty="0">
              <a:latin typeface="Courier" pitchFamily="2" charset="0"/>
            </a:endParaRPr>
          </a:p>
          <a:p>
            <a:endParaRPr lang="en-US" sz="1600" dirty="0">
              <a:latin typeface="Courier" pitchFamily="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1EBA916-C199-4C48-867A-1F1254B20D21}"/>
              </a:ext>
            </a:extLst>
          </p:cNvPr>
          <p:cNvSpPr txBox="1"/>
          <p:nvPr/>
        </p:nvSpPr>
        <p:spPr>
          <a:xfrm>
            <a:off x="7131606" y="2157047"/>
            <a:ext cx="45693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/>
              <a:t>Can we derive the string </a:t>
            </a:r>
            <a:r>
              <a:rPr lang="en-US" sz="2400" i="1" dirty="0">
                <a:latin typeface="Courier" pitchFamily="2" charset="0"/>
              </a:rPr>
              <a:t>(</a:t>
            </a:r>
            <a:r>
              <a:rPr lang="en-US" sz="2400" i="1" dirty="0" err="1">
                <a:latin typeface="Courier" pitchFamily="2" charset="0"/>
              </a:rPr>
              <a:t>a+b</a:t>
            </a:r>
            <a:r>
              <a:rPr lang="en-US" sz="2400" i="1" dirty="0">
                <a:latin typeface="Courier" pitchFamily="2" charset="0"/>
              </a:rPr>
              <a:t>)*c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34E27C5-B53C-4A47-8952-00794A7B5C2A}"/>
              </a:ext>
            </a:extLst>
          </p:cNvPr>
          <p:cNvSpPr txBox="1"/>
          <p:nvPr/>
        </p:nvSpPr>
        <p:spPr>
          <a:xfrm>
            <a:off x="4133348" y="632345"/>
            <a:ext cx="25655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What can go wrong if</a:t>
            </a:r>
            <a:br>
              <a:rPr lang="en-US" i="1" dirty="0"/>
            </a:br>
            <a:r>
              <a:rPr lang="en-US" i="1" dirty="0"/>
              <a:t>we don’t have a magic</a:t>
            </a:r>
          </a:p>
          <a:p>
            <a:r>
              <a:rPr lang="en-US" i="1" dirty="0"/>
              <a:t>choice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0C75C32-16D7-1440-9E43-18B387383E5F}"/>
              </a:ext>
            </a:extLst>
          </p:cNvPr>
          <p:cNvSpPr/>
          <p:nvPr/>
        </p:nvSpPr>
        <p:spPr>
          <a:xfrm>
            <a:off x="7131606" y="157830"/>
            <a:ext cx="391160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</a:rPr>
              <a:t>1: Expr  ::= Expr Op Unit</a:t>
            </a:r>
          </a:p>
          <a:p>
            <a:r>
              <a:rPr lang="en-US" dirty="0">
                <a:latin typeface="Courier" pitchFamily="2" charset="0"/>
              </a:rPr>
              <a:t>2:       |   Unit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3: Unit  ::= ‘(‘ Expr ‘)’</a:t>
            </a:r>
          </a:p>
          <a:p>
            <a:r>
              <a:rPr lang="en-US" dirty="0">
                <a:latin typeface="Courier" pitchFamily="2" charset="0"/>
              </a:rPr>
              <a:t>4:       |    ID</a:t>
            </a:r>
          </a:p>
          <a:p>
            <a:r>
              <a:rPr lang="en-US" dirty="0">
                <a:latin typeface="Courier" pitchFamily="2" charset="0"/>
              </a:rPr>
              <a:t>5: Op    ::= ‘+’</a:t>
            </a:r>
          </a:p>
          <a:p>
            <a:r>
              <a:rPr lang="en-US" dirty="0">
                <a:latin typeface="Courier" pitchFamily="2" charset="0"/>
              </a:rPr>
              <a:t>6:       |   ‘*’</a:t>
            </a:r>
          </a:p>
        </p:txBody>
      </p:sp>
      <p:graphicFrame>
        <p:nvGraphicFramePr>
          <p:cNvPr id="12" name="Table 9">
            <a:extLst>
              <a:ext uri="{FF2B5EF4-FFF2-40B4-BE49-F238E27FC236}">
                <a16:creationId xmlns:a16="http://schemas.microsoft.com/office/drawing/2014/main" id="{AB8421B2-A102-CF42-9B99-CD493044ED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8291045"/>
              </p:ext>
            </p:extLst>
          </p:nvPr>
        </p:nvGraphicFramePr>
        <p:xfrm>
          <a:off x="6796487" y="3108494"/>
          <a:ext cx="5105400" cy="296672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552700">
                  <a:extLst>
                    <a:ext uri="{9D8B030D-6E8A-4147-A177-3AD203B41FA5}">
                      <a16:colId xmlns:a16="http://schemas.microsoft.com/office/drawing/2014/main" val="3057982666"/>
                    </a:ext>
                  </a:extLst>
                </a:gridCol>
                <a:gridCol w="2552700">
                  <a:extLst>
                    <a:ext uri="{9D8B030D-6E8A-4147-A177-3AD203B41FA5}">
                      <a16:colId xmlns:a16="http://schemas.microsoft.com/office/drawing/2014/main" val="18853998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Expanded Rule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Sentential Form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70127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start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Expr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50635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72912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73781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9622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8516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96396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29062"/>
                  </a:ext>
                </a:extLst>
              </a:tr>
            </a:tbl>
          </a:graphicData>
        </a:graphic>
      </p:graphicFrame>
      <p:graphicFrame>
        <p:nvGraphicFramePr>
          <p:cNvPr id="13" name="Table 11">
            <a:extLst>
              <a:ext uri="{FF2B5EF4-FFF2-40B4-BE49-F238E27FC236}">
                <a16:creationId xmlns:a16="http://schemas.microsoft.com/office/drawing/2014/main" id="{391E83E5-F743-0E44-8DE2-9E22EBCB9B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3189848"/>
              </p:ext>
            </p:extLst>
          </p:nvPr>
        </p:nvGraphicFramePr>
        <p:xfrm>
          <a:off x="631026" y="4742295"/>
          <a:ext cx="4764488" cy="181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2244">
                  <a:extLst>
                    <a:ext uri="{9D8B030D-6E8A-4147-A177-3AD203B41FA5}">
                      <a16:colId xmlns:a16="http://schemas.microsoft.com/office/drawing/2014/main" val="2154415494"/>
                    </a:ext>
                  </a:extLst>
                </a:gridCol>
                <a:gridCol w="2382244">
                  <a:extLst>
                    <a:ext uri="{9D8B030D-6E8A-4147-A177-3AD203B41FA5}">
                      <a16:colId xmlns:a16="http://schemas.microsoft.com/office/drawing/2014/main" val="42033131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Variable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Value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64079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focus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79128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/>
                        <a:t>to_match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37777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/>
                        <a:t>s.istring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0741957"/>
                  </a:ext>
                </a:extLst>
              </a:tr>
              <a:tr h="259812">
                <a:tc>
                  <a:txBody>
                    <a:bodyPr/>
                    <a:lstStyle/>
                    <a:p>
                      <a:r>
                        <a:rPr lang="en-US" sz="1600" dirty="0"/>
                        <a:t>stack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79999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0932538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9D458F6-26A2-3640-B99D-62BD1F3DF87F}"/>
              </a:ext>
            </a:extLst>
          </p:cNvPr>
          <p:cNvSpPr txBox="1"/>
          <p:nvPr/>
        </p:nvSpPr>
        <p:spPr>
          <a:xfrm>
            <a:off x="84667" y="96377"/>
            <a:ext cx="5985934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urier" pitchFamily="2" charset="0"/>
              </a:rPr>
              <a:t>root = start symbol;</a:t>
            </a:r>
            <a:br>
              <a:rPr lang="en-US" sz="1600" dirty="0">
                <a:latin typeface="Courier" pitchFamily="2" charset="0"/>
              </a:rPr>
            </a:br>
            <a:r>
              <a:rPr lang="en-US" sz="1600" dirty="0">
                <a:latin typeface="Courier" pitchFamily="2" charset="0"/>
              </a:rPr>
              <a:t>focus = root;</a:t>
            </a:r>
          </a:p>
          <a:p>
            <a:r>
              <a:rPr lang="en-US" sz="1600" dirty="0">
                <a:latin typeface="Courier" pitchFamily="2" charset="0"/>
              </a:rPr>
              <a:t>push(None);</a:t>
            </a:r>
          </a:p>
          <a:p>
            <a:r>
              <a:rPr lang="en-US" sz="1600" dirty="0" err="1">
                <a:latin typeface="Courier" pitchFamily="2" charset="0"/>
              </a:rPr>
              <a:t>to_match</a:t>
            </a:r>
            <a:r>
              <a:rPr lang="en-US" sz="1600" dirty="0">
                <a:latin typeface="Courier" pitchFamily="2" charset="0"/>
              </a:rPr>
              <a:t> = </a:t>
            </a:r>
            <a:r>
              <a:rPr lang="en-US" sz="1600" dirty="0" err="1">
                <a:latin typeface="Courier" pitchFamily="2" charset="0"/>
              </a:rPr>
              <a:t>s.token</a:t>
            </a:r>
            <a:r>
              <a:rPr lang="en-US" sz="1600" dirty="0">
                <a:latin typeface="Courier" pitchFamily="2" charset="0"/>
              </a:rPr>
              <a:t>();</a:t>
            </a:r>
          </a:p>
          <a:p>
            <a:endParaRPr lang="en-US" sz="1600" dirty="0">
              <a:latin typeface="Courier" pitchFamily="2" charset="0"/>
            </a:endParaRPr>
          </a:p>
          <a:p>
            <a:r>
              <a:rPr lang="en-US" sz="1600" b="1" dirty="0">
                <a:latin typeface="Courier" pitchFamily="2" charset="0"/>
              </a:rPr>
              <a:t>while</a:t>
            </a:r>
            <a:r>
              <a:rPr lang="en-US" sz="1600" dirty="0">
                <a:latin typeface="Courier" pitchFamily="2" charset="0"/>
              </a:rPr>
              <a:t> (true):</a:t>
            </a:r>
          </a:p>
          <a:p>
            <a:r>
              <a:rPr lang="en-US" sz="1600" dirty="0">
                <a:latin typeface="Courier" pitchFamily="2" charset="0"/>
              </a:rPr>
              <a:t>  </a:t>
            </a:r>
            <a:r>
              <a:rPr lang="en-US" sz="1600" b="1" dirty="0">
                <a:latin typeface="Courier" pitchFamily="2" charset="0"/>
              </a:rPr>
              <a:t>if</a:t>
            </a:r>
            <a:r>
              <a:rPr lang="en-US" sz="1600" dirty="0">
                <a:latin typeface="Courier" pitchFamily="2" charset="0"/>
              </a:rPr>
              <a:t> (focus is a nonterminal)</a:t>
            </a:r>
          </a:p>
          <a:p>
            <a:r>
              <a:rPr lang="en-US" sz="1600" dirty="0">
                <a:latin typeface="Courier" pitchFamily="2" charset="0"/>
              </a:rPr>
              <a:t>    </a:t>
            </a:r>
            <a:r>
              <a:rPr lang="en-US" sz="1600" dirty="0">
                <a:highlight>
                  <a:srgbClr val="FFFF00"/>
                </a:highlight>
                <a:latin typeface="Courier" pitchFamily="2" charset="0"/>
              </a:rPr>
              <a:t>pick next rule (A ::= B1,B2,B3...BN);</a:t>
            </a:r>
          </a:p>
          <a:p>
            <a:r>
              <a:rPr lang="en-US" sz="1600" dirty="0">
                <a:latin typeface="Courier" pitchFamily="2" charset="0"/>
              </a:rPr>
              <a:t>    push(BN... B3, B2);</a:t>
            </a:r>
          </a:p>
          <a:p>
            <a:r>
              <a:rPr lang="en-US" sz="1600" dirty="0">
                <a:latin typeface="Courier" pitchFamily="2" charset="0"/>
              </a:rPr>
              <a:t>    focus = B1</a:t>
            </a:r>
          </a:p>
          <a:p>
            <a:endParaRPr lang="en-US" sz="1600" dirty="0">
              <a:latin typeface="Courier" pitchFamily="2" charset="0"/>
            </a:endParaRPr>
          </a:p>
          <a:p>
            <a:r>
              <a:rPr lang="en-US" sz="1600" b="1" dirty="0">
                <a:latin typeface="Courier" pitchFamily="2" charset="0"/>
              </a:rPr>
              <a:t>  else if </a:t>
            </a:r>
            <a:r>
              <a:rPr lang="en-US" sz="1600" dirty="0">
                <a:latin typeface="Courier" pitchFamily="2" charset="0"/>
              </a:rPr>
              <a:t>(focus == </a:t>
            </a:r>
            <a:r>
              <a:rPr lang="en-US" sz="1600" dirty="0" err="1">
                <a:latin typeface="Courier" pitchFamily="2" charset="0"/>
              </a:rPr>
              <a:t>to_match</a:t>
            </a:r>
            <a:r>
              <a:rPr lang="en-US" sz="1600" dirty="0">
                <a:latin typeface="Courier" pitchFamily="2" charset="0"/>
              </a:rPr>
              <a:t>)</a:t>
            </a:r>
          </a:p>
          <a:p>
            <a:r>
              <a:rPr lang="en-US" sz="1600" dirty="0">
                <a:latin typeface="Courier" pitchFamily="2" charset="0"/>
              </a:rPr>
              <a:t>    </a:t>
            </a:r>
            <a:r>
              <a:rPr lang="en-US" sz="1600" dirty="0" err="1">
                <a:latin typeface="Courier" pitchFamily="2" charset="0"/>
              </a:rPr>
              <a:t>to_match</a:t>
            </a:r>
            <a:r>
              <a:rPr lang="en-US" sz="1600" dirty="0">
                <a:latin typeface="Courier" pitchFamily="2" charset="0"/>
              </a:rPr>
              <a:t> = </a:t>
            </a:r>
            <a:r>
              <a:rPr lang="en-US" sz="1600" dirty="0" err="1">
                <a:latin typeface="Courier" pitchFamily="2" charset="0"/>
              </a:rPr>
              <a:t>s.token</a:t>
            </a:r>
            <a:r>
              <a:rPr lang="en-US" sz="1600" dirty="0">
                <a:latin typeface="Courier" pitchFamily="2" charset="0"/>
              </a:rPr>
              <a:t>()</a:t>
            </a:r>
          </a:p>
          <a:p>
            <a:r>
              <a:rPr lang="en-US" sz="1600" dirty="0">
                <a:latin typeface="Courier" pitchFamily="2" charset="0"/>
              </a:rPr>
              <a:t>    focus = pop()</a:t>
            </a:r>
          </a:p>
          <a:p>
            <a:endParaRPr lang="en-US" sz="1600" dirty="0">
              <a:latin typeface="Courier" pitchFamily="2" charset="0"/>
            </a:endParaRPr>
          </a:p>
          <a:p>
            <a:r>
              <a:rPr lang="en-US" sz="1600" b="1" dirty="0">
                <a:latin typeface="Courier" pitchFamily="2" charset="0"/>
              </a:rPr>
              <a:t>  else if </a:t>
            </a:r>
            <a:r>
              <a:rPr lang="en-US" sz="1600" dirty="0">
                <a:latin typeface="Courier" pitchFamily="2" charset="0"/>
              </a:rPr>
              <a:t>(</a:t>
            </a:r>
            <a:r>
              <a:rPr lang="en-US" sz="1600" dirty="0" err="1">
                <a:latin typeface="Courier" pitchFamily="2" charset="0"/>
              </a:rPr>
              <a:t>to_match</a:t>
            </a:r>
            <a:r>
              <a:rPr lang="en-US" sz="1600" dirty="0">
                <a:latin typeface="Courier" pitchFamily="2" charset="0"/>
              </a:rPr>
              <a:t> == None and focus == None) </a:t>
            </a:r>
          </a:p>
          <a:p>
            <a:r>
              <a:rPr lang="en-US" sz="1600" dirty="0">
                <a:latin typeface="Courier" pitchFamily="2" charset="0"/>
              </a:rPr>
              <a:t>    Accept</a:t>
            </a:r>
          </a:p>
          <a:p>
            <a:r>
              <a:rPr lang="en-US" sz="1600" dirty="0">
                <a:latin typeface="Courier" pitchFamily="2" charset="0"/>
              </a:rPr>
              <a:t>  </a:t>
            </a:r>
          </a:p>
          <a:p>
            <a:endParaRPr lang="en-US" sz="1600" dirty="0">
              <a:latin typeface="Courier" pitchFamily="2" charset="0"/>
            </a:endParaRPr>
          </a:p>
          <a:p>
            <a:endParaRPr lang="en-US" sz="1600" dirty="0">
              <a:latin typeface="Courier" pitchFamily="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1EBA916-C199-4C48-867A-1F1254B20D21}"/>
              </a:ext>
            </a:extLst>
          </p:cNvPr>
          <p:cNvSpPr txBox="1"/>
          <p:nvPr/>
        </p:nvSpPr>
        <p:spPr>
          <a:xfrm>
            <a:off x="7131606" y="2157047"/>
            <a:ext cx="45693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/>
              <a:t>Can we derive the string </a:t>
            </a:r>
            <a:r>
              <a:rPr lang="en-US" sz="2400" i="1" dirty="0">
                <a:latin typeface="Courier" pitchFamily="2" charset="0"/>
              </a:rPr>
              <a:t>(</a:t>
            </a:r>
            <a:r>
              <a:rPr lang="en-US" sz="2400" i="1" dirty="0" err="1">
                <a:latin typeface="Courier" pitchFamily="2" charset="0"/>
              </a:rPr>
              <a:t>a+b</a:t>
            </a:r>
            <a:r>
              <a:rPr lang="en-US" sz="2400" i="1" dirty="0">
                <a:latin typeface="Courier" pitchFamily="2" charset="0"/>
              </a:rPr>
              <a:t>)*c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34E27C5-B53C-4A47-8952-00794A7B5C2A}"/>
              </a:ext>
            </a:extLst>
          </p:cNvPr>
          <p:cNvSpPr txBox="1"/>
          <p:nvPr/>
        </p:nvSpPr>
        <p:spPr>
          <a:xfrm>
            <a:off x="4133348" y="632345"/>
            <a:ext cx="2565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What can go wrong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60BA1AC-DDC4-D74C-81BB-A663DCCA4C4C}"/>
              </a:ext>
            </a:extLst>
          </p:cNvPr>
          <p:cNvSpPr txBox="1"/>
          <p:nvPr/>
        </p:nvSpPr>
        <p:spPr>
          <a:xfrm>
            <a:off x="6866467" y="6375400"/>
            <a:ext cx="18537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Infinite recursion!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A3A5D3E-694E-8E44-BAA2-581D3A8BE1E3}"/>
              </a:ext>
            </a:extLst>
          </p:cNvPr>
          <p:cNvSpPr/>
          <p:nvPr/>
        </p:nvSpPr>
        <p:spPr>
          <a:xfrm>
            <a:off x="7131606" y="157830"/>
            <a:ext cx="391160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</a:rPr>
              <a:t>1: Expr  ::= Expr Op Unit</a:t>
            </a:r>
          </a:p>
          <a:p>
            <a:r>
              <a:rPr lang="en-US" dirty="0">
                <a:latin typeface="Courier" pitchFamily="2" charset="0"/>
              </a:rPr>
              <a:t>2:       |   Unit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3: Unit  ::= ‘(‘ Expr ‘)’</a:t>
            </a:r>
          </a:p>
          <a:p>
            <a:r>
              <a:rPr lang="en-US" dirty="0">
                <a:latin typeface="Courier" pitchFamily="2" charset="0"/>
              </a:rPr>
              <a:t>4:       |    ID</a:t>
            </a:r>
          </a:p>
          <a:p>
            <a:r>
              <a:rPr lang="en-US" dirty="0">
                <a:latin typeface="Courier" pitchFamily="2" charset="0"/>
              </a:rPr>
              <a:t>5: Op    ::= ‘+’</a:t>
            </a:r>
          </a:p>
          <a:p>
            <a:r>
              <a:rPr lang="en-US" dirty="0">
                <a:latin typeface="Courier" pitchFamily="2" charset="0"/>
              </a:rPr>
              <a:t>6:       |   ‘*’</a:t>
            </a:r>
          </a:p>
        </p:txBody>
      </p:sp>
      <p:graphicFrame>
        <p:nvGraphicFramePr>
          <p:cNvPr id="12" name="Table 9">
            <a:extLst>
              <a:ext uri="{FF2B5EF4-FFF2-40B4-BE49-F238E27FC236}">
                <a16:creationId xmlns:a16="http://schemas.microsoft.com/office/drawing/2014/main" id="{3AD9D6F1-54C0-6644-8155-B899D4685D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6681528"/>
              </p:ext>
            </p:extLst>
          </p:nvPr>
        </p:nvGraphicFramePr>
        <p:xfrm>
          <a:off x="6796487" y="3108494"/>
          <a:ext cx="5105400" cy="296672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000380">
                  <a:extLst>
                    <a:ext uri="{9D8B030D-6E8A-4147-A177-3AD203B41FA5}">
                      <a16:colId xmlns:a16="http://schemas.microsoft.com/office/drawing/2014/main" val="3057982666"/>
                    </a:ext>
                  </a:extLst>
                </a:gridCol>
                <a:gridCol w="3105020">
                  <a:extLst>
                    <a:ext uri="{9D8B030D-6E8A-4147-A177-3AD203B41FA5}">
                      <a16:colId xmlns:a16="http://schemas.microsoft.com/office/drawing/2014/main" val="18853998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Expanded Rule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Sentential Form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70127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start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Expr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50635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Expr Op Unit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72912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Expr Op Unit Op Unit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73781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Expr Op Unit Op Unit Op Unit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9622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Expr Op Unit ....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8516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96396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29062"/>
                  </a:ext>
                </a:extLst>
              </a:tr>
            </a:tbl>
          </a:graphicData>
        </a:graphic>
      </p:graphicFrame>
      <p:graphicFrame>
        <p:nvGraphicFramePr>
          <p:cNvPr id="13" name="Table 11">
            <a:extLst>
              <a:ext uri="{FF2B5EF4-FFF2-40B4-BE49-F238E27FC236}">
                <a16:creationId xmlns:a16="http://schemas.microsoft.com/office/drawing/2014/main" id="{FBDE198E-96F7-D54F-A00B-E4780FCEFB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3189848"/>
              </p:ext>
            </p:extLst>
          </p:nvPr>
        </p:nvGraphicFramePr>
        <p:xfrm>
          <a:off x="631026" y="4742295"/>
          <a:ext cx="4764488" cy="181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2244">
                  <a:extLst>
                    <a:ext uri="{9D8B030D-6E8A-4147-A177-3AD203B41FA5}">
                      <a16:colId xmlns:a16="http://schemas.microsoft.com/office/drawing/2014/main" val="2154415494"/>
                    </a:ext>
                  </a:extLst>
                </a:gridCol>
                <a:gridCol w="2382244">
                  <a:extLst>
                    <a:ext uri="{9D8B030D-6E8A-4147-A177-3AD203B41FA5}">
                      <a16:colId xmlns:a16="http://schemas.microsoft.com/office/drawing/2014/main" val="42033131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Variable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Value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64079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focus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79128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/>
                        <a:t>to_match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37777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/>
                        <a:t>s.istring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0741957"/>
                  </a:ext>
                </a:extLst>
              </a:tr>
              <a:tr h="259812">
                <a:tc>
                  <a:txBody>
                    <a:bodyPr/>
                    <a:lstStyle/>
                    <a:p>
                      <a:r>
                        <a:rPr lang="en-US" sz="1600" dirty="0"/>
                        <a:t>stack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79999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1727727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88A59A-E87C-DB44-8041-2F4EE8D455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820400" cy="1325563"/>
          </a:xfrm>
        </p:spPr>
        <p:txBody>
          <a:bodyPr/>
          <a:lstStyle/>
          <a:p>
            <a:r>
              <a:rPr lang="en-US" b="1" dirty="0"/>
              <a:t>Top down parsing does not handle left recursion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CFB5303-6EEE-4D4D-BBA4-8EFF4E296E2F}"/>
              </a:ext>
            </a:extLst>
          </p:cNvPr>
          <p:cNvSpPr txBox="1"/>
          <p:nvPr/>
        </p:nvSpPr>
        <p:spPr>
          <a:xfrm>
            <a:off x="1083733" y="4445000"/>
            <a:ext cx="20208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direct left recursion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0CFCEF2-C9E6-3E40-A699-6DA6638EB9D1}"/>
              </a:ext>
            </a:extLst>
          </p:cNvPr>
          <p:cNvSpPr txBox="1"/>
          <p:nvPr/>
        </p:nvSpPr>
        <p:spPr>
          <a:xfrm>
            <a:off x="7374466" y="4715933"/>
            <a:ext cx="21956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indirect left recursion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6416037-3146-354B-9709-EFE3037B317C}"/>
              </a:ext>
            </a:extLst>
          </p:cNvPr>
          <p:cNvSpPr txBox="1"/>
          <p:nvPr/>
        </p:nvSpPr>
        <p:spPr>
          <a:xfrm>
            <a:off x="3953933" y="5698067"/>
            <a:ext cx="38522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Top down parsing cannot handle either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D8C4B7A-1CEA-EF4A-A9C0-73EF97A817D9}"/>
              </a:ext>
            </a:extLst>
          </p:cNvPr>
          <p:cNvSpPr/>
          <p:nvPr/>
        </p:nvSpPr>
        <p:spPr>
          <a:xfrm>
            <a:off x="761998" y="2258511"/>
            <a:ext cx="391160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</a:rPr>
              <a:t>1: 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Expr</a:t>
            </a:r>
            <a:r>
              <a:rPr lang="en-US" dirty="0">
                <a:latin typeface="Courier" pitchFamily="2" charset="0"/>
              </a:rPr>
              <a:t>  ::= 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Expr</a:t>
            </a:r>
            <a:r>
              <a:rPr lang="en-US" dirty="0">
                <a:latin typeface="Courier" pitchFamily="2" charset="0"/>
              </a:rPr>
              <a:t> Op Unit</a:t>
            </a:r>
          </a:p>
          <a:p>
            <a:r>
              <a:rPr lang="en-US" dirty="0">
                <a:latin typeface="Courier" pitchFamily="2" charset="0"/>
              </a:rPr>
              <a:t>2:       |   Unit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3: Unit  ::= ‘(‘ Expr ‘)’</a:t>
            </a:r>
          </a:p>
          <a:p>
            <a:r>
              <a:rPr lang="en-US" dirty="0">
                <a:latin typeface="Courier" pitchFamily="2" charset="0"/>
              </a:rPr>
              <a:t>4:       |    ID</a:t>
            </a:r>
          </a:p>
          <a:p>
            <a:r>
              <a:rPr lang="en-US" dirty="0">
                <a:latin typeface="Courier" pitchFamily="2" charset="0"/>
              </a:rPr>
              <a:t>5: Op    ::= ‘+’</a:t>
            </a:r>
          </a:p>
          <a:p>
            <a:r>
              <a:rPr lang="en-US" dirty="0">
                <a:latin typeface="Courier" pitchFamily="2" charset="0"/>
              </a:rPr>
              <a:t>6:       |   ‘*’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F7373C7-7973-E945-B8F7-4C14639BF015}"/>
              </a:ext>
            </a:extLst>
          </p:cNvPr>
          <p:cNvSpPr/>
          <p:nvPr/>
        </p:nvSpPr>
        <p:spPr>
          <a:xfrm>
            <a:off x="6096000" y="2413337"/>
            <a:ext cx="5054601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</a:rPr>
              <a:t>1: </a:t>
            </a:r>
            <a:r>
              <a:rPr lang="en-US" dirty="0" err="1">
                <a:highlight>
                  <a:srgbClr val="FFFF00"/>
                </a:highlight>
                <a:latin typeface="Courier" pitchFamily="2" charset="0"/>
              </a:rPr>
              <a:t>Expr_base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 </a:t>
            </a:r>
            <a:r>
              <a:rPr lang="en-US" dirty="0">
                <a:latin typeface="Courier" pitchFamily="2" charset="0"/>
              </a:rPr>
              <a:t>::= Unit</a:t>
            </a:r>
          </a:p>
          <a:p>
            <a:r>
              <a:rPr lang="en-US" dirty="0">
                <a:latin typeface="Courier" pitchFamily="2" charset="0"/>
              </a:rPr>
              <a:t>2:           |   </a:t>
            </a:r>
            <a:r>
              <a:rPr lang="en-US" dirty="0" err="1">
                <a:highlight>
                  <a:srgbClr val="FFFF00"/>
                </a:highlight>
                <a:latin typeface="Courier" pitchFamily="2" charset="0"/>
              </a:rPr>
              <a:t>Expr_op</a:t>
            </a:r>
            <a:endParaRPr lang="en-US" dirty="0">
              <a:highlight>
                <a:srgbClr val="FFFF00"/>
              </a:highlight>
              <a:latin typeface="Courier" pitchFamily="2" charset="0"/>
            </a:endParaRPr>
          </a:p>
          <a:p>
            <a:r>
              <a:rPr lang="en-US" dirty="0">
                <a:latin typeface="Courier" pitchFamily="2" charset="0"/>
              </a:rPr>
              <a:t>3: </a:t>
            </a:r>
            <a:r>
              <a:rPr lang="en-US" dirty="0" err="1">
                <a:latin typeface="Courier" pitchFamily="2" charset="0"/>
              </a:rPr>
              <a:t>Expr_op</a:t>
            </a:r>
            <a:r>
              <a:rPr lang="en-US" dirty="0">
                <a:latin typeface="Courier" pitchFamily="2" charset="0"/>
              </a:rPr>
              <a:t>   ::= </a:t>
            </a:r>
            <a:r>
              <a:rPr lang="en-US" dirty="0" err="1">
                <a:highlight>
                  <a:srgbClr val="FFFF00"/>
                </a:highlight>
                <a:latin typeface="Courier" pitchFamily="2" charset="0"/>
              </a:rPr>
              <a:t>Expr_base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 </a:t>
            </a:r>
            <a:r>
              <a:rPr lang="en-US" dirty="0">
                <a:latin typeface="Courier" pitchFamily="2" charset="0"/>
              </a:rPr>
              <a:t>Op Unit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4: Unit      ::= ‘(‘ </a:t>
            </a:r>
            <a:r>
              <a:rPr lang="en-US" dirty="0" err="1">
                <a:latin typeface="Courier" pitchFamily="2" charset="0"/>
              </a:rPr>
              <a:t>Expr_base</a:t>
            </a:r>
            <a:r>
              <a:rPr lang="en-US" dirty="0">
                <a:latin typeface="Courier" pitchFamily="2" charset="0"/>
              </a:rPr>
              <a:t> ‘)’</a:t>
            </a:r>
          </a:p>
          <a:p>
            <a:r>
              <a:rPr lang="en-US" dirty="0">
                <a:latin typeface="Courier" pitchFamily="2" charset="0"/>
              </a:rPr>
              <a:t>5:            |    ID</a:t>
            </a:r>
          </a:p>
          <a:p>
            <a:r>
              <a:rPr lang="en-US" dirty="0">
                <a:latin typeface="Courier" pitchFamily="2" charset="0"/>
              </a:rPr>
              <a:t>6: Op        ::= ‘+’</a:t>
            </a:r>
          </a:p>
          <a:p>
            <a:r>
              <a:rPr lang="en-US" dirty="0">
                <a:latin typeface="Courier" pitchFamily="2" charset="0"/>
              </a:rPr>
              <a:t>7:           |   ‘*’</a:t>
            </a:r>
          </a:p>
        </p:txBody>
      </p:sp>
    </p:spTree>
    <p:extLst>
      <p:ext uri="{BB962C8B-B14F-4D97-AF65-F5344CB8AC3E}">
        <p14:creationId xmlns:p14="http://schemas.microsoft.com/office/powerpoint/2010/main" val="76348970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88A59A-E87C-DB44-8041-2F4EE8D455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820400" cy="1325563"/>
          </a:xfrm>
        </p:spPr>
        <p:txBody>
          <a:bodyPr/>
          <a:lstStyle/>
          <a:p>
            <a:r>
              <a:rPr lang="en-US" b="1" dirty="0"/>
              <a:t>Top down parsing does not handle left recursion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3258D662-59C9-B643-A3E2-753B5E9E7A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en-US" dirty="0"/>
              <a:t>In general, any CFG can be re-written without left recursion</a:t>
            </a:r>
          </a:p>
        </p:txBody>
      </p:sp>
    </p:spTree>
    <p:extLst>
      <p:ext uri="{BB962C8B-B14F-4D97-AF65-F5344CB8AC3E}">
        <p14:creationId xmlns:p14="http://schemas.microsoft.com/office/powerpoint/2010/main" val="2552689001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88A59A-E87C-DB44-8041-2F4EE8D455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820400" cy="1325563"/>
          </a:xfrm>
        </p:spPr>
        <p:txBody>
          <a:bodyPr/>
          <a:lstStyle/>
          <a:p>
            <a:r>
              <a:rPr lang="en-US" dirty="0"/>
              <a:t>Eliminating direct left recursion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B32B993-57C7-DF49-A59B-C01E6BC17AF2}"/>
              </a:ext>
            </a:extLst>
          </p:cNvPr>
          <p:cNvSpPr txBox="1"/>
          <p:nvPr/>
        </p:nvSpPr>
        <p:spPr>
          <a:xfrm>
            <a:off x="1219200" y="2819400"/>
            <a:ext cx="294984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Fee ::= Fee “a”</a:t>
            </a:r>
          </a:p>
          <a:p>
            <a:r>
              <a:rPr lang="en-US" sz="2400" dirty="0">
                <a:latin typeface="Courier" pitchFamily="2" charset="0"/>
              </a:rPr>
              <a:t>    |   “b”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22CD5CB-B832-384A-BF16-C0F97F7E513E}"/>
              </a:ext>
            </a:extLst>
          </p:cNvPr>
          <p:cNvSpPr txBox="1"/>
          <p:nvPr/>
        </p:nvSpPr>
        <p:spPr>
          <a:xfrm>
            <a:off x="1219200" y="4548276"/>
            <a:ext cx="45464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/>
              <a:t>What does this grammar describe?</a:t>
            </a:r>
          </a:p>
        </p:txBody>
      </p:sp>
    </p:spTree>
    <p:extLst>
      <p:ext uri="{BB962C8B-B14F-4D97-AF65-F5344CB8AC3E}">
        <p14:creationId xmlns:p14="http://schemas.microsoft.com/office/powerpoint/2010/main" val="591521531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88A59A-E87C-DB44-8041-2F4EE8D455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820400" cy="1325563"/>
          </a:xfrm>
        </p:spPr>
        <p:txBody>
          <a:bodyPr/>
          <a:lstStyle/>
          <a:p>
            <a:r>
              <a:rPr lang="en-US" dirty="0"/>
              <a:t>Eliminating direct left recursion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B32B993-57C7-DF49-A59B-C01E6BC17AF2}"/>
              </a:ext>
            </a:extLst>
          </p:cNvPr>
          <p:cNvSpPr txBox="1"/>
          <p:nvPr/>
        </p:nvSpPr>
        <p:spPr>
          <a:xfrm>
            <a:off x="1219200" y="2819400"/>
            <a:ext cx="294984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Fee ::= Fee “a”</a:t>
            </a:r>
          </a:p>
          <a:p>
            <a:r>
              <a:rPr lang="en-US" sz="2400" dirty="0">
                <a:latin typeface="Courier" pitchFamily="2" charset="0"/>
              </a:rPr>
              <a:t>    |   “b”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A143177-05B6-7D4C-AEF7-3B1F5AA777F8}"/>
              </a:ext>
            </a:extLst>
          </p:cNvPr>
          <p:cNvSpPr txBox="1"/>
          <p:nvPr/>
        </p:nvSpPr>
        <p:spPr>
          <a:xfrm>
            <a:off x="6248400" y="2819399"/>
            <a:ext cx="3683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Fee  ::= “b” Fee2</a:t>
            </a:r>
          </a:p>
          <a:p>
            <a:endParaRPr lang="en-US" sz="2400" dirty="0">
              <a:latin typeface="Courier" pitchFamily="2" charset="0"/>
            </a:endParaRPr>
          </a:p>
          <a:p>
            <a:r>
              <a:rPr lang="en-US" sz="2400" dirty="0">
                <a:latin typeface="Courier" pitchFamily="2" charset="0"/>
              </a:rPr>
              <a:t>Fee2 ::= “a” Fee2</a:t>
            </a:r>
          </a:p>
          <a:p>
            <a:r>
              <a:rPr lang="en-US" sz="2400" dirty="0">
                <a:latin typeface="Courier" pitchFamily="2" charset="0"/>
              </a:rPr>
              <a:t>     |    “”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3B09FD4-A8EF-DC46-9E43-29C7CF1D9528}"/>
              </a:ext>
            </a:extLst>
          </p:cNvPr>
          <p:cNvSpPr txBox="1"/>
          <p:nvPr/>
        </p:nvSpPr>
        <p:spPr>
          <a:xfrm>
            <a:off x="6096000" y="2070377"/>
            <a:ext cx="3293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The grammar can be rewritten as</a:t>
            </a:r>
          </a:p>
        </p:txBody>
      </p:sp>
    </p:spTree>
    <p:extLst>
      <p:ext uri="{BB962C8B-B14F-4D97-AF65-F5344CB8AC3E}">
        <p14:creationId xmlns:p14="http://schemas.microsoft.com/office/powerpoint/2010/main" val="16421242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B3CCA8-183D-2444-997B-196A6C631C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2C36F20-8F6F-E648-BCD7-DFA692BB012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68275"/>
          <a:stretch/>
        </p:blipFill>
        <p:spPr>
          <a:xfrm>
            <a:off x="1729317" y="1585383"/>
            <a:ext cx="9156700" cy="1325563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0012F020-01E1-AC47-A673-1805EB9BF635}"/>
              </a:ext>
            </a:extLst>
          </p:cNvPr>
          <p:cNvSpPr/>
          <p:nvPr/>
        </p:nvSpPr>
        <p:spPr>
          <a:xfrm>
            <a:off x="5172872" y="3761872"/>
            <a:ext cx="14253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>
                <a:latin typeface="Courier" pitchFamily="2" charset="0"/>
              </a:rPr>
              <a:t>xyyyyyyyy</a:t>
            </a:r>
            <a:endParaRPr lang="en-US" dirty="0">
              <a:latin typeface="Courier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ADC4D58-F35D-314B-901D-D600467E2534}"/>
              </a:ext>
            </a:extLst>
          </p:cNvPr>
          <p:cNvSpPr txBox="1"/>
          <p:nvPr/>
        </p:nvSpPr>
        <p:spPr>
          <a:xfrm>
            <a:off x="2099733" y="3761872"/>
            <a:ext cx="21346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How about this one?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9CF21B1-8C3C-4247-B177-423E8C3384C0}"/>
              </a:ext>
            </a:extLst>
          </p:cNvPr>
          <p:cNvSpPr txBox="1"/>
          <p:nvPr/>
        </p:nvSpPr>
        <p:spPr>
          <a:xfrm>
            <a:off x="1429747" y="2167466"/>
            <a:ext cx="3016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  <a:br>
              <a:rPr lang="en-US" dirty="0"/>
            </a:br>
            <a:r>
              <a:rPr lang="en-US" dirty="0"/>
              <a:t>2</a:t>
            </a:r>
          </a:p>
        </p:txBody>
      </p:sp>
      <p:graphicFrame>
        <p:nvGraphicFramePr>
          <p:cNvPr id="8" name="Table 9">
            <a:extLst>
              <a:ext uri="{FF2B5EF4-FFF2-40B4-BE49-F238E27FC236}">
                <a16:creationId xmlns:a16="http://schemas.microsoft.com/office/drawing/2014/main" id="{DAA3E3BB-0975-AE49-B4DF-CBD599DA10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8919821"/>
              </p:ext>
            </p:extLst>
          </p:nvPr>
        </p:nvGraphicFramePr>
        <p:xfrm>
          <a:off x="3167044" y="4836982"/>
          <a:ext cx="5105400" cy="148336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552700">
                  <a:extLst>
                    <a:ext uri="{9D8B030D-6E8A-4147-A177-3AD203B41FA5}">
                      <a16:colId xmlns:a16="http://schemas.microsoft.com/office/drawing/2014/main" val="3057982666"/>
                    </a:ext>
                  </a:extLst>
                </a:gridCol>
                <a:gridCol w="2552700">
                  <a:extLst>
                    <a:ext uri="{9D8B030D-6E8A-4147-A177-3AD203B41FA5}">
                      <a16:colId xmlns:a16="http://schemas.microsoft.com/office/drawing/2014/main" val="18853998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RULE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Sentential Form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70127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start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50635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72912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66510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0929592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88A59A-E87C-DB44-8041-2F4EE8D455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820400" cy="1325563"/>
          </a:xfrm>
        </p:spPr>
        <p:txBody>
          <a:bodyPr/>
          <a:lstStyle/>
          <a:p>
            <a:r>
              <a:rPr lang="en-US" dirty="0"/>
              <a:t>Eliminating direct left recursion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B32B993-57C7-DF49-A59B-C01E6BC17AF2}"/>
              </a:ext>
            </a:extLst>
          </p:cNvPr>
          <p:cNvSpPr txBox="1"/>
          <p:nvPr/>
        </p:nvSpPr>
        <p:spPr>
          <a:xfrm>
            <a:off x="1219200" y="2819400"/>
            <a:ext cx="258115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Fee ::= Fee A</a:t>
            </a:r>
          </a:p>
          <a:p>
            <a:r>
              <a:rPr lang="en-US" sz="2400" dirty="0">
                <a:latin typeface="Courier" pitchFamily="2" charset="0"/>
              </a:rPr>
              <a:t>    |   B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A143177-05B6-7D4C-AEF7-3B1F5AA777F8}"/>
              </a:ext>
            </a:extLst>
          </p:cNvPr>
          <p:cNvSpPr txBox="1"/>
          <p:nvPr/>
        </p:nvSpPr>
        <p:spPr>
          <a:xfrm>
            <a:off x="6248400" y="2819399"/>
            <a:ext cx="3683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Fee  ::= B Fee2</a:t>
            </a:r>
          </a:p>
          <a:p>
            <a:endParaRPr lang="en-US" sz="2400" dirty="0">
              <a:latin typeface="Courier" pitchFamily="2" charset="0"/>
            </a:endParaRPr>
          </a:p>
          <a:p>
            <a:r>
              <a:rPr lang="en-US" sz="2400" dirty="0">
                <a:latin typeface="Courier" pitchFamily="2" charset="0"/>
              </a:rPr>
              <a:t>Fee2 ::= A Fee2</a:t>
            </a:r>
          </a:p>
          <a:p>
            <a:r>
              <a:rPr lang="en-US" sz="2400" dirty="0">
                <a:latin typeface="Courier" pitchFamily="2" charset="0"/>
              </a:rPr>
              <a:t>     |   “”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3B09FD4-A8EF-DC46-9E43-29C7CF1D9528}"/>
              </a:ext>
            </a:extLst>
          </p:cNvPr>
          <p:cNvSpPr txBox="1"/>
          <p:nvPr/>
        </p:nvSpPr>
        <p:spPr>
          <a:xfrm>
            <a:off x="2438400" y="1960310"/>
            <a:ext cx="68747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In general, A and B can be any sequence of non-terminals and terminals</a:t>
            </a:r>
          </a:p>
        </p:txBody>
      </p:sp>
    </p:spTree>
    <p:extLst>
      <p:ext uri="{BB962C8B-B14F-4D97-AF65-F5344CB8AC3E}">
        <p14:creationId xmlns:p14="http://schemas.microsoft.com/office/powerpoint/2010/main" val="1369607544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88A59A-E87C-DB44-8041-2F4EE8D455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820400" cy="1325563"/>
          </a:xfrm>
        </p:spPr>
        <p:txBody>
          <a:bodyPr/>
          <a:lstStyle/>
          <a:p>
            <a:r>
              <a:rPr lang="en-US" dirty="0"/>
              <a:t>Eliminating direct left recursion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6726824-AA59-4F45-A39C-0D55DB172730}"/>
              </a:ext>
            </a:extLst>
          </p:cNvPr>
          <p:cNvSpPr txBox="1"/>
          <p:nvPr/>
        </p:nvSpPr>
        <p:spPr>
          <a:xfrm>
            <a:off x="838200" y="4019727"/>
            <a:ext cx="31125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Lets do this one as an example: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8676F00-A4BC-1E49-9855-9D9EE1AC37CF}"/>
              </a:ext>
            </a:extLst>
          </p:cNvPr>
          <p:cNvSpPr txBox="1"/>
          <p:nvPr/>
        </p:nvSpPr>
        <p:spPr>
          <a:xfrm>
            <a:off x="838200" y="4958265"/>
            <a:ext cx="2581156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Fee ::= Fee A</a:t>
            </a:r>
          </a:p>
          <a:p>
            <a:r>
              <a:rPr lang="en-US" sz="2400" dirty="0">
                <a:latin typeface="Courier" pitchFamily="2" charset="0"/>
              </a:rPr>
              <a:t>    |   B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C55BAF3-3D30-DC48-AF36-D594694AF4E7}"/>
              </a:ext>
            </a:extLst>
          </p:cNvPr>
          <p:cNvSpPr txBox="1"/>
          <p:nvPr/>
        </p:nvSpPr>
        <p:spPr>
          <a:xfrm>
            <a:off x="4961466" y="4588934"/>
            <a:ext cx="3683000" cy="15696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Fee  ::= B Fee2</a:t>
            </a:r>
          </a:p>
          <a:p>
            <a:endParaRPr lang="en-US" sz="2400" dirty="0">
              <a:latin typeface="Courier" pitchFamily="2" charset="0"/>
            </a:endParaRPr>
          </a:p>
          <a:p>
            <a:r>
              <a:rPr lang="en-US" sz="2400" dirty="0">
                <a:latin typeface="Courier" pitchFamily="2" charset="0"/>
              </a:rPr>
              <a:t>Fee2 ::= A Fee2</a:t>
            </a:r>
          </a:p>
          <a:p>
            <a:r>
              <a:rPr lang="en-US" sz="2400" dirty="0">
                <a:latin typeface="Courier" pitchFamily="2" charset="0"/>
              </a:rPr>
              <a:t>     |    “”</a:t>
            </a:r>
          </a:p>
        </p:txBody>
      </p:sp>
      <p:sp>
        <p:nvSpPr>
          <p:cNvPr id="11" name="Right Arrow 10">
            <a:extLst>
              <a:ext uri="{FF2B5EF4-FFF2-40B4-BE49-F238E27FC236}">
                <a16:creationId xmlns:a16="http://schemas.microsoft.com/office/drawing/2014/main" id="{644EF493-F4D3-F74D-B9B3-FA8A993CFF5D}"/>
              </a:ext>
            </a:extLst>
          </p:cNvPr>
          <p:cNvSpPr/>
          <p:nvPr/>
        </p:nvSpPr>
        <p:spPr>
          <a:xfrm>
            <a:off x="3950719" y="5308600"/>
            <a:ext cx="765214" cy="220133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6F71058-3D02-354A-8EB9-782ACBD8786D}"/>
              </a:ext>
            </a:extLst>
          </p:cNvPr>
          <p:cNvSpPr/>
          <p:nvPr/>
        </p:nvSpPr>
        <p:spPr>
          <a:xfrm>
            <a:off x="931331" y="1867006"/>
            <a:ext cx="391160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</a:rPr>
              <a:t>1: Expr  ::= Expr Op Unit</a:t>
            </a:r>
          </a:p>
          <a:p>
            <a:r>
              <a:rPr lang="en-US" dirty="0">
                <a:latin typeface="Courier" pitchFamily="2" charset="0"/>
              </a:rPr>
              <a:t>2:       |   Unit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3: Unit  ::= ‘(‘ Expr ‘)’</a:t>
            </a:r>
          </a:p>
          <a:p>
            <a:r>
              <a:rPr lang="en-US" dirty="0">
                <a:latin typeface="Courier" pitchFamily="2" charset="0"/>
              </a:rPr>
              <a:t>4:       |    ID</a:t>
            </a:r>
          </a:p>
          <a:p>
            <a:r>
              <a:rPr lang="en-US" dirty="0">
                <a:latin typeface="Courier" pitchFamily="2" charset="0"/>
              </a:rPr>
              <a:t>5: Op    ::= ‘+’</a:t>
            </a:r>
          </a:p>
          <a:p>
            <a:r>
              <a:rPr lang="en-US" dirty="0">
                <a:latin typeface="Courier" pitchFamily="2" charset="0"/>
              </a:rPr>
              <a:t>6:       |   ‘*’</a:t>
            </a:r>
          </a:p>
        </p:txBody>
      </p:sp>
    </p:spTree>
    <p:extLst>
      <p:ext uri="{BB962C8B-B14F-4D97-AF65-F5344CB8AC3E}">
        <p14:creationId xmlns:p14="http://schemas.microsoft.com/office/powerpoint/2010/main" val="2756576372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88A59A-E87C-DB44-8041-2F4EE8D455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820400" cy="1325563"/>
          </a:xfrm>
        </p:spPr>
        <p:txBody>
          <a:bodyPr/>
          <a:lstStyle/>
          <a:p>
            <a:r>
              <a:rPr lang="en-US" dirty="0"/>
              <a:t>Eliminating direct left recursion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6726824-AA59-4F45-A39C-0D55DB172730}"/>
              </a:ext>
            </a:extLst>
          </p:cNvPr>
          <p:cNvSpPr txBox="1"/>
          <p:nvPr/>
        </p:nvSpPr>
        <p:spPr>
          <a:xfrm>
            <a:off x="838200" y="4019727"/>
            <a:ext cx="31125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Lets do this one as an example: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8676F00-A4BC-1E49-9855-9D9EE1AC37CF}"/>
              </a:ext>
            </a:extLst>
          </p:cNvPr>
          <p:cNvSpPr txBox="1"/>
          <p:nvPr/>
        </p:nvSpPr>
        <p:spPr>
          <a:xfrm>
            <a:off x="838200" y="4958265"/>
            <a:ext cx="2581156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Fee ::= Fee A</a:t>
            </a:r>
          </a:p>
          <a:p>
            <a:r>
              <a:rPr lang="en-US" sz="2400" dirty="0">
                <a:latin typeface="Courier" pitchFamily="2" charset="0"/>
              </a:rPr>
              <a:t>    |   B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C55BAF3-3D30-DC48-AF36-D594694AF4E7}"/>
              </a:ext>
            </a:extLst>
          </p:cNvPr>
          <p:cNvSpPr txBox="1"/>
          <p:nvPr/>
        </p:nvSpPr>
        <p:spPr>
          <a:xfrm>
            <a:off x="4961466" y="4588934"/>
            <a:ext cx="3683000" cy="15696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ourier" pitchFamily="2" charset="0"/>
              </a:rPr>
              <a:t>Fee  ::= B Fee2</a:t>
            </a:r>
          </a:p>
          <a:p>
            <a:endParaRPr lang="en-US" sz="2400" dirty="0">
              <a:latin typeface="Courier" pitchFamily="2" charset="0"/>
            </a:endParaRPr>
          </a:p>
          <a:p>
            <a:r>
              <a:rPr lang="en-US" sz="2400" dirty="0">
                <a:latin typeface="Courier" pitchFamily="2" charset="0"/>
              </a:rPr>
              <a:t>Fee2 ::= A Fee2</a:t>
            </a:r>
          </a:p>
          <a:p>
            <a:r>
              <a:rPr lang="en-US" sz="2400" dirty="0">
                <a:latin typeface="Courier" pitchFamily="2" charset="0"/>
              </a:rPr>
              <a:t>     |    “”</a:t>
            </a:r>
          </a:p>
        </p:txBody>
      </p:sp>
      <p:sp>
        <p:nvSpPr>
          <p:cNvPr id="11" name="Right Arrow 10">
            <a:extLst>
              <a:ext uri="{FF2B5EF4-FFF2-40B4-BE49-F238E27FC236}">
                <a16:creationId xmlns:a16="http://schemas.microsoft.com/office/drawing/2014/main" id="{644EF493-F4D3-F74D-B9B3-FA8A993CFF5D}"/>
              </a:ext>
            </a:extLst>
          </p:cNvPr>
          <p:cNvSpPr/>
          <p:nvPr/>
        </p:nvSpPr>
        <p:spPr>
          <a:xfrm>
            <a:off x="3950719" y="5308600"/>
            <a:ext cx="765214" cy="220133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1C864E2-A02E-2444-AE31-D5DF5CC6D686}"/>
              </a:ext>
            </a:extLst>
          </p:cNvPr>
          <p:cNvSpPr/>
          <p:nvPr/>
        </p:nvSpPr>
        <p:spPr>
          <a:xfrm>
            <a:off x="7518398" y="1745318"/>
            <a:ext cx="3911601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</a:rPr>
              <a:t>1: Expr  ::= Unit Expr2</a:t>
            </a:r>
          </a:p>
          <a:p>
            <a:r>
              <a:rPr lang="en-US" dirty="0">
                <a:latin typeface="Courier" pitchFamily="2" charset="0"/>
              </a:rPr>
              <a:t>2: Expr2 ::= Op Unit Expr2</a:t>
            </a:r>
          </a:p>
          <a:p>
            <a:r>
              <a:rPr lang="en-US" dirty="0">
                <a:latin typeface="Courier" pitchFamily="2" charset="0"/>
              </a:rPr>
              <a:t>3:       | “”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4: Unit  ::= ‘(‘ Expr ‘)’</a:t>
            </a:r>
          </a:p>
          <a:p>
            <a:r>
              <a:rPr lang="en-US" dirty="0">
                <a:latin typeface="Courier" pitchFamily="2" charset="0"/>
              </a:rPr>
              <a:t>5:       |    ID</a:t>
            </a:r>
          </a:p>
          <a:p>
            <a:r>
              <a:rPr lang="en-US" dirty="0">
                <a:latin typeface="Courier" pitchFamily="2" charset="0"/>
              </a:rPr>
              <a:t>6: Op    ::= ‘+’</a:t>
            </a:r>
          </a:p>
          <a:p>
            <a:r>
              <a:rPr lang="en-US" dirty="0">
                <a:latin typeface="Courier" pitchFamily="2" charset="0"/>
              </a:rPr>
              <a:t>7:       |   ‘*’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1E259B4-7C64-2F4C-880F-61DEB51B60A5}"/>
              </a:ext>
            </a:extLst>
          </p:cNvPr>
          <p:cNvSpPr/>
          <p:nvPr/>
        </p:nvSpPr>
        <p:spPr>
          <a:xfrm>
            <a:off x="931331" y="1867006"/>
            <a:ext cx="391160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</a:rPr>
              <a:t>1: Expr  ::= Expr Op Unit</a:t>
            </a:r>
          </a:p>
          <a:p>
            <a:r>
              <a:rPr lang="en-US" dirty="0">
                <a:latin typeface="Courier" pitchFamily="2" charset="0"/>
              </a:rPr>
              <a:t>2:       |   Unit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3: Unit  ::= ‘(‘ Expr ‘)’</a:t>
            </a:r>
          </a:p>
          <a:p>
            <a:r>
              <a:rPr lang="en-US" dirty="0">
                <a:latin typeface="Courier" pitchFamily="2" charset="0"/>
              </a:rPr>
              <a:t>4:       |    ID</a:t>
            </a:r>
          </a:p>
          <a:p>
            <a:r>
              <a:rPr lang="en-US" dirty="0">
                <a:latin typeface="Courier" pitchFamily="2" charset="0"/>
              </a:rPr>
              <a:t>5: Op    ::= ‘+’</a:t>
            </a:r>
          </a:p>
          <a:p>
            <a:r>
              <a:rPr lang="en-US" dirty="0">
                <a:latin typeface="Courier" pitchFamily="2" charset="0"/>
              </a:rPr>
              <a:t>6:       |   ‘*’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624AE47-F185-4846-AD7D-D588580EC039}"/>
              </a:ext>
            </a:extLst>
          </p:cNvPr>
          <p:cNvSpPr txBox="1"/>
          <p:nvPr/>
        </p:nvSpPr>
        <p:spPr>
          <a:xfrm>
            <a:off x="9474198" y="809351"/>
            <a:ext cx="17011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A = Op Unit</a:t>
            </a:r>
          </a:p>
          <a:p>
            <a:r>
              <a:rPr lang="en-US" dirty="0">
                <a:latin typeface="Courier" pitchFamily="2" charset="0"/>
              </a:rPr>
              <a:t>B = Unit</a:t>
            </a:r>
          </a:p>
        </p:txBody>
      </p:sp>
    </p:spTree>
    <p:extLst>
      <p:ext uri="{BB962C8B-B14F-4D97-AF65-F5344CB8AC3E}">
        <p14:creationId xmlns:p14="http://schemas.microsoft.com/office/powerpoint/2010/main" val="730511716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2D1F5A85-E49B-0F45-99DD-0A4464DDCB81}"/>
              </a:ext>
            </a:extLst>
          </p:cNvPr>
          <p:cNvSpPr txBox="1"/>
          <p:nvPr/>
        </p:nvSpPr>
        <p:spPr>
          <a:xfrm>
            <a:off x="400591" y="291110"/>
            <a:ext cx="5985934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urier" pitchFamily="2" charset="0"/>
              </a:rPr>
              <a:t>root = start symbol;</a:t>
            </a:r>
            <a:br>
              <a:rPr lang="en-US" sz="1600" dirty="0">
                <a:latin typeface="Courier" pitchFamily="2" charset="0"/>
              </a:rPr>
            </a:br>
            <a:r>
              <a:rPr lang="en-US" sz="1600" dirty="0">
                <a:latin typeface="Courier" pitchFamily="2" charset="0"/>
              </a:rPr>
              <a:t>focus = root;</a:t>
            </a:r>
          </a:p>
          <a:p>
            <a:r>
              <a:rPr lang="en-US" sz="1600" dirty="0">
                <a:latin typeface="Courier" pitchFamily="2" charset="0"/>
              </a:rPr>
              <a:t>push(None);</a:t>
            </a:r>
          </a:p>
          <a:p>
            <a:r>
              <a:rPr lang="en-US" sz="1600" dirty="0" err="1">
                <a:latin typeface="Courier" pitchFamily="2" charset="0"/>
              </a:rPr>
              <a:t>to_match</a:t>
            </a:r>
            <a:r>
              <a:rPr lang="en-US" sz="1600" dirty="0">
                <a:latin typeface="Courier" pitchFamily="2" charset="0"/>
              </a:rPr>
              <a:t> = </a:t>
            </a:r>
            <a:r>
              <a:rPr lang="en-US" sz="1600" dirty="0" err="1">
                <a:latin typeface="Courier" pitchFamily="2" charset="0"/>
              </a:rPr>
              <a:t>s.token</a:t>
            </a:r>
            <a:r>
              <a:rPr lang="en-US" sz="1600" dirty="0">
                <a:latin typeface="Courier" pitchFamily="2" charset="0"/>
              </a:rPr>
              <a:t>();</a:t>
            </a:r>
          </a:p>
          <a:p>
            <a:endParaRPr lang="en-US" sz="1600" dirty="0">
              <a:latin typeface="Courier" pitchFamily="2" charset="0"/>
            </a:endParaRPr>
          </a:p>
          <a:p>
            <a:r>
              <a:rPr lang="en-US" sz="1600" b="1" dirty="0">
                <a:latin typeface="Courier" pitchFamily="2" charset="0"/>
              </a:rPr>
              <a:t>while</a:t>
            </a:r>
            <a:r>
              <a:rPr lang="en-US" sz="1600" dirty="0">
                <a:latin typeface="Courier" pitchFamily="2" charset="0"/>
              </a:rPr>
              <a:t> (true):</a:t>
            </a:r>
          </a:p>
          <a:p>
            <a:r>
              <a:rPr lang="en-US" sz="1600" dirty="0">
                <a:latin typeface="Courier" pitchFamily="2" charset="0"/>
              </a:rPr>
              <a:t>  </a:t>
            </a:r>
            <a:r>
              <a:rPr lang="en-US" sz="1600" b="1" dirty="0">
                <a:latin typeface="Courier" pitchFamily="2" charset="0"/>
              </a:rPr>
              <a:t>if</a:t>
            </a:r>
            <a:r>
              <a:rPr lang="en-US" sz="1600" dirty="0">
                <a:latin typeface="Courier" pitchFamily="2" charset="0"/>
              </a:rPr>
              <a:t> (focus is a nonterminal)</a:t>
            </a:r>
          </a:p>
          <a:p>
            <a:r>
              <a:rPr lang="en-US" sz="1600" dirty="0">
                <a:latin typeface="Courier" pitchFamily="2" charset="0"/>
              </a:rPr>
              <a:t>    </a:t>
            </a:r>
            <a:r>
              <a:rPr lang="en-US" sz="1600" dirty="0">
                <a:highlight>
                  <a:srgbClr val="FFFF00"/>
                </a:highlight>
                <a:latin typeface="Courier" pitchFamily="2" charset="0"/>
              </a:rPr>
              <a:t>pick next rule (A ::= B1,B2,B3...BN);</a:t>
            </a:r>
          </a:p>
          <a:p>
            <a:r>
              <a:rPr lang="en-US" sz="1600" dirty="0">
                <a:latin typeface="Courier" pitchFamily="2" charset="0"/>
              </a:rPr>
              <a:t>    push(BN... B3, B2);</a:t>
            </a:r>
          </a:p>
          <a:p>
            <a:r>
              <a:rPr lang="en-US" sz="1600" dirty="0">
                <a:latin typeface="Courier" pitchFamily="2" charset="0"/>
              </a:rPr>
              <a:t>    focus = B1</a:t>
            </a:r>
          </a:p>
          <a:p>
            <a:endParaRPr lang="en-US" sz="1600" dirty="0">
              <a:latin typeface="Courier" pitchFamily="2" charset="0"/>
            </a:endParaRPr>
          </a:p>
          <a:p>
            <a:r>
              <a:rPr lang="en-US" sz="1600" b="1" dirty="0">
                <a:latin typeface="Courier" pitchFamily="2" charset="0"/>
              </a:rPr>
              <a:t>  else if </a:t>
            </a:r>
            <a:r>
              <a:rPr lang="en-US" sz="1600" dirty="0">
                <a:latin typeface="Courier" pitchFamily="2" charset="0"/>
              </a:rPr>
              <a:t>(focus == </a:t>
            </a:r>
            <a:r>
              <a:rPr lang="en-US" sz="1600" dirty="0" err="1">
                <a:latin typeface="Courier" pitchFamily="2" charset="0"/>
              </a:rPr>
              <a:t>to_match</a:t>
            </a:r>
            <a:r>
              <a:rPr lang="en-US" sz="1600" dirty="0">
                <a:latin typeface="Courier" pitchFamily="2" charset="0"/>
              </a:rPr>
              <a:t>)</a:t>
            </a:r>
          </a:p>
          <a:p>
            <a:r>
              <a:rPr lang="en-US" sz="1600" dirty="0">
                <a:latin typeface="Courier" pitchFamily="2" charset="0"/>
              </a:rPr>
              <a:t>    </a:t>
            </a:r>
            <a:r>
              <a:rPr lang="en-US" sz="1600" dirty="0" err="1">
                <a:latin typeface="Courier" pitchFamily="2" charset="0"/>
              </a:rPr>
              <a:t>to_match</a:t>
            </a:r>
            <a:r>
              <a:rPr lang="en-US" sz="1600" dirty="0">
                <a:latin typeface="Courier" pitchFamily="2" charset="0"/>
              </a:rPr>
              <a:t> = </a:t>
            </a:r>
            <a:r>
              <a:rPr lang="en-US" sz="1600" dirty="0" err="1">
                <a:latin typeface="Courier" pitchFamily="2" charset="0"/>
              </a:rPr>
              <a:t>s.token</a:t>
            </a:r>
            <a:r>
              <a:rPr lang="en-US" sz="1600" dirty="0">
                <a:latin typeface="Courier" pitchFamily="2" charset="0"/>
              </a:rPr>
              <a:t>()</a:t>
            </a:r>
          </a:p>
          <a:p>
            <a:r>
              <a:rPr lang="en-US" sz="1600" dirty="0">
                <a:latin typeface="Courier" pitchFamily="2" charset="0"/>
              </a:rPr>
              <a:t>    focus = pop()</a:t>
            </a:r>
          </a:p>
          <a:p>
            <a:endParaRPr lang="en-US" sz="1600" dirty="0">
              <a:latin typeface="Courier" pitchFamily="2" charset="0"/>
            </a:endParaRPr>
          </a:p>
          <a:p>
            <a:r>
              <a:rPr lang="en-US" sz="1600" b="1" dirty="0">
                <a:latin typeface="Courier" pitchFamily="2" charset="0"/>
              </a:rPr>
              <a:t>  else if </a:t>
            </a:r>
            <a:r>
              <a:rPr lang="en-US" sz="1600" dirty="0">
                <a:latin typeface="Courier" pitchFamily="2" charset="0"/>
              </a:rPr>
              <a:t>(</a:t>
            </a:r>
            <a:r>
              <a:rPr lang="en-US" sz="1600" dirty="0" err="1">
                <a:latin typeface="Courier" pitchFamily="2" charset="0"/>
              </a:rPr>
              <a:t>to_match</a:t>
            </a:r>
            <a:r>
              <a:rPr lang="en-US" sz="1600" dirty="0">
                <a:latin typeface="Courier" pitchFamily="2" charset="0"/>
              </a:rPr>
              <a:t> == None and focus == None) </a:t>
            </a:r>
          </a:p>
          <a:p>
            <a:r>
              <a:rPr lang="en-US" sz="1600" dirty="0">
                <a:latin typeface="Courier" pitchFamily="2" charset="0"/>
              </a:rPr>
              <a:t>    Accept</a:t>
            </a:r>
          </a:p>
          <a:p>
            <a:r>
              <a:rPr lang="en-US" sz="1600" dirty="0">
                <a:latin typeface="Courier" pitchFamily="2" charset="0"/>
              </a:rPr>
              <a:t>  </a:t>
            </a:r>
          </a:p>
          <a:p>
            <a:endParaRPr lang="en-US" sz="1600" dirty="0">
              <a:latin typeface="Courier" pitchFamily="2" charset="0"/>
            </a:endParaRPr>
          </a:p>
          <a:p>
            <a:endParaRPr lang="en-US" sz="1600" dirty="0">
              <a:latin typeface="Courier" pitchFamily="2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6A103AB-5157-9743-BC3A-0C7404719604}"/>
              </a:ext>
            </a:extLst>
          </p:cNvPr>
          <p:cNvSpPr/>
          <p:nvPr/>
        </p:nvSpPr>
        <p:spPr>
          <a:xfrm>
            <a:off x="7662332" y="500718"/>
            <a:ext cx="3911601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</a:rPr>
              <a:t>1: Expr  ::= Unit Expr2</a:t>
            </a:r>
          </a:p>
          <a:p>
            <a:r>
              <a:rPr lang="en-US" dirty="0">
                <a:latin typeface="Courier" pitchFamily="2" charset="0"/>
              </a:rPr>
              <a:t>2: Expr2 ::= Op Unit Expr2</a:t>
            </a:r>
          </a:p>
          <a:p>
            <a:r>
              <a:rPr lang="en-US" dirty="0">
                <a:latin typeface="Courier" pitchFamily="2" charset="0"/>
              </a:rPr>
              <a:t>3:       | “”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4: Unit  ::= ‘(‘ Expr ‘)’</a:t>
            </a:r>
          </a:p>
          <a:p>
            <a:r>
              <a:rPr lang="en-US" dirty="0">
                <a:latin typeface="Courier" pitchFamily="2" charset="0"/>
              </a:rPr>
              <a:t>5:       |    ID</a:t>
            </a:r>
          </a:p>
          <a:p>
            <a:r>
              <a:rPr lang="en-US" dirty="0">
                <a:latin typeface="Courier" pitchFamily="2" charset="0"/>
              </a:rPr>
              <a:t>6: Op    ::= ‘+’</a:t>
            </a:r>
          </a:p>
          <a:p>
            <a:r>
              <a:rPr lang="en-US" dirty="0">
                <a:latin typeface="Courier" pitchFamily="2" charset="0"/>
              </a:rPr>
              <a:t>7:       |   ‘*’</a:t>
            </a:r>
          </a:p>
        </p:txBody>
      </p:sp>
      <p:graphicFrame>
        <p:nvGraphicFramePr>
          <p:cNvPr id="15" name="Table 9">
            <a:extLst>
              <a:ext uri="{FF2B5EF4-FFF2-40B4-BE49-F238E27FC236}">
                <a16:creationId xmlns:a16="http://schemas.microsoft.com/office/drawing/2014/main" id="{C29E8994-1FD5-DB4F-94F8-6AE5D164BF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7460886"/>
              </p:ext>
            </p:extLst>
          </p:nvPr>
        </p:nvGraphicFramePr>
        <p:xfrm>
          <a:off x="6796487" y="3108494"/>
          <a:ext cx="5105400" cy="296672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552700">
                  <a:extLst>
                    <a:ext uri="{9D8B030D-6E8A-4147-A177-3AD203B41FA5}">
                      <a16:colId xmlns:a16="http://schemas.microsoft.com/office/drawing/2014/main" val="3057982666"/>
                    </a:ext>
                  </a:extLst>
                </a:gridCol>
                <a:gridCol w="2552700">
                  <a:extLst>
                    <a:ext uri="{9D8B030D-6E8A-4147-A177-3AD203B41FA5}">
                      <a16:colId xmlns:a16="http://schemas.microsoft.com/office/drawing/2014/main" val="18853998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Expanded Rule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Sentential Form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70127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start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Expr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50635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72912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73781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9622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8516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96396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29062"/>
                  </a:ext>
                </a:extLst>
              </a:tr>
            </a:tbl>
          </a:graphicData>
        </a:graphic>
      </p:graphicFrame>
      <p:graphicFrame>
        <p:nvGraphicFramePr>
          <p:cNvPr id="19" name="Table 11">
            <a:extLst>
              <a:ext uri="{FF2B5EF4-FFF2-40B4-BE49-F238E27FC236}">
                <a16:creationId xmlns:a16="http://schemas.microsoft.com/office/drawing/2014/main" id="{B6743B0F-F925-C04C-A3E0-8D388BD292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1288612"/>
              </p:ext>
            </p:extLst>
          </p:nvPr>
        </p:nvGraphicFramePr>
        <p:xfrm>
          <a:off x="631026" y="4742295"/>
          <a:ext cx="4764488" cy="181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2244">
                  <a:extLst>
                    <a:ext uri="{9D8B030D-6E8A-4147-A177-3AD203B41FA5}">
                      <a16:colId xmlns:a16="http://schemas.microsoft.com/office/drawing/2014/main" val="2154415494"/>
                    </a:ext>
                  </a:extLst>
                </a:gridCol>
                <a:gridCol w="2382244">
                  <a:extLst>
                    <a:ext uri="{9D8B030D-6E8A-4147-A177-3AD203B41FA5}">
                      <a16:colId xmlns:a16="http://schemas.microsoft.com/office/drawing/2014/main" val="42033131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Variable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Value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64079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focus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79128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/>
                        <a:t>to_match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37777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/>
                        <a:t>s.istring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0741957"/>
                  </a:ext>
                </a:extLst>
              </a:tr>
              <a:tr h="259812">
                <a:tc>
                  <a:txBody>
                    <a:bodyPr/>
                    <a:lstStyle/>
                    <a:p>
                      <a:r>
                        <a:rPr lang="en-US" sz="1600" dirty="0"/>
                        <a:t>stack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79999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498621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2D1F5A85-E49B-0F45-99DD-0A4464DDCB81}"/>
              </a:ext>
            </a:extLst>
          </p:cNvPr>
          <p:cNvSpPr txBox="1"/>
          <p:nvPr/>
        </p:nvSpPr>
        <p:spPr>
          <a:xfrm>
            <a:off x="400591" y="291110"/>
            <a:ext cx="5985934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urier" pitchFamily="2" charset="0"/>
              </a:rPr>
              <a:t>root = start symbol;</a:t>
            </a:r>
            <a:br>
              <a:rPr lang="en-US" sz="1600" dirty="0">
                <a:latin typeface="Courier" pitchFamily="2" charset="0"/>
              </a:rPr>
            </a:br>
            <a:r>
              <a:rPr lang="en-US" sz="1600" dirty="0">
                <a:latin typeface="Courier" pitchFamily="2" charset="0"/>
              </a:rPr>
              <a:t>focus = root;</a:t>
            </a:r>
          </a:p>
          <a:p>
            <a:r>
              <a:rPr lang="en-US" sz="1600" dirty="0">
                <a:latin typeface="Courier" pitchFamily="2" charset="0"/>
              </a:rPr>
              <a:t>push(None);</a:t>
            </a:r>
          </a:p>
          <a:p>
            <a:r>
              <a:rPr lang="en-US" sz="1600" dirty="0" err="1">
                <a:latin typeface="Courier" pitchFamily="2" charset="0"/>
              </a:rPr>
              <a:t>to_match</a:t>
            </a:r>
            <a:r>
              <a:rPr lang="en-US" sz="1600" dirty="0">
                <a:latin typeface="Courier" pitchFamily="2" charset="0"/>
              </a:rPr>
              <a:t> = </a:t>
            </a:r>
            <a:r>
              <a:rPr lang="en-US" sz="1600" dirty="0" err="1">
                <a:latin typeface="Courier" pitchFamily="2" charset="0"/>
              </a:rPr>
              <a:t>s.token</a:t>
            </a:r>
            <a:r>
              <a:rPr lang="en-US" sz="1600" dirty="0">
                <a:latin typeface="Courier" pitchFamily="2" charset="0"/>
              </a:rPr>
              <a:t>();</a:t>
            </a:r>
          </a:p>
          <a:p>
            <a:endParaRPr lang="en-US" sz="1600" dirty="0">
              <a:latin typeface="Courier" pitchFamily="2" charset="0"/>
            </a:endParaRPr>
          </a:p>
          <a:p>
            <a:r>
              <a:rPr lang="en-US" sz="1600" b="1" dirty="0">
                <a:latin typeface="Courier" pitchFamily="2" charset="0"/>
              </a:rPr>
              <a:t>while</a:t>
            </a:r>
            <a:r>
              <a:rPr lang="en-US" sz="1600" dirty="0">
                <a:latin typeface="Courier" pitchFamily="2" charset="0"/>
              </a:rPr>
              <a:t> (true):</a:t>
            </a:r>
          </a:p>
          <a:p>
            <a:r>
              <a:rPr lang="en-US" sz="1600" dirty="0">
                <a:latin typeface="Courier" pitchFamily="2" charset="0"/>
              </a:rPr>
              <a:t>  </a:t>
            </a:r>
            <a:r>
              <a:rPr lang="en-US" sz="1600" b="1" dirty="0">
                <a:latin typeface="Courier" pitchFamily="2" charset="0"/>
              </a:rPr>
              <a:t>if</a:t>
            </a:r>
            <a:r>
              <a:rPr lang="en-US" sz="1600" dirty="0">
                <a:latin typeface="Courier" pitchFamily="2" charset="0"/>
              </a:rPr>
              <a:t> (focus is a nonterminal)</a:t>
            </a:r>
          </a:p>
          <a:p>
            <a:r>
              <a:rPr lang="en-US" sz="1600" dirty="0">
                <a:latin typeface="Courier" pitchFamily="2" charset="0"/>
              </a:rPr>
              <a:t>    </a:t>
            </a:r>
            <a:r>
              <a:rPr lang="en-US" sz="1600" dirty="0">
                <a:highlight>
                  <a:srgbClr val="FFFF00"/>
                </a:highlight>
                <a:latin typeface="Courier" pitchFamily="2" charset="0"/>
              </a:rPr>
              <a:t>pick next rule (A ::= B1,B2,B3...BN);</a:t>
            </a:r>
          </a:p>
          <a:p>
            <a:r>
              <a:rPr lang="en-US" sz="1600" dirty="0">
                <a:latin typeface="Courier" pitchFamily="2" charset="0"/>
              </a:rPr>
              <a:t>    push(BN... B3, B2);</a:t>
            </a:r>
          </a:p>
          <a:p>
            <a:r>
              <a:rPr lang="en-US" sz="1600" dirty="0">
                <a:latin typeface="Courier" pitchFamily="2" charset="0"/>
              </a:rPr>
              <a:t>    focus = B1</a:t>
            </a:r>
          </a:p>
          <a:p>
            <a:endParaRPr lang="en-US" sz="1600" dirty="0">
              <a:latin typeface="Courier" pitchFamily="2" charset="0"/>
            </a:endParaRPr>
          </a:p>
          <a:p>
            <a:r>
              <a:rPr lang="en-US" sz="1600" b="1" dirty="0">
                <a:latin typeface="Courier" pitchFamily="2" charset="0"/>
              </a:rPr>
              <a:t>  else if </a:t>
            </a:r>
            <a:r>
              <a:rPr lang="en-US" sz="1600" dirty="0">
                <a:latin typeface="Courier" pitchFamily="2" charset="0"/>
              </a:rPr>
              <a:t>(focus == </a:t>
            </a:r>
            <a:r>
              <a:rPr lang="en-US" sz="1600" dirty="0" err="1">
                <a:latin typeface="Courier" pitchFamily="2" charset="0"/>
              </a:rPr>
              <a:t>to_match</a:t>
            </a:r>
            <a:r>
              <a:rPr lang="en-US" sz="1600" dirty="0">
                <a:latin typeface="Courier" pitchFamily="2" charset="0"/>
              </a:rPr>
              <a:t>)</a:t>
            </a:r>
          </a:p>
          <a:p>
            <a:r>
              <a:rPr lang="en-US" sz="1600" dirty="0">
                <a:latin typeface="Courier" pitchFamily="2" charset="0"/>
              </a:rPr>
              <a:t>    </a:t>
            </a:r>
            <a:r>
              <a:rPr lang="en-US" sz="1600" dirty="0" err="1">
                <a:latin typeface="Courier" pitchFamily="2" charset="0"/>
              </a:rPr>
              <a:t>to_match</a:t>
            </a:r>
            <a:r>
              <a:rPr lang="en-US" sz="1600" dirty="0">
                <a:latin typeface="Courier" pitchFamily="2" charset="0"/>
              </a:rPr>
              <a:t> = </a:t>
            </a:r>
            <a:r>
              <a:rPr lang="en-US" sz="1600" dirty="0" err="1">
                <a:latin typeface="Courier" pitchFamily="2" charset="0"/>
              </a:rPr>
              <a:t>s.token</a:t>
            </a:r>
            <a:r>
              <a:rPr lang="en-US" sz="1600" dirty="0">
                <a:latin typeface="Courier" pitchFamily="2" charset="0"/>
              </a:rPr>
              <a:t>()</a:t>
            </a:r>
          </a:p>
          <a:p>
            <a:r>
              <a:rPr lang="en-US" sz="1600" dirty="0">
                <a:latin typeface="Courier" pitchFamily="2" charset="0"/>
              </a:rPr>
              <a:t>    focus = pop()</a:t>
            </a:r>
          </a:p>
          <a:p>
            <a:endParaRPr lang="en-US" sz="1600" dirty="0">
              <a:latin typeface="Courier" pitchFamily="2" charset="0"/>
            </a:endParaRPr>
          </a:p>
          <a:p>
            <a:r>
              <a:rPr lang="en-US" sz="1600" b="1" dirty="0">
                <a:latin typeface="Courier" pitchFamily="2" charset="0"/>
              </a:rPr>
              <a:t>  else if </a:t>
            </a:r>
            <a:r>
              <a:rPr lang="en-US" sz="1600" dirty="0">
                <a:latin typeface="Courier" pitchFamily="2" charset="0"/>
              </a:rPr>
              <a:t>(</a:t>
            </a:r>
            <a:r>
              <a:rPr lang="en-US" sz="1600" dirty="0" err="1">
                <a:latin typeface="Courier" pitchFamily="2" charset="0"/>
              </a:rPr>
              <a:t>to_match</a:t>
            </a:r>
            <a:r>
              <a:rPr lang="en-US" sz="1600" dirty="0">
                <a:latin typeface="Courier" pitchFamily="2" charset="0"/>
              </a:rPr>
              <a:t> == None and focus == None) </a:t>
            </a:r>
          </a:p>
          <a:p>
            <a:r>
              <a:rPr lang="en-US" sz="1600" dirty="0">
                <a:latin typeface="Courier" pitchFamily="2" charset="0"/>
              </a:rPr>
              <a:t>    Accept</a:t>
            </a:r>
          </a:p>
          <a:p>
            <a:r>
              <a:rPr lang="en-US" sz="1600" dirty="0">
                <a:latin typeface="Courier" pitchFamily="2" charset="0"/>
              </a:rPr>
              <a:t>  </a:t>
            </a:r>
          </a:p>
          <a:p>
            <a:endParaRPr lang="en-US" sz="1600" dirty="0">
              <a:latin typeface="Courier" pitchFamily="2" charset="0"/>
            </a:endParaRPr>
          </a:p>
          <a:p>
            <a:endParaRPr lang="en-US" sz="1600" dirty="0">
              <a:latin typeface="Courier" pitchFamily="2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6A103AB-5157-9743-BC3A-0C7404719604}"/>
              </a:ext>
            </a:extLst>
          </p:cNvPr>
          <p:cNvSpPr/>
          <p:nvPr/>
        </p:nvSpPr>
        <p:spPr>
          <a:xfrm>
            <a:off x="7662332" y="500718"/>
            <a:ext cx="3911601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</a:rPr>
              <a:t>1: Expr  ::= Unit Expr2</a:t>
            </a:r>
          </a:p>
          <a:p>
            <a:r>
              <a:rPr lang="en-US" dirty="0">
                <a:latin typeface="Courier" pitchFamily="2" charset="0"/>
              </a:rPr>
              <a:t>2: Expr2 ::= Op Unit Expr2</a:t>
            </a:r>
          </a:p>
          <a:p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3:       | “”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4: Unit  ::= ‘(‘ Expr ‘)’</a:t>
            </a:r>
          </a:p>
          <a:p>
            <a:r>
              <a:rPr lang="en-US" dirty="0">
                <a:latin typeface="Courier" pitchFamily="2" charset="0"/>
              </a:rPr>
              <a:t>5:       |    ID</a:t>
            </a:r>
          </a:p>
          <a:p>
            <a:r>
              <a:rPr lang="en-US" dirty="0">
                <a:latin typeface="Courier" pitchFamily="2" charset="0"/>
              </a:rPr>
              <a:t>6: Op    ::= ‘+’</a:t>
            </a:r>
          </a:p>
          <a:p>
            <a:r>
              <a:rPr lang="en-US" dirty="0">
                <a:latin typeface="Courier" pitchFamily="2" charset="0"/>
              </a:rPr>
              <a:t>7:       |   ‘*’</a:t>
            </a:r>
          </a:p>
        </p:txBody>
      </p:sp>
      <p:graphicFrame>
        <p:nvGraphicFramePr>
          <p:cNvPr id="15" name="Table 9">
            <a:extLst>
              <a:ext uri="{FF2B5EF4-FFF2-40B4-BE49-F238E27FC236}">
                <a16:creationId xmlns:a16="http://schemas.microsoft.com/office/drawing/2014/main" id="{C29E8994-1FD5-DB4F-94F8-6AE5D164BF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74109"/>
              </p:ext>
            </p:extLst>
          </p:nvPr>
        </p:nvGraphicFramePr>
        <p:xfrm>
          <a:off x="6796487" y="3108494"/>
          <a:ext cx="5105400" cy="296672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552700">
                  <a:extLst>
                    <a:ext uri="{9D8B030D-6E8A-4147-A177-3AD203B41FA5}">
                      <a16:colId xmlns:a16="http://schemas.microsoft.com/office/drawing/2014/main" val="3057982666"/>
                    </a:ext>
                  </a:extLst>
                </a:gridCol>
                <a:gridCol w="2552700">
                  <a:extLst>
                    <a:ext uri="{9D8B030D-6E8A-4147-A177-3AD203B41FA5}">
                      <a16:colId xmlns:a16="http://schemas.microsoft.com/office/drawing/2014/main" val="18853998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Expanded Rule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Sentential Form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70127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start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Expr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50635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72912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73781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9622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8516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96396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29062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F0501035-8CC1-2A49-AEF6-4C65A8BE668B}"/>
              </a:ext>
            </a:extLst>
          </p:cNvPr>
          <p:cNvSpPr txBox="1"/>
          <p:nvPr/>
        </p:nvSpPr>
        <p:spPr>
          <a:xfrm>
            <a:off x="5723467" y="719667"/>
            <a:ext cx="15617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How to handle</a:t>
            </a:r>
            <a:br>
              <a:rPr lang="en-US" i="1" dirty="0"/>
            </a:br>
            <a:r>
              <a:rPr lang="en-US" i="1" dirty="0"/>
              <a:t>this case?</a:t>
            </a:r>
          </a:p>
        </p:txBody>
      </p:sp>
      <p:graphicFrame>
        <p:nvGraphicFramePr>
          <p:cNvPr id="8" name="Table 11">
            <a:extLst>
              <a:ext uri="{FF2B5EF4-FFF2-40B4-BE49-F238E27FC236}">
                <a16:creationId xmlns:a16="http://schemas.microsoft.com/office/drawing/2014/main" id="{28043986-F21C-3848-B452-B40E284BD0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1343150"/>
              </p:ext>
            </p:extLst>
          </p:nvPr>
        </p:nvGraphicFramePr>
        <p:xfrm>
          <a:off x="631026" y="4742295"/>
          <a:ext cx="4764488" cy="181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2244">
                  <a:extLst>
                    <a:ext uri="{9D8B030D-6E8A-4147-A177-3AD203B41FA5}">
                      <a16:colId xmlns:a16="http://schemas.microsoft.com/office/drawing/2014/main" val="2154415494"/>
                    </a:ext>
                  </a:extLst>
                </a:gridCol>
                <a:gridCol w="2382244">
                  <a:extLst>
                    <a:ext uri="{9D8B030D-6E8A-4147-A177-3AD203B41FA5}">
                      <a16:colId xmlns:a16="http://schemas.microsoft.com/office/drawing/2014/main" val="42033131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Variable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Value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64079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focus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79128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/>
                        <a:t>to_match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37777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/>
                        <a:t>s.istring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0741957"/>
                  </a:ext>
                </a:extLst>
              </a:tr>
              <a:tr h="259812">
                <a:tc>
                  <a:txBody>
                    <a:bodyPr/>
                    <a:lstStyle/>
                    <a:p>
                      <a:r>
                        <a:rPr lang="en-US" sz="1600" dirty="0"/>
                        <a:t>stack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79999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9167916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2D1F5A85-E49B-0F45-99DD-0A4464DDCB81}"/>
              </a:ext>
            </a:extLst>
          </p:cNvPr>
          <p:cNvSpPr txBox="1"/>
          <p:nvPr/>
        </p:nvSpPr>
        <p:spPr>
          <a:xfrm>
            <a:off x="400591" y="291110"/>
            <a:ext cx="5985934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ourier" pitchFamily="2" charset="0"/>
              </a:rPr>
              <a:t>root = start symbol;</a:t>
            </a:r>
            <a:br>
              <a:rPr lang="en-US" sz="1600" dirty="0">
                <a:latin typeface="Courier" pitchFamily="2" charset="0"/>
              </a:rPr>
            </a:br>
            <a:r>
              <a:rPr lang="en-US" sz="1600" dirty="0">
                <a:latin typeface="Courier" pitchFamily="2" charset="0"/>
              </a:rPr>
              <a:t>focus = root;</a:t>
            </a:r>
          </a:p>
          <a:p>
            <a:r>
              <a:rPr lang="en-US" sz="1600" dirty="0">
                <a:latin typeface="Courier" pitchFamily="2" charset="0"/>
              </a:rPr>
              <a:t>push(None);</a:t>
            </a:r>
          </a:p>
          <a:p>
            <a:r>
              <a:rPr lang="en-US" sz="1600" dirty="0" err="1">
                <a:latin typeface="Courier" pitchFamily="2" charset="0"/>
              </a:rPr>
              <a:t>to_match</a:t>
            </a:r>
            <a:r>
              <a:rPr lang="en-US" sz="1600" dirty="0">
                <a:latin typeface="Courier" pitchFamily="2" charset="0"/>
              </a:rPr>
              <a:t> = </a:t>
            </a:r>
            <a:r>
              <a:rPr lang="en-US" sz="1600" dirty="0" err="1">
                <a:latin typeface="Courier" pitchFamily="2" charset="0"/>
              </a:rPr>
              <a:t>s.token</a:t>
            </a:r>
            <a:r>
              <a:rPr lang="en-US" sz="1600" dirty="0">
                <a:latin typeface="Courier" pitchFamily="2" charset="0"/>
              </a:rPr>
              <a:t>();</a:t>
            </a:r>
          </a:p>
          <a:p>
            <a:endParaRPr lang="en-US" sz="1600" dirty="0">
              <a:latin typeface="Courier" pitchFamily="2" charset="0"/>
            </a:endParaRPr>
          </a:p>
          <a:p>
            <a:r>
              <a:rPr lang="en-US" sz="1600" b="1" dirty="0">
                <a:latin typeface="Courier" pitchFamily="2" charset="0"/>
              </a:rPr>
              <a:t>while</a:t>
            </a:r>
            <a:r>
              <a:rPr lang="en-US" sz="1600" dirty="0">
                <a:latin typeface="Courier" pitchFamily="2" charset="0"/>
              </a:rPr>
              <a:t> (true):</a:t>
            </a:r>
          </a:p>
          <a:p>
            <a:r>
              <a:rPr lang="en-US" sz="1600" dirty="0">
                <a:latin typeface="Courier" pitchFamily="2" charset="0"/>
              </a:rPr>
              <a:t>  </a:t>
            </a:r>
            <a:r>
              <a:rPr lang="en-US" sz="1600" b="1" dirty="0">
                <a:latin typeface="Courier" pitchFamily="2" charset="0"/>
              </a:rPr>
              <a:t>if</a:t>
            </a:r>
            <a:r>
              <a:rPr lang="en-US" sz="1600" dirty="0">
                <a:latin typeface="Courier" pitchFamily="2" charset="0"/>
              </a:rPr>
              <a:t> (focus is a nonterminal)</a:t>
            </a:r>
          </a:p>
          <a:p>
            <a:r>
              <a:rPr lang="en-US" sz="1600" dirty="0">
                <a:latin typeface="Courier" pitchFamily="2" charset="0"/>
              </a:rPr>
              <a:t>    </a:t>
            </a:r>
            <a:r>
              <a:rPr lang="en-US" sz="1600" dirty="0">
                <a:highlight>
                  <a:srgbClr val="FFFF00"/>
                </a:highlight>
                <a:latin typeface="Courier" pitchFamily="2" charset="0"/>
              </a:rPr>
              <a:t>pick next rule (A ::= B1,B2,B3...BN);</a:t>
            </a:r>
          </a:p>
          <a:p>
            <a:r>
              <a:rPr lang="en-US" sz="1600" dirty="0">
                <a:highlight>
                  <a:srgbClr val="FFFF00"/>
                </a:highlight>
                <a:latin typeface="Courier" pitchFamily="2" charset="0"/>
              </a:rPr>
              <a:t>    if A == “”: focus=pop(); continue;</a:t>
            </a:r>
          </a:p>
          <a:p>
            <a:r>
              <a:rPr lang="en-US" sz="1600" dirty="0">
                <a:latin typeface="Courier" pitchFamily="2" charset="0"/>
              </a:rPr>
              <a:t>    push(BN... B3, B2);</a:t>
            </a:r>
          </a:p>
          <a:p>
            <a:r>
              <a:rPr lang="en-US" sz="1600" dirty="0">
                <a:latin typeface="Courier" pitchFamily="2" charset="0"/>
              </a:rPr>
              <a:t>    focus = B1</a:t>
            </a:r>
          </a:p>
          <a:p>
            <a:endParaRPr lang="en-US" sz="1600" dirty="0">
              <a:latin typeface="Courier" pitchFamily="2" charset="0"/>
            </a:endParaRPr>
          </a:p>
          <a:p>
            <a:r>
              <a:rPr lang="en-US" sz="1600" b="1" dirty="0">
                <a:latin typeface="Courier" pitchFamily="2" charset="0"/>
              </a:rPr>
              <a:t>  else if </a:t>
            </a:r>
            <a:r>
              <a:rPr lang="en-US" sz="1600" dirty="0">
                <a:latin typeface="Courier" pitchFamily="2" charset="0"/>
              </a:rPr>
              <a:t>(focus == </a:t>
            </a:r>
            <a:r>
              <a:rPr lang="en-US" sz="1600" dirty="0" err="1">
                <a:latin typeface="Courier" pitchFamily="2" charset="0"/>
              </a:rPr>
              <a:t>to_match</a:t>
            </a:r>
            <a:r>
              <a:rPr lang="en-US" sz="1600" dirty="0">
                <a:latin typeface="Courier" pitchFamily="2" charset="0"/>
              </a:rPr>
              <a:t>)</a:t>
            </a:r>
          </a:p>
          <a:p>
            <a:r>
              <a:rPr lang="en-US" sz="1600" dirty="0">
                <a:latin typeface="Courier" pitchFamily="2" charset="0"/>
              </a:rPr>
              <a:t>    </a:t>
            </a:r>
            <a:r>
              <a:rPr lang="en-US" sz="1600" dirty="0" err="1">
                <a:latin typeface="Courier" pitchFamily="2" charset="0"/>
              </a:rPr>
              <a:t>to_match</a:t>
            </a:r>
            <a:r>
              <a:rPr lang="en-US" sz="1600" dirty="0">
                <a:latin typeface="Courier" pitchFamily="2" charset="0"/>
              </a:rPr>
              <a:t> = </a:t>
            </a:r>
            <a:r>
              <a:rPr lang="en-US" sz="1600" dirty="0" err="1">
                <a:latin typeface="Courier" pitchFamily="2" charset="0"/>
              </a:rPr>
              <a:t>s.token</a:t>
            </a:r>
            <a:r>
              <a:rPr lang="en-US" sz="1600" dirty="0">
                <a:latin typeface="Courier" pitchFamily="2" charset="0"/>
              </a:rPr>
              <a:t>()</a:t>
            </a:r>
          </a:p>
          <a:p>
            <a:r>
              <a:rPr lang="en-US" sz="1600" dirty="0">
                <a:latin typeface="Courier" pitchFamily="2" charset="0"/>
              </a:rPr>
              <a:t>    focus = pop()</a:t>
            </a:r>
          </a:p>
          <a:p>
            <a:endParaRPr lang="en-US" sz="1600" dirty="0">
              <a:latin typeface="Courier" pitchFamily="2" charset="0"/>
            </a:endParaRPr>
          </a:p>
          <a:p>
            <a:r>
              <a:rPr lang="en-US" sz="1600" b="1" dirty="0">
                <a:latin typeface="Courier" pitchFamily="2" charset="0"/>
              </a:rPr>
              <a:t>  else if </a:t>
            </a:r>
            <a:r>
              <a:rPr lang="en-US" sz="1600" dirty="0">
                <a:latin typeface="Courier" pitchFamily="2" charset="0"/>
              </a:rPr>
              <a:t>(</a:t>
            </a:r>
            <a:r>
              <a:rPr lang="en-US" sz="1600" dirty="0" err="1">
                <a:latin typeface="Courier" pitchFamily="2" charset="0"/>
              </a:rPr>
              <a:t>to_match</a:t>
            </a:r>
            <a:r>
              <a:rPr lang="en-US" sz="1600" dirty="0">
                <a:latin typeface="Courier" pitchFamily="2" charset="0"/>
              </a:rPr>
              <a:t> == None and focus == None) </a:t>
            </a:r>
          </a:p>
          <a:p>
            <a:r>
              <a:rPr lang="en-US" sz="1600" dirty="0">
                <a:latin typeface="Courier" pitchFamily="2" charset="0"/>
              </a:rPr>
              <a:t>    Accept</a:t>
            </a:r>
          </a:p>
          <a:p>
            <a:r>
              <a:rPr lang="en-US" sz="1600" dirty="0">
                <a:latin typeface="Courier" pitchFamily="2" charset="0"/>
              </a:rPr>
              <a:t>  </a:t>
            </a:r>
          </a:p>
          <a:p>
            <a:endParaRPr lang="en-US" sz="1600" dirty="0">
              <a:latin typeface="Courier" pitchFamily="2" charset="0"/>
            </a:endParaRPr>
          </a:p>
          <a:p>
            <a:endParaRPr lang="en-US" sz="1600" dirty="0">
              <a:latin typeface="Courier" pitchFamily="2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6A103AB-5157-9743-BC3A-0C7404719604}"/>
              </a:ext>
            </a:extLst>
          </p:cNvPr>
          <p:cNvSpPr/>
          <p:nvPr/>
        </p:nvSpPr>
        <p:spPr>
          <a:xfrm>
            <a:off x="7662332" y="500718"/>
            <a:ext cx="3911601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</a:rPr>
              <a:t>1: Expr  ::= Unit Expr2</a:t>
            </a:r>
          </a:p>
          <a:p>
            <a:r>
              <a:rPr lang="en-US" dirty="0">
                <a:latin typeface="Courier" pitchFamily="2" charset="0"/>
              </a:rPr>
              <a:t>2: Expr2 ::= Op Unit Expr2</a:t>
            </a:r>
          </a:p>
          <a:p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3:       | “”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4: Unit  ::= ‘(‘ Expr ‘)’</a:t>
            </a:r>
          </a:p>
          <a:p>
            <a:r>
              <a:rPr lang="en-US" dirty="0">
                <a:latin typeface="Courier" pitchFamily="2" charset="0"/>
              </a:rPr>
              <a:t>5:       |    ID</a:t>
            </a:r>
          </a:p>
          <a:p>
            <a:r>
              <a:rPr lang="en-US" dirty="0">
                <a:latin typeface="Courier" pitchFamily="2" charset="0"/>
              </a:rPr>
              <a:t>6: Op    ::= ‘+’</a:t>
            </a:r>
          </a:p>
          <a:p>
            <a:r>
              <a:rPr lang="en-US" dirty="0">
                <a:latin typeface="Courier" pitchFamily="2" charset="0"/>
              </a:rPr>
              <a:t>7:       |   ‘*’</a:t>
            </a:r>
          </a:p>
        </p:txBody>
      </p:sp>
      <p:graphicFrame>
        <p:nvGraphicFramePr>
          <p:cNvPr id="15" name="Table 9">
            <a:extLst>
              <a:ext uri="{FF2B5EF4-FFF2-40B4-BE49-F238E27FC236}">
                <a16:creationId xmlns:a16="http://schemas.microsoft.com/office/drawing/2014/main" id="{C29E8994-1FD5-DB4F-94F8-6AE5D164BF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6803087"/>
              </p:ext>
            </p:extLst>
          </p:nvPr>
        </p:nvGraphicFramePr>
        <p:xfrm>
          <a:off x="6796487" y="3108494"/>
          <a:ext cx="5105400" cy="296672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552700">
                  <a:extLst>
                    <a:ext uri="{9D8B030D-6E8A-4147-A177-3AD203B41FA5}">
                      <a16:colId xmlns:a16="http://schemas.microsoft.com/office/drawing/2014/main" val="3057982666"/>
                    </a:ext>
                  </a:extLst>
                </a:gridCol>
                <a:gridCol w="2552700">
                  <a:extLst>
                    <a:ext uri="{9D8B030D-6E8A-4147-A177-3AD203B41FA5}">
                      <a16:colId xmlns:a16="http://schemas.microsoft.com/office/drawing/2014/main" val="18853998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Expanded Rule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Sentential Form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70127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start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Expr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50635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72912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73781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9622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8516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96396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29062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F0501035-8CC1-2A49-AEF6-4C65A8BE668B}"/>
              </a:ext>
            </a:extLst>
          </p:cNvPr>
          <p:cNvSpPr txBox="1"/>
          <p:nvPr/>
        </p:nvSpPr>
        <p:spPr>
          <a:xfrm>
            <a:off x="5723467" y="719667"/>
            <a:ext cx="15617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How to handle</a:t>
            </a:r>
            <a:br>
              <a:rPr lang="en-US" i="1" dirty="0"/>
            </a:br>
            <a:r>
              <a:rPr lang="en-US" i="1" dirty="0"/>
              <a:t>this case?</a:t>
            </a:r>
          </a:p>
        </p:txBody>
      </p:sp>
      <p:graphicFrame>
        <p:nvGraphicFramePr>
          <p:cNvPr id="9" name="Table 11">
            <a:extLst>
              <a:ext uri="{FF2B5EF4-FFF2-40B4-BE49-F238E27FC236}">
                <a16:creationId xmlns:a16="http://schemas.microsoft.com/office/drawing/2014/main" id="{AF7D498A-D3DE-AA49-95F7-621BA36F53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507606"/>
              </p:ext>
            </p:extLst>
          </p:nvPr>
        </p:nvGraphicFramePr>
        <p:xfrm>
          <a:off x="546359" y="4898082"/>
          <a:ext cx="4764488" cy="181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2244">
                  <a:extLst>
                    <a:ext uri="{9D8B030D-6E8A-4147-A177-3AD203B41FA5}">
                      <a16:colId xmlns:a16="http://schemas.microsoft.com/office/drawing/2014/main" val="2154415494"/>
                    </a:ext>
                  </a:extLst>
                </a:gridCol>
                <a:gridCol w="2382244">
                  <a:extLst>
                    <a:ext uri="{9D8B030D-6E8A-4147-A177-3AD203B41FA5}">
                      <a16:colId xmlns:a16="http://schemas.microsoft.com/office/drawing/2014/main" val="42033131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Variable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Value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64079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focus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79128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/>
                        <a:t>to_match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37777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/>
                        <a:t>s.istring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0741957"/>
                  </a:ext>
                </a:extLst>
              </a:tr>
              <a:tr h="259812">
                <a:tc>
                  <a:txBody>
                    <a:bodyPr/>
                    <a:lstStyle/>
                    <a:p>
                      <a:r>
                        <a:rPr lang="en-US" sz="1600" dirty="0"/>
                        <a:t>stack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79999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386175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88A59A-E87C-DB44-8041-2F4EE8D455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820400" cy="1325563"/>
          </a:xfrm>
        </p:spPr>
        <p:txBody>
          <a:bodyPr/>
          <a:lstStyle/>
          <a:p>
            <a:r>
              <a:rPr lang="en-US" dirty="0"/>
              <a:t>How about indirect left recursion?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CFB5303-6EEE-4D4D-BBA4-8EFF4E296E2F}"/>
              </a:ext>
            </a:extLst>
          </p:cNvPr>
          <p:cNvSpPr txBox="1"/>
          <p:nvPr/>
        </p:nvSpPr>
        <p:spPr>
          <a:xfrm>
            <a:off x="1083733" y="4445000"/>
            <a:ext cx="20208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direct left recursion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0CFCEF2-C9E6-3E40-A699-6DA6638EB9D1}"/>
              </a:ext>
            </a:extLst>
          </p:cNvPr>
          <p:cNvSpPr txBox="1"/>
          <p:nvPr/>
        </p:nvSpPr>
        <p:spPr>
          <a:xfrm>
            <a:off x="7374466" y="4715933"/>
            <a:ext cx="21956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indirect left recursion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6416037-3146-354B-9709-EFE3037B317C}"/>
              </a:ext>
            </a:extLst>
          </p:cNvPr>
          <p:cNvSpPr txBox="1"/>
          <p:nvPr/>
        </p:nvSpPr>
        <p:spPr>
          <a:xfrm>
            <a:off x="3953933" y="5698067"/>
            <a:ext cx="38522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Top down parsing cannot handle either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D8C4B7A-1CEA-EF4A-A9C0-73EF97A817D9}"/>
              </a:ext>
            </a:extLst>
          </p:cNvPr>
          <p:cNvSpPr/>
          <p:nvPr/>
        </p:nvSpPr>
        <p:spPr>
          <a:xfrm>
            <a:off x="761998" y="2258511"/>
            <a:ext cx="391160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</a:rPr>
              <a:t>1: 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Expr</a:t>
            </a:r>
            <a:r>
              <a:rPr lang="en-US" dirty="0">
                <a:latin typeface="Courier" pitchFamily="2" charset="0"/>
              </a:rPr>
              <a:t>  ::= 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Expr</a:t>
            </a:r>
            <a:r>
              <a:rPr lang="en-US" dirty="0">
                <a:latin typeface="Courier" pitchFamily="2" charset="0"/>
              </a:rPr>
              <a:t> Op Unit</a:t>
            </a:r>
          </a:p>
          <a:p>
            <a:r>
              <a:rPr lang="en-US" dirty="0">
                <a:latin typeface="Courier" pitchFamily="2" charset="0"/>
              </a:rPr>
              <a:t>2:       |   Unit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3: Unit  ::= ‘(‘ Expr ‘)’</a:t>
            </a:r>
          </a:p>
          <a:p>
            <a:r>
              <a:rPr lang="en-US" dirty="0">
                <a:latin typeface="Courier" pitchFamily="2" charset="0"/>
              </a:rPr>
              <a:t>4:       |    ID</a:t>
            </a:r>
          </a:p>
          <a:p>
            <a:r>
              <a:rPr lang="en-US" dirty="0">
                <a:latin typeface="Courier" pitchFamily="2" charset="0"/>
              </a:rPr>
              <a:t>5: Op    ::= ‘+’</a:t>
            </a:r>
          </a:p>
          <a:p>
            <a:r>
              <a:rPr lang="en-US" dirty="0">
                <a:latin typeface="Courier" pitchFamily="2" charset="0"/>
              </a:rPr>
              <a:t>6:       |   ‘*’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F7373C7-7973-E945-B8F7-4C14639BF015}"/>
              </a:ext>
            </a:extLst>
          </p:cNvPr>
          <p:cNvSpPr/>
          <p:nvPr/>
        </p:nvSpPr>
        <p:spPr>
          <a:xfrm>
            <a:off x="6096000" y="2413337"/>
            <a:ext cx="5054601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</a:rPr>
              <a:t>1: </a:t>
            </a:r>
            <a:r>
              <a:rPr lang="en-US" dirty="0" err="1">
                <a:highlight>
                  <a:srgbClr val="FFFF00"/>
                </a:highlight>
                <a:latin typeface="Courier" pitchFamily="2" charset="0"/>
              </a:rPr>
              <a:t>Expr_base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 </a:t>
            </a:r>
            <a:r>
              <a:rPr lang="en-US" dirty="0">
                <a:latin typeface="Courier" pitchFamily="2" charset="0"/>
              </a:rPr>
              <a:t>::= Unit</a:t>
            </a:r>
          </a:p>
          <a:p>
            <a:r>
              <a:rPr lang="en-US" dirty="0">
                <a:latin typeface="Courier" pitchFamily="2" charset="0"/>
              </a:rPr>
              <a:t>2:           |   </a:t>
            </a:r>
            <a:r>
              <a:rPr lang="en-US" dirty="0" err="1">
                <a:highlight>
                  <a:srgbClr val="FFFF00"/>
                </a:highlight>
                <a:latin typeface="Courier" pitchFamily="2" charset="0"/>
              </a:rPr>
              <a:t>Expr_op</a:t>
            </a:r>
            <a:endParaRPr lang="en-US" dirty="0">
              <a:highlight>
                <a:srgbClr val="FFFF00"/>
              </a:highlight>
              <a:latin typeface="Courier" pitchFamily="2" charset="0"/>
            </a:endParaRPr>
          </a:p>
          <a:p>
            <a:r>
              <a:rPr lang="en-US" dirty="0">
                <a:latin typeface="Courier" pitchFamily="2" charset="0"/>
              </a:rPr>
              <a:t>3: </a:t>
            </a:r>
            <a:r>
              <a:rPr lang="en-US" dirty="0" err="1">
                <a:latin typeface="Courier" pitchFamily="2" charset="0"/>
              </a:rPr>
              <a:t>Expr_op</a:t>
            </a:r>
            <a:r>
              <a:rPr lang="en-US" dirty="0">
                <a:latin typeface="Courier" pitchFamily="2" charset="0"/>
              </a:rPr>
              <a:t>   ::= </a:t>
            </a:r>
            <a:r>
              <a:rPr lang="en-US" dirty="0" err="1">
                <a:highlight>
                  <a:srgbClr val="FFFF00"/>
                </a:highlight>
                <a:latin typeface="Courier" pitchFamily="2" charset="0"/>
              </a:rPr>
              <a:t>Expr_base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 </a:t>
            </a:r>
            <a:r>
              <a:rPr lang="en-US" dirty="0">
                <a:latin typeface="Courier" pitchFamily="2" charset="0"/>
              </a:rPr>
              <a:t>Op Unit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4: Unit      ::= ‘(‘ </a:t>
            </a:r>
            <a:r>
              <a:rPr lang="en-US" dirty="0" err="1">
                <a:latin typeface="Courier" pitchFamily="2" charset="0"/>
              </a:rPr>
              <a:t>Expr_base</a:t>
            </a:r>
            <a:r>
              <a:rPr lang="en-US" dirty="0">
                <a:latin typeface="Courier" pitchFamily="2" charset="0"/>
              </a:rPr>
              <a:t> ‘)’</a:t>
            </a:r>
          </a:p>
          <a:p>
            <a:r>
              <a:rPr lang="en-US" dirty="0">
                <a:latin typeface="Courier" pitchFamily="2" charset="0"/>
              </a:rPr>
              <a:t>5:            |    ID</a:t>
            </a:r>
          </a:p>
          <a:p>
            <a:r>
              <a:rPr lang="en-US" dirty="0">
                <a:latin typeface="Courier" pitchFamily="2" charset="0"/>
              </a:rPr>
              <a:t>6: Op        ::= ‘+’</a:t>
            </a:r>
          </a:p>
          <a:p>
            <a:r>
              <a:rPr lang="en-US" dirty="0">
                <a:latin typeface="Courier" pitchFamily="2" charset="0"/>
              </a:rPr>
              <a:t>7:           |   ‘*’</a:t>
            </a:r>
          </a:p>
        </p:txBody>
      </p:sp>
    </p:spTree>
    <p:extLst>
      <p:ext uri="{BB962C8B-B14F-4D97-AF65-F5344CB8AC3E}">
        <p14:creationId xmlns:p14="http://schemas.microsoft.com/office/powerpoint/2010/main" val="1943373930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88A59A-E87C-DB44-8041-2F4EE8D455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820400" cy="1325563"/>
          </a:xfrm>
        </p:spPr>
        <p:txBody>
          <a:bodyPr/>
          <a:lstStyle/>
          <a:p>
            <a:r>
              <a:rPr lang="en-US" dirty="0"/>
              <a:t>How about indirect left recursion?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6416037-3146-354B-9709-EFE3037B317C}"/>
              </a:ext>
            </a:extLst>
          </p:cNvPr>
          <p:cNvSpPr txBox="1"/>
          <p:nvPr/>
        </p:nvSpPr>
        <p:spPr>
          <a:xfrm>
            <a:off x="397933" y="4419600"/>
            <a:ext cx="32930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Identify indirect left left recursion</a:t>
            </a:r>
          </a:p>
          <a:p>
            <a:endParaRPr lang="en-US" i="1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F7373C7-7973-E945-B8F7-4C14639BF015}"/>
              </a:ext>
            </a:extLst>
          </p:cNvPr>
          <p:cNvSpPr/>
          <p:nvPr/>
        </p:nvSpPr>
        <p:spPr>
          <a:xfrm>
            <a:off x="3953933" y="1896870"/>
            <a:ext cx="5054601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</a:rPr>
              <a:t>1: </a:t>
            </a:r>
            <a:r>
              <a:rPr lang="en-US" dirty="0" err="1">
                <a:highlight>
                  <a:srgbClr val="FFFF00"/>
                </a:highlight>
                <a:latin typeface="Courier" pitchFamily="2" charset="0"/>
              </a:rPr>
              <a:t>Expr_base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 </a:t>
            </a:r>
            <a:r>
              <a:rPr lang="en-US" dirty="0">
                <a:latin typeface="Courier" pitchFamily="2" charset="0"/>
              </a:rPr>
              <a:t>::= Unit</a:t>
            </a:r>
          </a:p>
          <a:p>
            <a:r>
              <a:rPr lang="en-US" dirty="0">
                <a:latin typeface="Courier" pitchFamily="2" charset="0"/>
              </a:rPr>
              <a:t>2:           |   </a:t>
            </a:r>
            <a:r>
              <a:rPr lang="en-US" dirty="0" err="1">
                <a:highlight>
                  <a:srgbClr val="FFFF00"/>
                </a:highlight>
                <a:latin typeface="Courier" pitchFamily="2" charset="0"/>
              </a:rPr>
              <a:t>Expr_op</a:t>
            </a:r>
            <a:endParaRPr lang="en-US" dirty="0">
              <a:highlight>
                <a:srgbClr val="FFFF00"/>
              </a:highlight>
              <a:latin typeface="Courier" pitchFamily="2" charset="0"/>
            </a:endParaRPr>
          </a:p>
          <a:p>
            <a:r>
              <a:rPr lang="en-US" dirty="0">
                <a:latin typeface="Courier" pitchFamily="2" charset="0"/>
              </a:rPr>
              <a:t>3: </a:t>
            </a:r>
            <a:r>
              <a:rPr lang="en-US" dirty="0" err="1">
                <a:latin typeface="Courier" pitchFamily="2" charset="0"/>
              </a:rPr>
              <a:t>Expr_op</a:t>
            </a:r>
            <a:r>
              <a:rPr lang="en-US" dirty="0">
                <a:latin typeface="Courier" pitchFamily="2" charset="0"/>
              </a:rPr>
              <a:t>   ::= </a:t>
            </a:r>
            <a:r>
              <a:rPr lang="en-US" dirty="0" err="1">
                <a:highlight>
                  <a:srgbClr val="FFFF00"/>
                </a:highlight>
                <a:latin typeface="Courier" pitchFamily="2" charset="0"/>
              </a:rPr>
              <a:t>Expr_base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 </a:t>
            </a:r>
            <a:r>
              <a:rPr lang="en-US" dirty="0">
                <a:latin typeface="Courier" pitchFamily="2" charset="0"/>
              </a:rPr>
              <a:t>Op Unit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4: Unit      ::= ‘(‘ </a:t>
            </a:r>
            <a:r>
              <a:rPr lang="en-US" dirty="0" err="1">
                <a:latin typeface="Courier" pitchFamily="2" charset="0"/>
              </a:rPr>
              <a:t>Expr_base</a:t>
            </a:r>
            <a:r>
              <a:rPr lang="en-US" dirty="0">
                <a:latin typeface="Courier" pitchFamily="2" charset="0"/>
              </a:rPr>
              <a:t> ‘)’</a:t>
            </a:r>
          </a:p>
          <a:p>
            <a:r>
              <a:rPr lang="en-US" dirty="0">
                <a:latin typeface="Courier" pitchFamily="2" charset="0"/>
              </a:rPr>
              <a:t>5:            |    ID</a:t>
            </a:r>
          </a:p>
          <a:p>
            <a:r>
              <a:rPr lang="en-US" dirty="0">
                <a:latin typeface="Courier" pitchFamily="2" charset="0"/>
              </a:rPr>
              <a:t>6: Op        ::= ‘+’</a:t>
            </a:r>
          </a:p>
          <a:p>
            <a:r>
              <a:rPr lang="en-US" dirty="0">
                <a:latin typeface="Courier" pitchFamily="2" charset="0"/>
              </a:rPr>
              <a:t>7:           |   ‘*’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7785D27B-C486-4047-B0EC-46A6AFF6B66A}"/>
                  </a:ext>
                </a:extLst>
              </p:cNvPr>
              <p:cNvSpPr/>
              <p:nvPr/>
            </p:nvSpPr>
            <p:spPr>
              <a:xfrm>
                <a:off x="3953933" y="5243731"/>
                <a:ext cx="525765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i="1" dirty="0"/>
                  <a:t>Expr_base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→</m:t>
                        </m:r>
                      </m:e>
                      <m:sub>
                        <m:r>
                          <a:rPr lang="en-US" sz="2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𝑙h𝑠</m:t>
                        </m:r>
                      </m:sub>
                    </m:sSub>
                  </m:oMath>
                </a14:m>
                <a:r>
                  <a:rPr lang="en-US" sz="2400" i="1" dirty="0"/>
                  <a:t> </a:t>
                </a:r>
                <a:r>
                  <a:rPr lang="en-US" sz="2400" i="1" dirty="0" err="1"/>
                  <a:t>Expr_op</a:t>
                </a:r>
                <a:r>
                  <a:rPr lang="en-US" sz="2400" i="1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→</m:t>
                        </m:r>
                      </m:e>
                      <m:sub>
                        <m:r>
                          <a:rPr lang="en-US" sz="2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𝑙h𝑠</m:t>
                        </m:r>
                      </m:sub>
                    </m:sSub>
                    <m:r>
                      <a:rPr lang="en-US" sz="24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i="1" dirty="0" err="1"/>
                  <a:t>Expr_base</a:t>
                </a:r>
                <a:endParaRPr lang="en-US" sz="2400" i="1" dirty="0"/>
              </a:p>
            </p:txBody>
          </p:sp>
        </mc:Choice>
        <mc:Fallback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7785D27B-C486-4047-B0EC-46A6AFF6B66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3933" y="5243731"/>
                <a:ext cx="5257658" cy="461665"/>
              </a:xfrm>
              <a:prstGeom prst="rect">
                <a:avLst/>
              </a:prstGeom>
              <a:blipFill>
                <a:blip r:embed="rId2"/>
                <a:stretch>
                  <a:fillRect l="-1928" t="-7895" r="-723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32850299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88A59A-E87C-DB44-8041-2F4EE8D455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820400" cy="1325563"/>
          </a:xfrm>
        </p:spPr>
        <p:txBody>
          <a:bodyPr/>
          <a:lstStyle/>
          <a:p>
            <a:r>
              <a:rPr lang="en-US" dirty="0"/>
              <a:t>How about indirect left recursion?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6416037-3146-354B-9709-EFE3037B317C}"/>
              </a:ext>
            </a:extLst>
          </p:cNvPr>
          <p:cNvSpPr txBox="1"/>
          <p:nvPr/>
        </p:nvSpPr>
        <p:spPr>
          <a:xfrm>
            <a:off x="397933" y="4419600"/>
            <a:ext cx="32930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Identify indirect left left recursion</a:t>
            </a:r>
          </a:p>
          <a:p>
            <a:endParaRPr lang="en-US" i="1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F7373C7-7973-E945-B8F7-4C14639BF015}"/>
              </a:ext>
            </a:extLst>
          </p:cNvPr>
          <p:cNvSpPr/>
          <p:nvPr/>
        </p:nvSpPr>
        <p:spPr>
          <a:xfrm>
            <a:off x="3953933" y="1896870"/>
            <a:ext cx="5054601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</a:rPr>
              <a:t>1: </a:t>
            </a:r>
            <a:r>
              <a:rPr lang="en-US" dirty="0" err="1">
                <a:highlight>
                  <a:srgbClr val="FFFF00"/>
                </a:highlight>
                <a:latin typeface="Courier" pitchFamily="2" charset="0"/>
              </a:rPr>
              <a:t>Expr_base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 </a:t>
            </a:r>
            <a:r>
              <a:rPr lang="en-US" dirty="0">
                <a:latin typeface="Courier" pitchFamily="2" charset="0"/>
              </a:rPr>
              <a:t>::= Unit</a:t>
            </a:r>
          </a:p>
          <a:p>
            <a:r>
              <a:rPr lang="en-US" dirty="0">
                <a:latin typeface="Courier" pitchFamily="2" charset="0"/>
              </a:rPr>
              <a:t>2:           |   </a:t>
            </a:r>
            <a:r>
              <a:rPr lang="en-US" dirty="0" err="1">
                <a:highlight>
                  <a:srgbClr val="FFFF00"/>
                </a:highlight>
                <a:latin typeface="Courier" pitchFamily="2" charset="0"/>
              </a:rPr>
              <a:t>Expr_op</a:t>
            </a:r>
            <a:endParaRPr lang="en-US" dirty="0">
              <a:highlight>
                <a:srgbClr val="FFFF00"/>
              </a:highlight>
              <a:latin typeface="Courier" pitchFamily="2" charset="0"/>
            </a:endParaRPr>
          </a:p>
          <a:p>
            <a:r>
              <a:rPr lang="en-US" dirty="0">
                <a:latin typeface="Courier" pitchFamily="2" charset="0"/>
              </a:rPr>
              <a:t>3: </a:t>
            </a:r>
            <a:r>
              <a:rPr lang="en-US" dirty="0" err="1">
                <a:latin typeface="Courier" pitchFamily="2" charset="0"/>
              </a:rPr>
              <a:t>Expr_op</a:t>
            </a:r>
            <a:r>
              <a:rPr lang="en-US" dirty="0">
                <a:latin typeface="Courier" pitchFamily="2" charset="0"/>
              </a:rPr>
              <a:t>   ::= </a:t>
            </a:r>
            <a:r>
              <a:rPr lang="en-US" dirty="0" err="1">
                <a:highlight>
                  <a:srgbClr val="FFFF00"/>
                </a:highlight>
                <a:latin typeface="Courier" pitchFamily="2" charset="0"/>
              </a:rPr>
              <a:t>Expr_base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 </a:t>
            </a:r>
            <a:r>
              <a:rPr lang="en-US" dirty="0">
                <a:latin typeface="Courier" pitchFamily="2" charset="0"/>
              </a:rPr>
              <a:t>Op Unit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4: Unit      ::= ‘(‘ </a:t>
            </a:r>
            <a:r>
              <a:rPr lang="en-US" dirty="0" err="1">
                <a:latin typeface="Courier" pitchFamily="2" charset="0"/>
              </a:rPr>
              <a:t>Expr_base</a:t>
            </a:r>
            <a:r>
              <a:rPr lang="en-US" dirty="0">
                <a:latin typeface="Courier" pitchFamily="2" charset="0"/>
              </a:rPr>
              <a:t> ‘)’</a:t>
            </a:r>
          </a:p>
          <a:p>
            <a:r>
              <a:rPr lang="en-US" dirty="0">
                <a:latin typeface="Courier" pitchFamily="2" charset="0"/>
              </a:rPr>
              <a:t>5:            |    ID</a:t>
            </a:r>
          </a:p>
          <a:p>
            <a:r>
              <a:rPr lang="en-US" dirty="0">
                <a:latin typeface="Courier" pitchFamily="2" charset="0"/>
              </a:rPr>
              <a:t>6: Op        ::= ‘+’</a:t>
            </a:r>
          </a:p>
          <a:p>
            <a:r>
              <a:rPr lang="en-US" dirty="0">
                <a:latin typeface="Courier" pitchFamily="2" charset="0"/>
              </a:rPr>
              <a:t>7:           |   ‘*’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7785D27B-C486-4047-B0EC-46A6AFF6B66A}"/>
                  </a:ext>
                </a:extLst>
              </p:cNvPr>
              <p:cNvSpPr/>
              <p:nvPr/>
            </p:nvSpPr>
            <p:spPr>
              <a:xfrm>
                <a:off x="3953933" y="5243731"/>
                <a:ext cx="525765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i="1" dirty="0"/>
                  <a:t>Expr_base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→</m:t>
                        </m:r>
                      </m:e>
                      <m:sub>
                        <m:r>
                          <a:rPr lang="en-US" sz="2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𝑙h𝑠</m:t>
                        </m:r>
                      </m:sub>
                    </m:sSub>
                  </m:oMath>
                </a14:m>
                <a:r>
                  <a:rPr lang="en-US" sz="2400" i="1" dirty="0"/>
                  <a:t> </a:t>
                </a:r>
                <a:r>
                  <a:rPr lang="en-US" sz="2400" i="1" dirty="0" err="1"/>
                  <a:t>Expr_op</a:t>
                </a:r>
                <a:r>
                  <a:rPr lang="en-US" sz="2400" i="1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→</m:t>
                        </m:r>
                      </m:e>
                      <m:sub>
                        <m:r>
                          <a:rPr lang="en-US" sz="2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𝑙h𝑠</m:t>
                        </m:r>
                      </m:sub>
                    </m:sSub>
                    <m:r>
                      <a:rPr lang="en-US" sz="24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i="1" dirty="0" err="1"/>
                  <a:t>Expr_base</a:t>
                </a:r>
                <a:endParaRPr lang="en-US" sz="2400" i="1" dirty="0"/>
              </a:p>
            </p:txBody>
          </p:sp>
        </mc:Choice>
        <mc:Fallback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7785D27B-C486-4047-B0EC-46A6AFF6B66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3933" y="5243731"/>
                <a:ext cx="5257658" cy="461665"/>
              </a:xfrm>
              <a:prstGeom prst="rect">
                <a:avLst/>
              </a:prstGeom>
              <a:blipFill>
                <a:blip r:embed="rId2"/>
                <a:stretch>
                  <a:fillRect l="-1928" t="-7895" r="-723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0BF390D5-3744-8F4B-9877-D1DE8F5C71E1}"/>
              </a:ext>
            </a:extLst>
          </p:cNvPr>
          <p:cNvSpPr txBox="1"/>
          <p:nvPr/>
        </p:nvSpPr>
        <p:spPr>
          <a:xfrm>
            <a:off x="3953933" y="6206067"/>
            <a:ext cx="58524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Substitute indirect non-terminal closer to initial non-terminal</a:t>
            </a:r>
          </a:p>
        </p:txBody>
      </p:sp>
    </p:spTree>
    <p:extLst>
      <p:ext uri="{BB962C8B-B14F-4D97-AF65-F5344CB8AC3E}">
        <p14:creationId xmlns:p14="http://schemas.microsoft.com/office/powerpoint/2010/main" val="1005016953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88A59A-E87C-DB44-8041-2F4EE8D455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820400" cy="1325563"/>
          </a:xfrm>
        </p:spPr>
        <p:txBody>
          <a:bodyPr/>
          <a:lstStyle/>
          <a:p>
            <a:r>
              <a:rPr lang="en-US" dirty="0"/>
              <a:t>How about indirect left recursion?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6416037-3146-354B-9709-EFE3037B317C}"/>
              </a:ext>
            </a:extLst>
          </p:cNvPr>
          <p:cNvSpPr txBox="1"/>
          <p:nvPr/>
        </p:nvSpPr>
        <p:spPr>
          <a:xfrm>
            <a:off x="397933" y="4419600"/>
            <a:ext cx="32930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Identify indirect left left recursion</a:t>
            </a:r>
          </a:p>
          <a:p>
            <a:endParaRPr lang="en-US" i="1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F7373C7-7973-E945-B8F7-4C14639BF015}"/>
              </a:ext>
            </a:extLst>
          </p:cNvPr>
          <p:cNvSpPr/>
          <p:nvPr/>
        </p:nvSpPr>
        <p:spPr>
          <a:xfrm>
            <a:off x="1041399" y="1887604"/>
            <a:ext cx="5054601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</a:rPr>
              <a:t>1: </a:t>
            </a:r>
            <a:r>
              <a:rPr lang="en-US" dirty="0" err="1">
                <a:latin typeface="Courier" pitchFamily="2" charset="0"/>
              </a:rPr>
              <a:t>Expr_base</a:t>
            </a:r>
            <a:r>
              <a:rPr lang="en-US" dirty="0">
                <a:latin typeface="Courier" pitchFamily="2" charset="0"/>
              </a:rPr>
              <a:t> ::= Unit</a:t>
            </a:r>
          </a:p>
          <a:p>
            <a:r>
              <a:rPr lang="en-US" dirty="0">
                <a:latin typeface="Courier" pitchFamily="2" charset="0"/>
              </a:rPr>
              <a:t>2:           |   </a:t>
            </a:r>
            <a:r>
              <a:rPr lang="en-US" dirty="0" err="1">
                <a:latin typeface="Courier" pitchFamily="2" charset="0"/>
              </a:rPr>
              <a:t>Expr_op</a:t>
            </a:r>
            <a:endParaRPr lang="en-US" dirty="0">
              <a:latin typeface="Courier" pitchFamily="2" charset="0"/>
            </a:endParaRPr>
          </a:p>
          <a:p>
            <a:r>
              <a:rPr lang="en-US" dirty="0">
                <a:latin typeface="Courier" pitchFamily="2" charset="0"/>
              </a:rPr>
              <a:t>3: </a:t>
            </a:r>
            <a:r>
              <a:rPr lang="en-US" dirty="0" err="1">
                <a:latin typeface="Courier" pitchFamily="2" charset="0"/>
              </a:rPr>
              <a:t>Expr_op</a:t>
            </a:r>
            <a:r>
              <a:rPr lang="en-US" dirty="0">
                <a:latin typeface="Courier" pitchFamily="2" charset="0"/>
              </a:rPr>
              <a:t>   ::= </a:t>
            </a:r>
            <a:r>
              <a:rPr lang="en-US" dirty="0" err="1">
                <a:latin typeface="Courier" pitchFamily="2" charset="0"/>
              </a:rPr>
              <a:t>Expr_base</a:t>
            </a:r>
            <a:r>
              <a:rPr lang="en-US" dirty="0">
                <a:latin typeface="Courier" pitchFamily="2" charset="0"/>
              </a:rPr>
              <a:t> Op Unit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4: Unit      ::= ‘(‘ </a:t>
            </a:r>
            <a:r>
              <a:rPr lang="en-US" dirty="0" err="1">
                <a:latin typeface="Courier" pitchFamily="2" charset="0"/>
              </a:rPr>
              <a:t>Expr_base</a:t>
            </a:r>
            <a:r>
              <a:rPr lang="en-US" dirty="0">
                <a:latin typeface="Courier" pitchFamily="2" charset="0"/>
              </a:rPr>
              <a:t> ‘)’</a:t>
            </a:r>
          </a:p>
          <a:p>
            <a:r>
              <a:rPr lang="en-US" dirty="0">
                <a:latin typeface="Courier" pitchFamily="2" charset="0"/>
              </a:rPr>
              <a:t>5:            |  ID</a:t>
            </a:r>
          </a:p>
          <a:p>
            <a:r>
              <a:rPr lang="en-US" dirty="0">
                <a:latin typeface="Courier" pitchFamily="2" charset="0"/>
              </a:rPr>
              <a:t>6: Op        ::= ‘+’</a:t>
            </a:r>
          </a:p>
          <a:p>
            <a:r>
              <a:rPr lang="en-US" dirty="0">
                <a:latin typeface="Courier" pitchFamily="2" charset="0"/>
              </a:rPr>
              <a:t>7:           |   ‘*’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7785D27B-C486-4047-B0EC-46A6AFF6B66A}"/>
                  </a:ext>
                </a:extLst>
              </p:cNvPr>
              <p:cNvSpPr/>
              <p:nvPr/>
            </p:nvSpPr>
            <p:spPr>
              <a:xfrm>
                <a:off x="3953933" y="5243731"/>
                <a:ext cx="525765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i="1" dirty="0"/>
                  <a:t>Expr_base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→</m:t>
                        </m:r>
                      </m:e>
                      <m:sub>
                        <m:r>
                          <a:rPr lang="en-US" sz="2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𝑙h𝑠</m:t>
                        </m:r>
                      </m:sub>
                    </m:sSub>
                  </m:oMath>
                </a14:m>
                <a:r>
                  <a:rPr lang="en-US" sz="2400" i="1" dirty="0"/>
                  <a:t> </a:t>
                </a:r>
                <a:r>
                  <a:rPr lang="en-US" sz="2400" i="1" dirty="0" err="1"/>
                  <a:t>Expr_op</a:t>
                </a:r>
                <a:r>
                  <a:rPr lang="en-US" sz="2400" i="1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→</m:t>
                        </m:r>
                      </m:e>
                      <m:sub>
                        <m:r>
                          <a:rPr lang="en-US" sz="2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𝑙h𝑠</m:t>
                        </m:r>
                      </m:sub>
                    </m:sSub>
                    <m:r>
                      <a:rPr lang="en-US" sz="24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i="1" dirty="0" err="1"/>
                  <a:t>Expr_base</a:t>
                </a:r>
                <a:endParaRPr lang="en-US" sz="2400" i="1" dirty="0"/>
              </a:p>
            </p:txBody>
          </p:sp>
        </mc:Choice>
        <mc:Fallback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7785D27B-C486-4047-B0EC-46A6AFF6B66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3933" y="5243731"/>
                <a:ext cx="5257658" cy="461665"/>
              </a:xfrm>
              <a:prstGeom prst="rect">
                <a:avLst/>
              </a:prstGeom>
              <a:blipFill>
                <a:blip r:embed="rId2"/>
                <a:stretch>
                  <a:fillRect l="-1928" t="-7895" r="-723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0BF390D5-3744-8F4B-9877-D1DE8F5C71E1}"/>
              </a:ext>
            </a:extLst>
          </p:cNvPr>
          <p:cNvSpPr txBox="1"/>
          <p:nvPr/>
        </p:nvSpPr>
        <p:spPr>
          <a:xfrm>
            <a:off x="3953933" y="6206067"/>
            <a:ext cx="58524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Substitute indirect non-terminal closer to initial non-terminal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BB92654-851C-3C41-B361-2D3305448EBA}"/>
              </a:ext>
            </a:extLst>
          </p:cNvPr>
          <p:cNvSpPr/>
          <p:nvPr/>
        </p:nvSpPr>
        <p:spPr>
          <a:xfrm>
            <a:off x="6582762" y="1971424"/>
            <a:ext cx="5054601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</a:rPr>
              <a:t>1: </a:t>
            </a:r>
            <a:r>
              <a:rPr lang="en-US" dirty="0" err="1">
                <a:highlight>
                  <a:srgbClr val="FFFF00"/>
                </a:highlight>
                <a:latin typeface="Courier" pitchFamily="2" charset="0"/>
              </a:rPr>
              <a:t>Expr_base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 </a:t>
            </a:r>
            <a:r>
              <a:rPr lang="en-US" dirty="0">
                <a:latin typeface="Courier" pitchFamily="2" charset="0"/>
              </a:rPr>
              <a:t>::= Unit</a:t>
            </a:r>
          </a:p>
          <a:p>
            <a:r>
              <a:rPr lang="en-US" dirty="0">
                <a:latin typeface="Courier" pitchFamily="2" charset="0"/>
              </a:rPr>
              <a:t>2:           |   </a:t>
            </a:r>
            <a:r>
              <a:rPr lang="en-US" dirty="0" err="1">
                <a:highlight>
                  <a:srgbClr val="FFFF00"/>
                </a:highlight>
                <a:latin typeface="Courier" pitchFamily="2" charset="0"/>
              </a:rPr>
              <a:t>Expr_base</a:t>
            </a:r>
            <a:r>
              <a:rPr lang="en-US" dirty="0">
                <a:latin typeface="Courier" pitchFamily="2" charset="0"/>
              </a:rPr>
              <a:t> Op Unit</a:t>
            </a:r>
          </a:p>
          <a:p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3: </a:t>
            </a:r>
            <a:r>
              <a:rPr lang="en-US" dirty="0" err="1">
                <a:latin typeface="Courier" pitchFamily="2" charset="0"/>
              </a:rPr>
              <a:t>Expr_op</a:t>
            </a:r>
            <a:r>
              <a:rPr lang="en-US" dirty="0">
                <a:latin typeface="Courier" pitchFamily="2" charset="0"/>
              </a:rPr>
              <a:t>   ::= </a:t>
            </a:r>
            <a:r>
              <a:rPr lang="en-US" dirty="0" err="1">
                <a:latin typeface="Courier" pitchFamily="2" charset="0"/>
              </a:rPr>
              <a:t>Expr_base</a:t>
            </a:r>
            <a:r>
              <a:rPr lang="en-US" dirty="0">
                <a:latin typeface="Courier" pitchFamily="2" charset="0"/>
              </a:rPr>
              <a:t> Op Unit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4: Unit      ::= ‘(‘ </a:t>
            </a:r>
            <a:r>
              <a:rPr lang="en-US" dirty="0" err="1">
                <a:latin typeface="Courier" pitchFamily="2" charset="0"/>
              </a:rPr>
              <a:t>Expr_base</a:t>
            </a:r>
            <a:r>
              <a:rPr lang="en-US" dirty="0">
                <a:latin typeface="Courier" pitchFamily="2" charset="0"/>
              </a:rPr>
              <a:t> ‘)’</a:t>
            </a:r>
          </a:p>
          <a:p>
            <a:r>
              <a:rPr lang="en-US" dirty="0">
                <a:latin typeface="Courier" pitchFamily="2" charset="0"/>
              </a:rPr>
              <a:t>5:            |  ID</a:t>
            </a:r>
          </a:p>
          <a:p>
            <a:r>
              <a:rPr lang="en-US" dirty="0">
                <a:latin typeface="Courier" pitchFamily="2" charset="0"/>
              </a:rPr>
              <a:t>6: Op        ::= ‘+’</a:t>
            </a:r>
          </a:p>
          <a:p>
            <a:r>
              <a:rPr lang="en-US" dirty="0">
                <a:latin typeface="Courier" pitchFamily="2" charset="0"/>
              </a:rPr>
              <a:t>7:           |   ‘*’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A43B516-667F-A244-860C-26E7F7FB2197}"/>
              </a:ext>
            </a:extLst>
          </p:cNvPr>
          <p:cNvSpPr txBox="1"/>
          <p:nvPr/>
        </p:nvSpPr>
        <p:spPr>
          <a:xfrm>
            <a:off x="5706533" y="4258733"/>
            <a:ext cx="3501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What to do with production rule 3?</a:t>
            </a:r>
          </a:p>
        </p:txBody>
      </p:sp>
    </p:spTree>
    <p:extLst>
      <p:ext uri="{BB962C8B-B14F-4D97-AF65-F5344CB8AC3E}">
        <p14:creationId xmlns:p14="http://schemas.microsoft.com/office/powerpoint/2010/main" val="18862249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B3CCA8-183D-2444-997B-196A6C631C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2C36F20-8F6F-E648-BCD7-DFA692BB012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68275"/>
          <a:stretch/>
        </p:blipFill>
        <p:spPr>
          <a:xfrm>
            <a:off x="1729317" y="1585383"/>
            <a:ext cx="9156700" cy="1325563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0012F020-01E1-AC47-A673-1805EB9BF635}"/>
              </a:ext>
            </a:extLst>
          </p:cNvPr>
          <p:cNvSpPr/>
          <p:nvPr/>
        </p:nvSpPr>
        <p:spPr>
          <a:xfrm>
            <a:off x="5172872" y="3761872"/>
            <a:ext cx="14253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>
                <a:latin typeface="Courier" pitchFamily="2" charset="0"/>
              </a:rPr>
              <a:t>xyyyyyyyy</a:t>
            </a:r>
            <a:endParaRPr lang="en-US" dirty="0">
              <a:latin typeface="Courier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ADC4D58-F35D-314B-901D-D600467E2534}"/>
              </a:ext>
            </a:extLst>
          </p:cNvPr>
          <p:cNvSpPr txBox="1"/>
          <p:nvPr/>
        </p:nvSpPr>
        <p:spPr>
          <a:xfrm>
            <a:off x="2099733" y="3761872"/>
            <a:ext cx="21346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How about this one?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9CF21B1-8C3C-4247-B177-423E8C3384C0}"/>
              </a:ext>
            </a:extLst>
          </p:cNvPr>
          <p:cNvSpPr txBox="1"/>
          <p:nvPr/>
        </p:nvSpPr>
        <p:spPr>
          <a:xfrm>
            <a:off x="1429747" y="2167466"/>
            <a:ext cx="3016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  <a:br>
              <a:rPr lang="en-US" dirty="0"/>
            </a:br>
            <a:r>
              <a:rPr lang="en-US" dirty="0"/>
              <a:t>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29AFCBF-6482-0244-BAFF-331777BD24C0}"/>
              </a:ext>
            </a:extLst>
          </p:cNvPr>
          <p:cNvSpPr txBox="1"/>
          <p:nvPr/>
        </p:nvSpPr>
        <p:spPr>
          <a:xfrm>
            <a:off x="8636000" y="4013200"/>
            <a:ext cx="237481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Similar reason:</a:t>
            </a:r>
            <a:br>
              <a:rPr lang="en-US" dirty="0"/>
            </a:br>
            <a:r>
              <a:rPr lang="en-US" dirty="0"/>
              <a:t>strings that are </a:t>
            </a:r>
            <a:br>
              <a:rPr lang="en-US" dirty="0"/>
            </a:br>
            <a:r>
              <a:rPr lang="en-US" dirty="0"/>
              <a:t>longer than 1 character</a:t>
            </a:r>
            <a:br>
              <a:rPr lang="en-US" dirty="0"/>
            </a:br>
            <a:r>
              <a:rPr lang="en-US" dirty="0"/>
              <a:t>cannot end in y</a:t>
            </a:r>
          </a:p>
        </p:txBody>
      </p:sp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DDD8D2D6-4596-C346-AB4E-7EAABF52D7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8919821"/>
              </p:ext>
            </p:extLst>
          </p:nvPr>
        </p:nvGraphicFramePr>
        <p:xfrm>
          <a:off x="3167044" y="4836982"/>
          <a:ext cx="5105400" cy="148336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552700">
                  <a:extLst>
                    <a:ext uri="{9D8B030D-6E8A-4147-A177-3AD203B41FA5}">
                      <a16:colId xmlns:a16="http://schemas.microsoft.com/office/drawing/2014/main" val="3057982666"/>
                    </a:ext>
                  </a:extLst>
                </a:gridCol>
                <a:gridCol w="2552700">
                  <a:extLst>
                    <a:ext uri="{9D8B030D-6E8A-4147-A177-3AD203B41FA5}">
                      <a16:colId xmlns:a16="http://schemas.microsoft.com/office/drawing/2014/main" val="18853998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RULE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Sentential Form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70127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start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50635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72912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66510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2487035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88A59A-E87C-DB44-8041-2F4EE8D455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820400" cy="1325563"/>
          </a:xfrm>
        </p:spPr>
        <p:txBody>
          <a:bodyPr/>
          <a:lstStyle/>
          <a:p>
            <a:r>
              <a:rPr lang="en-US" dirty="0"/>
              <a:t>How about indirect left recursion?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6416037-3146-354B-9709-EFE3037B317C}"/>
              </a:ext>
            </a:extLst>
          </p:cNvPr>
          <p:cNvSpPr txBox="1"/>
          <p:nvPr/>
        </p:nvSpPr>
        <p:spPr>
          <a:xfrm>
            <a:off x="397933" y="4419600"/>
            <a:ext cx="32930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Identify indirect left left recursion</a:t>
            </a:r>
          </a:p>
          <a:p>
            <a:endParaRPr lang="en-US" i="1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F7373C7-7973-E945-B8F7-4C14639BF015}"/>
              </a:ext>
            </a:extLst>
          </p:cNvPr>
          <p:cNvSpPr/>
          <p:nvPr/>
        </p:nvSpPr>
        <p:spPr>
          <a:xfrm>
            <a:off x="1041399" y="1887604"/>
            <a:ext cx="5054601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</a:rPr>
              <a:t>1: </a:t>
            </a:r>
            <a:r>
              <a:rPr lang="en-US" dirty="0" err="1">
                <a:latin typeface="Courier" pitchFamily="2" charset="0"/>
              </a:rPr>
              <a:t>Expr_base</a:t>
            </a:r>
            <a:r>
              <a:rPr lang="en-US" dirty="0">
                <a:latin typeface="Courier" pitchFamily="2" charset="0"/>
              </a:rPr>
              <a:t> ::= Unit</a:t>
            </a:r>
          </a:p>
          <a:p>
            <a:r>
              <a:rPr lang="en-US" dirty="0">
                <a:latin typeface="Courier" pitchFamily="2" charset="0"/>
              </a:rPr>
              <a:t>2:           |   </a:t>
            </a:r>
            <a:r>
              <a:rPr lang="en-US" dirty="0" err="1">
                <a:latin typeface="Courier" pitchFamily="2" charset="0"/>
              </a:rPr>
              <a:t>Expr_op</a:t>
            </a:r>
            <a:endParaRPr lang="en-US" dirty="0">
              <a:latin typeface="Courier" pitchFamily="2" charset="0"/>
            </a:endParaRPr>
          </a:p>
          <a:p>
            <a:r>
              <a:rPr lang="en-US" dirty="0">
                <a:latin typeface="Courier" pitchFamily="2" charset="0"/>
              </a:rPr>
              <a:t>3: </a:t>
            </a:r>
            <a:r>
              <a:rPr lang="en-US" dirty="0" err="1">
                <a:latin typeface="Courier" pitchFamily="2" charset="0"/>
              </a:rPr>
              <a:t>Expr_op</a:t>
            </a:r>
            <a:r>
              <a:rPr lang="en-US" dirty="0">
                <a:latin typeface="Courier" pitchFamily="2" charset="0"/>
              </a:rPr>
              <a:t>   ::= </a:t>
            </a:r>
            <a:r>
              <a:rPr lang="en-US" dirty="0" err="1">
                <a:latin typeface="Courier" pitchFamily="2" charset="0"/>
              </a:rPr>
              <a:t>Expr_base</a:t>
            </a:r>
            <a:r>
              <a:rPr lang="en-US" dirty="0">
                <a:latin typeface="Courier" pitchFamily="2" charset="0"/>
              </a:rPr>
              <a:t> Op Unit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4: Unit      ::= ‘(‘ </a:t>
            </a:r>
            <a:r>
              <a:rPr lang="en-US" dirty="0" err="1">
                <a:latin typeface="Courier" pitchFamily="2" charset="0"/>
              </a:rPr>
              <a:t>Expr_base</a:t>
            </a:r>
            <a:r>
              <a:rPr lang="en-US" dirty="0">
                <a:latin typeface="Courier" pitchFamily="2" charset="0"/>
              </a:rPr>
              <a:t> ‘)’</a:t>
            </a:r>
          </a:p>
          <a:p>
            <a:r>
              <a:rPr lang="en-US" dirty="0">
                <a:latin typeface="Courier" pitchFamily="2" charset="0"/>
              </a:rPr>
              <a:t>5:            |  ID</a:t>
            </a:r>
          </a:p>
          <a:p>
            <a:r>
              <a:rPr lang="en-US" dirty="0">
                <a:latin typeface="Courier" pitchFamily="2" charset="0"/>
              </a:rPr>
              <a:t>6: Op        ::= ‘+’</a:t>
            </a:r>
          </a:p>
          <a:p>
            <a:r>
              <a:rPr lang="en-US" dirty="0">
                <a:latin typeface="Courier" pitchFamily="2" charset="0"/>
              </a:rPr>
              <a:t>7:           |   ‘*’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7785D27B-C486-4047-B0EC-46A6AFF6B66A}"/>
                  </a:ext>
                </a:extLst>
              </p:cNvPr>
              <p:cNvSpPr/>
              <p:nvPr/>
            </p:nvSpPr>
            <p:spPr>
              <a:xfrm>
                <a:off x="3953933" y="5243731"/>
                <a:ext cx="525765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i="1" dirty="0"/>
                  <a:t>Expr_base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→</m:t>
                        </m:r>
                      </m:e>
                      <m:sub>
                        <m:r>
                          <a:rPr lang="en-US" sz="2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𝑙h𝑠</m:t>
                        </m:r>
                      </m:sub>
                    </m:sSub>
                  </m:oMath>
                </a14:m>
                <a:r>
                  <a:rPr lang="en-US" sz="2400" i="1" dirty="0"/>
                  <a:t> </a:t>
                </a:r>
                <a:r>
                  <a:rPr lang="en-US" sz="2400" i="1" dirty="0" err="1"/>
                  <a:t>Expr_op</a:t>
                </a:r>
                <a:r>
                  <a:rPr lang="en-US" sz="2400" i="1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→</m:t>
                        </m:r>
                      </m:e>
                      <m:sub>
                        <m:r>
                          <a:rPr lang="en-US" sz="2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𝑙h𝑠</m:t>
                        </m:r>
                      </m:sub>
                    </m:sSub>
                    <m:r>
                      <a:rPr lang="en-US" sz="24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i="1" dirty="0" err="1"/>
                  <a:t>Expr_base</a:t>
                </a:r>
                <a:endParaRPr lang="en-US" sz="2400" i="1" dirty="0"/>
              </a:p>
            </p:txBody>
          </p:sp>
        </mc:Choice>
        <mc:Fallback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7785D27B-C486-4047-B0EC-46A6AFF6B66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3933" y="5243731"/>
                <a:ext cx="5257658" cy="461665"/>
              </a:xfrm>
              <a:prstGeom prst="rect">
                <a:avLst/>
              </a:prstGeom>
              <a:blipFill>
                <a:blip r:embed="rId2"/>
                <a:stretch>
                  <a:fillRect l="-1928" t="-7895" r="-723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0BF390D5-3744-8F4B-9877-D1DE8F5C71E1}"/>
              </a:ext>
            </a:extLst>
          </p:cNvPr>
          <p:cNvSpPr txBox="1"/>
          <p:nvPr/>
        </p:nvSpPr>
        <p:spPr>
          <a:xfrm>
            <a:off x="3953933" y="6206067"/>
            <a:ext cx="58524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Substitute indirect non-terminal closer to initial non-terminal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BB92654-851C-3C41-B361-2D3305448EBA}"/>
              </a:ext>
            </a:extLst>
          </p:cNvPr>
          <p:cNvSpPr/>
          <p:nvPr/>
        </p:nvSpPr>
        <p:spPr>
          <a:xfrm>
            <a:off x="6582762" y="1971424"/>
            <a:ext cx="5054601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</a:rPr>
              <a:t>1: </a:t>
            </a:r>
            <a:r>
              <a:rPr lang="en-US" dirty="0" err="1">
                <a:highlight>
                  <a:srgbClr val="FFFF00"/>
                </a:highlight>
                <a:latin typeface="Courier" pitchFamily="2" charset="0"/>
              </a:rPr>
              <a:t>Expr_base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 </a:t>
            </a:r>
            <a:r>
              <a:rPr lang="en-US" dirty="0">
                <a:latin typeface="Courier" pitchFamily="2" charset="0"/>
              </a:rPr>
              <a:t>::= Unit</a:t>
            </a:r>
          </a:p>
          <a:p>
            <a:r>
              <a:rPr lang="en-US" dirty="0">
                <a:latin typeface="Courier" pitchFamily="2" charset="0"/>
              </a:rPr>
              <a:t>2:           |   </a:t>
            </a:r>
            <a:r>
              <a:rPr lang="en-US" dirty="0" err="1">
                <a:highlight>
                  <a:srgbClr val="FFFF00"/>
                </a:highlight>
                <a:latin typeface="Courier" pitchFamily="2" charset="0"/>
              </a:rPr>
              <a:t>Expr_base</a:t>
            </a:r>
            <a:r>
              <a:rPr lang="en-US" dirty="0">
                <a:latin typeface="Courier" pitchFamily="2" charset="0"/>
              </a:rPr>
              <a:t> Op Unit</a:t>
            </a:r>
          </a:p>
          <a:p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3: </a:t>
            </a:r>
            <a:r>
              <a:rPr lang="en-US" dirty="0" err="1">
                <a:latin typeface="Courier" pitchFamily="2" charset="0"/>
              </a:rPr>
              <a:t>Expr_op</a:t>
            </a:r>
            <a:r>
              <a:rPr lang="en-US" dirty="0">
                <a:latin typeface="Courier" pitchFamily="2" charset="0"/>
              </a:rPr>
              <a:t>   ::= </a:t>
            </a:r>
            <a:r>
              <a:rPr lang="en-US" dirty="0" err="1">
                <a:latin typeface="Courier" pitchFamily="2" charset="0"/>
              </a:rPr>
              <a:t>Expr_base</a:t>
            </a:r>
            <a:r>
              <a:rPr lang="en-US" dirty="0">
                <a:latin typeface="Courier" pitchFamily="2" charset="0"/>
              </a:rPr>
              <a:t> Op Unit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4: Unit      ::= ‘(‘ </a:t>
            </a:r>
            <a:r>
              <a:rPr lang="en-US" dirty="0" err="1">
                <a:latin typeface="Courier" pitchFamily="2" charset="0"/>
              </a:rPr>
              <a:t>Expr_base</a:t>
            </a:r>
            <a:r>
              <a:rPr lang="en-US" dirty="0">
                <a:latin typeface="Courier" pitchFamily="2" charset="0"/>
              </a:rPr>
              <a:t> ‘)’</a:t>
            </a:r>
          </a:p>
          <a:p>
            <a:r>
              <a:rPr lang="en-US" dirty="0">
                <a:latin typeface="Courier" pitchFamily="2" charset="0"/>
              </a:rPr>
              <a:t>5:            |  ID</a:t>
            </a:r>
          </a:p>
          <a:p>
            <a:r>
              <a:rPr lang="en-US" dirty="0">
                <a:latin typeface="Courier" pitchFamily="2" charset="0"/>
              </a:rPr>
              <a:t>6: Op        ::= ‘+’</a:t>
            </a:r>
          </a:p>
          <a:p>
            <a:r>
              <a:rPr lang="en-US" dirty="0">
                <a:latin typeface="Courier" pitchFamily="2" charset="0"/>
              </a:rPr>
              <a:t>7:           |   ‘*’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A43B516-667F-A244-860C-26E7F7FB2197}"/>
              </a:ext>
            </a:extLst>
          </p:cNvPr>
          <p:cNvSpPr txBox="1"/>
          <p:nvPr/>
        </p:nvSpPr>
        <p:spPr>
          <a:xfrm>
            <a:off x="5706533" y="4258733"/>
            <a:ext cx="57565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What to do with production rule 3?</a:t>
            </a:r>
            <a:br>
              <a:rPr lang="en-US" dirty="0"/>
            </a:br>
            <a:r>
              <a:rPr lang="en-US" dirty="0"/>
              <a:t>It may need to stay if another production rule references it!</a:t>
            </a:r>
          </a:p>
        </p:txBody>
      </p:sp>
    </p:spTree>
    <p:extLst>
      <p:ext uri="{BB962C8B-B14F-4D97-AF65-F5344CB8AC3E}">
        <p14:creationId xmlns:p14="http://schemas.microsoft.com/office/powerpoint/2010/main" val="1270026437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62CCD-B8BC-B843-B90E-FF764E69C1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time: algorithms for syntactic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06CE13-5E20-3C4F-97D5-4A2A43A558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423708"/>
          </a:xfrm>
        </p:spPr>
        <p:txBody>
          <a:bodyPr>
            <a:normAutofit/>
          </a:bodyPr>
          <a:lstStyle/>
          <a:p>
            <a:r>
              <a:rPr lang="en-US" dirty="0"/>
              <a:t>Continue with our top down parser.</a:t>
            </a:r>
          </a:p>
          <a:p>
            <a:pPr lvl="1"/>
            <a:r>
              <a:rPr lang="en-US" dirty="0"/>
              <a:t>Backtracking</a:t>
            </a:r>
          </a:p>
          <a:p>
            <a:pPr lvl="1"/>
            <a:r>
              <a:rPr lang="en-US" dirty="0"/>
              <a:t>Lookahead sets</a:t>
            </a:r>
          </a:p>
        </p:txBody>
      </p:sp>
    </p:spTree>
    <p:extLst>
      <p:ext uri="{BB962C8B-B14F-4D97-AF65-F5344CB8AC3E}">
        <p14:creationId xmlns:p14="http://schemas.microsoft.com/office/powerpoint/2010/main" val="25240483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31507</TotalTime>
  <Words>5321</Words>
  <Application>Microsoft Macintosh PowerPoint</Application>
  <PresentationFormat>Widescreen</PresentationFormat>
  <Paragraphs>1501</Paragraphs>
  <Slides>91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91</vt:i4>
      </vt:variant>
    </vt:vector>
  </HeadingPairs>
  <TitlesOfParts>
    <vt:vector size="97" baseType="lpstr">
      <vt:lpstr>Arial</vt:lpstr>
      <vt:lpstr>Calibri</vt:lpstr>
      <vt:lpstr>Calibri Light</vt:lpstr>
      <vt:lpstr>Cambria Math</vt:lpstr>
      <vt:lpstr>Courier</vt:lpstr>
      <vt:lpstr>Office Theme</vt:lpstr>
      <vt:lpstr>CSE110A: Compilers April 13, 2022</vt:lpstr>
      <vt:lpstr>Announcements</vt:lpstr>
      <vt:lpstr>Announcements</vt:lpstr>
      <vt:lpstr>Quiz</vt:lpstr>
      <vt:lpstr>Quiz</vt:lpstr>
      <vt:lpstr>Quiz</vt:lpstr>
      <vt:lpstr>Quiz</vt:lpstr>
      <vt:lpstr>Quiz</vt:lpstr>
      <vt:lpstr>Quiz</vt:lpstr>
      <vt:lpstr>Quiz</vt:lpstr>
      <vt:lpstr>Quiz</vt:lpstr>
      <vt:lpstr>Quiz</vt:lpstr>
      <vt:lpstr>Quiz</vt:lpstr>
      <vt:lpstr>Quiz</vt:lpstr>
      <vt:lpstr>Quiz</vt:lpstr>
      <vt:lpstr>Quiz</vt:lpstr>
      <vt:lpstr>Quiz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Quiz</vt:lpstr>
      <vt:lpstr>Post order traversal</vt:lpstr>
      <vt:lpstr>Post order traversal</vt:lpstr>
      <vt:lpstr>Post order traversal</vt:lpstr>
      <vt:lpstr>Evaluating a parse tree</vt:lpstr>
      <vt:lpstr>Evaluating a parse tree</vt:lpstr>
      <vt:lpstr>Evaluating a parse tree</vt:lpstr>
      <vt:lpstr>Avoiding Ambiguity</vt:lpstr>
      <vt:lpstr>Quiz</vt:lpstr>
      <vt:lpstr>Ambiguous grammars</vt:lpstr>
      <vt:lpstr>Ambiguous grammars</vt:lpstr>
      <vt:lpstr>Review</vt:lpstr>
      <vt:lpstr>New material</vt:lpstr>
      <vt:lpstr>Let’s make some more parse trees</vt:lpstr>
      <vt:lpstr>Let’s make some more parse trees</vt:lpstr>
      <vt:lpstr>This is ambiguous, is it an issue?</vt:lpstr>
      <vt:lpstr>What about for a different operator?</vt:lpstr>
      <vt:lpstr>What about for a different operator?</vt:lpstr>
      <vt:lpstr>What about for a different operator?</vt:lpstr>
      <vt:lpstr>Associativity</vt:lpstr>
      <vt:lpstr>Associativity</vt:lpstr>
      <vt:lpstr>How to encode associativity?</vt:lpstr>
      <vt:lpstr>Associativity for a single operator</vt:lpstr>
      <vt:lpstr>Associativity for a single operator</vt:lpstr>
      <vt:lpstr>Associativity for a single operator</vt:lpstr>
      <vt:lpstr>Associativity for a single operator</vt:lpstr>
      <vt:lpstr>Associativity for a single operator</vt:lpstr>
      <vt:lpstr>Associativity for a single operator</vt:lpstr>
      <vt:lpstr>Should you have associativity when its not required?</vt:lpstr>
      <vt:lpstr>Should you have associativity when its not required?</vt:lpstr>
      <vt:lpstr>Let’s make a richer expression grammar</vt:lpstr>
      <vt:lpstr>Let’s make a richer expression grammar</vt:lpstr>
      <vt:lpstr>What associativity do operators in C have?</vt:lpstr>
      <vt:lpstr>New topic: Algorithms for parsing</vt:lpstr>
      <vt:lpstr>New topic: Algorithms for parsing</vt:lpstr>
      <vt:lpstr>Top-down parsing</vt:lpstr>
      <vt:lpstr>Top-down parsing</vt:lpstr>
      <vt:lpstr>Top-down parsing</vt:lpstr>
      <vt:lpstr>Top-down parsing</vt:lpstr>
      <vt:lpstr>Top-down parsing</vt:lpstr>
      <vt:lpstr>Bottom-up parsing</vt:lpstr>
      <vt:lpstr>Bottom-up parsing</vt:lpstr>
      <vt:lpstr>Bottom-up parsing</vt:lpstr>
      <vt:lpstr>Bottom-up parsing</vt:lpstr>
      <vt:lpstr>Bottom up</vt:lpstr>
      <vt:lpstr>Let’s start with top down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Top down parsing does not handle left recursion</vt:lpstr>
      <vt:lpstr>Top down parsing does not handle left recursion</vt:lpstr>
      <vt:lpstr>Eliminating direct left recursion</vt:lpstr>
      <vt:lpstr>Eliminating direct left recursion</vt:lpstr>
      <vt:lpstr>Eliminating direct left recursion</vt:lpstr>
      <vt:lpstr>Eliminating direct left recursion</vt:lpstr>
      <vt:lpstr>Eliminating direct left recursion</vt:lpstr>
      <vt:lpstr>PowerPoint Presentation</vt:lpstr>
      <vt:lpstr>PowerPoint Presentation</vt:lpstr>
      <vt:lpstr>PowerPoint Presentation</vt:lpstr>
      <vt:lpstr>How about indirect left recursion?</vt:lpstr>
      <vt:lpstr>How about indirect left recursion?</vt:lpstr>
      <vt:lpstr>How about indirect left recursion?</vt:lpstr>
      <vt:lpstr>How about indirect left recursion?</vt:lpstr>
      <vt:lpstr>How about indirect left recursion?</vt:lpstr>
      <vt:lpstr>Next time: algorithms for syntactic analysis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Tyler Sorensen</dc:creator>
  <cp:lastModifiedBy>Tyler Sorensen</cp:lastModifiedBy>
  <cp:revision>568</cp:revision>
  <dcterms:created xsi:type="dcterms:W3CDTF">2021-03-23T23:59:42Z</dcterms:created>
  <dcterms:modified xsi:type="dcterms:W3CDTF">2022-04-15T22:04:27Z</dcterms:modified>
</cp:coreProperties>
</file>